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3" r:id="rId2"/>
    <p:sldId id="284" r:id="rId3"/>
    <p:sldId id="285" r:id="rId4"/>
    <p:sldId id="286" r:id="rId5"/>
    <p:sldId id="287" r:id="rId6"/>
    <p:sldId id="2007577170" r:id="rId7"/>
    <p:sldId id="2007577160" r:id="rId8"/>
    <p:sldId id="2007577142" r:id="rId9"/>
    <p:sldId id="2007577167" r:id="rId10"/>
    <p:sldId id="395" r:id="rId11"/>
    <p:sldId id="402" r:id="rId12"/>
    <p:sldId id="2007577171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EE3F1"/>
    <a:srgbClr val="CCFF99"/>
    <a:srgbClr val="CC99FF"/>
    <a:srgbClr val="000066"/>
    <a:srgbClr val="33CCFF"/>
    <a:srgbClr val="0099FF"/>
    <a:srgbClr val="0099CC"/>
    <a:srgbClr val="99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86" d="100"/>
          <a:sy n="86" d="100"/>
        </p:scale>
        <p:origin x="5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Google Shape;20;p8">
            <a:extLst>
              <a:ext uri="{FF2B5EF4-FFF2-40B4-BE49-F238E27FC236}">
                <a16:creationId xmlns:a16="http://schemas.microsoft.com/office/drawing/2014/main" id="{7911E286-408B-74FE-051E-2E35C2B11DA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200" t="6995" b="4235"/>
          <a:stretch/>
        </p:blipFill>
        <p:spPr>
          <a:xfrm>
            <a:off x="0" y="0"/>
            <a:ext cx="1218487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16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72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 l="9359" r="15538"/>
          <a:stretch/>
        </p:blipFill>
        <p:spPr>
          <a:xfrm>
            <a:off x="0" y="2004"/>
            <a:ext cx="1219199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5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78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5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ontrol" Target="../activeX/activeX2.xml"/><Relationship Id="rId7" Type="http://schemas.openxmlformats.org/officeDocument/2006/relationships/image" Target="../media/image17.png"/><Relationship Id="rId12" Type="http://schemas.openxmlformats.org/officeDocument/2006/relationships/image" Target="../media/image24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11" Type="http://schemas.openxmlformats.org/officeDocument/2006/relationships/image" Target="../media/image23.wmf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7.png"/><Relationship Id="rId4" Type="http://schemas.openxmlformats.org/officeDocument/2006/relationships/control" Target="../activeX/activeX3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43864-6D36-45B5-BB09-B2DAC5A89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45"/>
            <a:ext cx="12191999" cy="6453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39644" y="615049"/>
            <a:ext cx="2044504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latin typeface="UTM Avo" panose="02040603050506020204" pitchFamily="18" charset="0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86231" y="4060073"/>
            <a:ext cx="7419535" cy="22230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9623" y="4265144"/>
            <a:ext cx="6791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UTM Avo" panose="02040603050506020204" pitchFamily="18" charset="0"/>
                <a:cs typeface="Times New Roman" pitchFamily="18" charset="0"/>
              </a:rPr>
              <a:t>Em hãy ngăn nàng Bạch Tuyết ăn trái táo độc của mụ phù thủy bằng cách trả lời các câu hỏi nhé.</a:t>
            </a:r>
            <a:endParaRPr lang="en-US" sz="3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434.54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051B8-0332-4B1D-8B65-0D66CA79DC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>
          <a:xfrm>
            <a:off x="0" y="0"/>
            <a:ext cx="12192000" cy="640918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2135677" y="1845496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569130" y="1845496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7070765" y="1845496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244149" y="752587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363384" y="1980509"/>
            <a:ext cx="1685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cs typeface="Arial" panose="020B0604020202020204" pitchFamily="34" charset="0"/>
              </a:rPr>
              <a:t>8</a:t>
            </a:r>
            <a:r>
              <a:rPr lang="en-US" sz="32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4 758</a:t>
            </a:r>
          </a:p>
          <a:p>
            <a:r>
              <a:rPr lang="nl-NL" sz="32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 </a:t>
            </a:r>
            <a:r>
              <a:rPr lang="en-US" sz="32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265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336633" y="3077002"/>
            <a:ext cx="153490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125202" y="221530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861817" y="1981228"/>
            <a:ext cx="1568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cs typeface="Arial" panose="020B0604020202020204" pitchFamily="34" charset="0"/>
              </a:rPr>
              <a:t>79 363</a:t>
            </a:r>
            <a:endParaRPr lang="en-US" sz="32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r>
              <a:rPr lang="en-US" sz="3200" b="1">
                <a:solidFill>
                  <a:srgbClr val="0000FF"/>
                </a:solidFill>
                <a:cs typeface="Arial" panose="020B0604020202020204" pitchFamily="34" charset="0"/>
              </a:rPr>
              <a:t>  5</a:t>
            </a:r>
            <a:r>
              <a:rPr lang="vi-VN" sz="3200" b="1">
                <a:solidFill>
                  <a:srgbClr val="0000FF"/>
                </a:solidFill>
                <a:cs typeface="Arial" panose="020B0604020202020204" pitchFamily="34" charset="0"/>
              </a:rPr>
              <a:t> 8</a:t>
            </a:r>
            <a:r>
              <a:rPr lang="en-US" sz="3200" b="1">
                <a:solidFill>
                  <a:srgbClr val="0000FF"/>
                </a:solidFill>
                <a:cs typeface="Arial" panose="020B0604020202020204" pitchFamily="34" charset="0"/>
              </a:rPr>
              <a:t>19</a:t>
            </a:r>
            <a:endParaRPr lang="en-US" sz="32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>
            <a:off x="4732955" y="3052995"/>
            <a:ext cx="145581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642653" y="221530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330703" y="1968507"/>
            <a:ext cx="1815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34 635</a:t>
            </a:r>
          </a:p>
          <a:p>
            <a:r>
              <a:rPr lang="en-US" sz="32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927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7240462" y="2988658"/>
            <a:ext cx="166622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7096228" y="22421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3494396" y="3429000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8576690" y="3429000"/>
            <a:ext cx="659999" cy="10884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6081893" y="3359908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032" name="TextBox2" r:id="rId2" imgW="1417320" imgH="487800"/>
        </mc:Choice>
        <mc:Fallback>
          <p:control name="TextBox2" r:id="rId2" imgW="1417320" imgH="48780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94089" y="3137893"/>
                  <a:ext cx="1419803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3" r:id="rId3" imgW="1409760" imgH="487800"/>
        </mc:Choice>
        <mc:Fallback>
          <p:control name="TextBox3" r:id="rId3" imgW="1409760" imgH="48780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39374" y="3072446"/>
                  <a:ext cx="1407061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name="TextBox1" r:id="rId4" imgW="1417320" imgH="487800"/>
        </mc:Choice>
        <mc:Fallback>
          <p:control name="TextBox1" r:id="rId4" imgW="1417320" imgH="487800">
            <p:pic>
              <p:nvPicPr>
                <p:cNvPr id="36" name="TextBox1">
                  <a:extLst>
                    <a:ext uri="{FF2B5EF4-FFF2-40B4-BE49-F238E27FC236}">
                      <a16:creationId xmlns:a16="http://schemas.microsoft.com/office/drawing/2014/main" id="{F9AFB0B3-4E31-0A75-6E99-87C4998CCA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73313" y="3158102"/>
                  <a:ext cx="1419803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0F3CE73E-6A78-40DA-B521-287D169D7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>
          <a:xfrm>
            <a:off x="0" y="0"/>
            <a:ext cx="12192000" cy="640918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307842" y="295409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387299" y="2934370"/>
            <a:ext cx="12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97 358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259465" y="3996028"/>
            <a:ext cx="146858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145040" y="320960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792282" y="1558443"/>
            <a:ext cx="274248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97 358</a:t>
            </a: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89 263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20288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56 492 - 56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84213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75 046 – 32 638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3" y="1547555"/>
            <a:ext cx="242056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16 519 – 8 245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394254" y="3444827"/>
            <a:ext cx="13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89 263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589380" y="4014041"/>
            <a:ext cx="1284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8 095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058674" y="2934370"/>
            <a:ext cx="150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56 492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3947234" y="4000647"/>
            <a:ext cx="132930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3815787" y="322037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3983742" y="3444827"/>
            <a:ext cx="140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56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078495" y="4023606"/>
            <a:ext cx="1358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56 436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563137" y="2876245"/>
            <a:ext cx="158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75 046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494221" y="3958763"/>
            <a:ext cx="134071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320877" y="315147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570092" y="3386702"/>
            <a:ext cx="14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32 638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6605564" y="4023606"/>
            <a:ext cx="1324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42 408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316168" y="2878131"/>
            <a:ext cx="124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16 519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125549" y="3958763"/>
            <a:ext cx="164253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044326" y="315628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323122" y="3388588"/>
            <a:ext cx="13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8 245</a:t>
            </a:r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330173" y="3963882"/>
            <a:ext cx="134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8 274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0F3CE73E-6A78-40DA-B521-287D169D7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>
          <a:xfrm>
            <a:off x="-29083" y="0"/>
            <a:ext cx="12192000" cy="640918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307842" y="295409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 nhẩm: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307842" y="1357513"/>
            <a:ext cx="308997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15 000 – 7 000</a:t>
            </a: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E449F8B-A4DD-9287-9D60-8609D4DC04FD}"/>
              </a:ext>
            </a:extLst>
          </p:cNvPr>
          <p:cNvSpPr txBox="1"/>
          <p:nvPr/>
        </p:nvSpPr>
        <p:spPr>
          <a:xfrm>
            <a:off x="4673894" y="1357513"/>
            <a:ext cx="308997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12 000 – 5 000</a:t>
            </a: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E304B7-2A9E-B292-73E2-F0291A88CB88}"/>
              </a:ext>
            </a:extLst>
          </p:cNvPr>
          <p:cNvSpPr txBox="1"/>
          <p:nvPr/>
        </p:nvSpPr>
        <p:spPr>
          <a:xfrm>
            <a:off x="8039946" y="1357513"/>
            <a:ext cx="308997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17 000 – 8 000</a:t>
            </a: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395DB74-6310-4B0F-F795-95CCA94384C5}"/>
              </a:ext>
            </a:extLst>
          </p:cNvPr>
          <p:cNvGrpSpPr/>
          <p:nvPr/>
        </p:nvGrpSpPr>
        <p:grpSpPr>
          <a:xfrm>
            <a:off x="2703445" y="2139331"/>
            <a:ext cx="6709116" cy="1562639"/>
            <a:chOff x="182599" y="3369839"/>
            <a:chExt cx="3676910" cy="2321269"/>
          </a:xfrm>
          <a:solidFill>
            <a:srgbClr val="EEE3F1"/>
          </a:solidFill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1DA7D25-7F8B-7B4C-30D2-FE9C9E44E8EE}"/>
                </a:ext>
              </a:extLst>
            </p:cNvPr>
            <p:cNvSpPr/>
            <p:nvPr/>
          </p:nvSpPr>
          <p:spPr>
            <a:xfrm>
              <a:off x="182599" y="3369839"/>
              <a:ext cx="3676910" cy="232126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3084228-1C49-DDE9-9307-CC77EFECB256}"/>
                </a:ext>
              </a:extLst>
            </p:cNvPr>
            <p:cNvSpPr txBox="1"/>
            <p:nvPr/>
          </p:nvSpPr>
          <p:spPr>
            <a:xfrm>
              <a:off x="276051" y="3628846"/>
              <a:ext cx="3531654" cy="17830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Mẫu: 13 000 – 6 000 =?</a:t>
              </a:r>
            </a:p>
            <a:p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     Nhẩm: 13 nghìn – 6 nghìn = 7 nghìn</a:t>
              </a:r>
            </a:p>
            <a:p>
              <a:pPr algn="ctr"/>
              <a:r>
                <a:rPr lang="en-US" sz="2400">
                  <a:latin typeface="UTM Avo" panose="02040603050506020204" pitchFamily="18" charset="0"/>
                  <a:cs typeface="Arial" panose="020B0604020202020204" pitchFamily="34" charset="0"/>
                </a:rPr>
                <a:t>13 000 – 6 000 = 7 000</a:t>
              </a: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D18CECF-5028-510B-3BDF-7C05B24529AE}"/>
              </a:ext>
            </a:extLst>
          </p:cNvPr>
          <p:cNvSpPr txBox="1"/>
          <p:nvPr/>
        </p:nvSpPr>
        <p:spPr>
          <a:xfrm>
            <a:off x="3734265" y="3876329"/>
            <a:ext cx="518444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15 000 – 7 000</a:t>
            </a:r>
            <a:r>
              <a:rPr lang="nl-NL" sz="2400" b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8 000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33D4FBC-3691-E06C-F960-503227927D10}"/>
              </a:ext>
            </a:extLst>
          </p:cNvPr>
          <p:cNvSpPr txBox="1"/>
          <p:nvPr/>
        </p:nvSpPr>
        <p:spPr>
          <a:xfrm>
            <a:off x="3734264" y="4529820"/>
            <a:ext cx="518444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12 000 – 5 000 = 7 000</a:t>
            </a:r>
            <a:r>
              <a:rPr lang="nl-NL" sz="2400" b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68EA89E-F30C-A319-E944-551D2504C9CF}"/>
              </a:ext>
            </a:extLst>
          </p:cNvPr>
          <p:cNvSpPr txBox="1"/>
          <p:nvPr/>
        </p:nvSpPr>
        <p:spPr>
          <a:xfrm>
            <a:off x="3734264" y="5188300"/>
            <a:ext cx="518444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17 000 – 8 000 = 9 000</a:t>
            </a:r>
            <a:r>
              <a:rPr lang="nl-NL" sz="2400" b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5" grpId="0" animBg="1"/>
      <p:bldP spid="66" grpId="0" animBg="1"/>
      <p:bldP spid="70" grpId="0" animBg="1"/>
      <p:bldP spid="71" grpId="0" animBg="1"/>
      <p:bldP spid="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09583F4-30F2-4DFE-8F9A-01E32E94F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430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9372569-01C3-43BB-ACFB-DCADCD23B4CA}"/>
              </a:ext>
            </a:extLst>
          </p:cNvPr>
          <p:cNvGrpSpPr/>
          <p:nvPr/>
        </p:nvGrpSpPr>
        <p:grpSpPr>
          <a:xfrm>
            <a:off x="2448409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E77DC1-8C9F-4942-BA6C-FB395FF9DC42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DBE627-C89F-4606-861C-643430A4EF64}"/>
                </a:ext>
              </a:extLst>
            </p:cNvPr>
            <p:cNvGrpSpPr/>
            <p:nvPr/>
          </p:nvGrpSpPr>
          <p:grpSpPr>
            <a:xfrm>
              <a:off x="5095418" y="368595"/>
              <a:ext cx="3625925" cy="1435212"/>
              <a:chOff x="10726809" y="460353"/>
              <a:chExt cx="3625925" cy="143521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531D3B-8484-49B5-8E90-1CC7C7E93A3E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3245303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60 000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  <a:p>
                <a:r>
                  <a:rPr lang="en-US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50 000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1471942-1910-4525-9062-F9D3ADC002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222659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9DA4E5-A447-4658-A4C5-6109BCEB7DF2}"/>
                  </a:ext>
                </a:extLst>
              </p:cNvPr>
              <p:cNvSpPr txBox="1"/>
              <p:nvPr/>
            </p:nvSpPr>
            <p:spPr>
              <a:xfrm>
                <a:off x="10726809" y="61491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+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55CDC4BD-C4DF-4A5A-B4DD-0D952096A517}"/>
                  </a:ext>
                </a:extLst>
              </p:cNvPr>
              <p:cNvSpPr/>
              <p:nvPr/>
            </p:nvSpPr>
            <p:spPr>
              <a:xfrm>
                <a:off x="10998978" y="1514565"/>
                <a:ext cx="2226588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?? ???</a:t>
                </a:r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557829" y="2461440"/>
            <a:ext cx="2712379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. 100 000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76854" y="2512177"/>
            <a:ext cx="27490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. 10 000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76854" y="3786795"/>
            <a:ext cx="27490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. 120 000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66120" y="3792766"/>
            <a:ext cx="2687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B. 10 000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11133" y="2006901"/>
            <a:ext cx="1278980" cy="13965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58883" y="3507623"/>
            <a:ext cx="1278980" cy="1396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82346" y="3454557"/>
            <a:ext cx="1278980" cy="13965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179298" y="1908761"/>
            <a:ext cx="3965863" cy="4687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579" y="4038599"/>
            <a:ext cx="2065037" cy="25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178C27C-BE9C-419D-B957-935CB6F01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430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37E50A-CA76-4A08-8043-AF628A77C65F}"/>
              </a:ext>
            </a:extLst>
          </p:cNvPr>
          <p:cNvGrpSpPr/>
          <p:nvPr/>
        </p:nvGrpSpPr>
        <p:grpSpPr>
          <a:xfrm>
            <a:off x="2473576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02E030-A3DD-4864-BA4A-C520BE21509D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6B1C877-F719-49E7-992D-9827928557A2}"/>
                </a:ext>
              </a:extLst>
            </p:cNvPr>
            <p:cNvGrpSpPr/>
            <p:nvPr/>
          </p:nvGrpSpPr>
          <p:grpSpPr>
            <a:xfrm>
              <a:off x="5005030" y="368595"/>
              <a:ext cx="2798160" cy="1420275"/>
              <a:chOff x="10636421" y="460353"/>
              <a:chExt cx="2798160" cy="142027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21EA00-8EEC-4CC1-BEB6-4A317F7655E5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2191707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nl-NL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52 346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  <a:p>
                <a:r>
                  <a:rPr lang="nl-NL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12 593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B3FE517-E90E-4F35-AB78-E6999F55B0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205279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DAF450-9657-41DF-AC47-EC5BB828FC21}"/>
                  </a:ext>
                </a:extLst>
              </p:cNvPr>
              <p:cNvSpPr txBox="1"/>
              <p:nvPr/>
            </p:nvSpPr>
            <p:spPr>
              <a:xfrm>
                <a:off x="10756707" y="671936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+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AF11E95-55E7-4ABE-942A-220A9572BD30}"/>
                  </a:ext>
                </a:extLst>
              </p:cNvPr>
              <p:cNvSpPr/>
              <p:nvPr/>
            </p:nvSpPr>
            <p:spPr>
              <a:xfrm>
                <a:off x="10636421" y="1499628"/>
                <a:ext cx="2798160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?? ???</a:t>
                </a:r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776106" y="3643745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. 64 939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8872" y="2433482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. 64 839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79102" y="3605644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. 40 843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65111" y="2397477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. 54 833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744473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78448" y="1741461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  <a14:foregroundMark x1="63846" y1="53421" x2="63846" y2="53421"/>
                        <a14:foregroundMark x1="50769" y1="46053" x2="64231" y2="63684"/>
                        <a14:foregroundMark x1="34231" y1="35526" x2="48077" y2="5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24" y="3788229"/>
            <a:ext cx="2100369" cy="30697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598505" y="2597763"/>
            <a:ext cx="3400134" cy="40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A07B3F0-68F5-496F-BC40-66629BCC4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728"/>
            <a:ext cx="12191999" cy="64510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05FBE99-5F78-4650-AC9C-6B3AA6DE7AF3}"/>
              </a:ext>
            </a:extLst>
          </p:cNvPr>
          <p:cNvGrpSpPr/>
          <p:nvPr/>
        </p:nvGrpSpPr>
        <p:grpSpPr>
          <a:xfrm>
            <a:off x="2297407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9C4909-EA0D-4A97-8553-37104A39A510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3168C81-2275-4EC7-8D7B-E5F57FD20748}"/>
                </a:ext>
              </a:extLst>
            </p:cNvPr>
            <p:cNvGrpSpPr/>
            <p:nvPr/>
          </p:nvGrpSpPr>
          <p:grpSpPr>
            <a:xfrm>
              <a:off x="5129351" y="368595"/>
              <a:ext cx="2581725" cy="1367669"/>
              <a:chOff x="10760742" y="460353"/>
              <a:chExt cx="2581725" cy="136766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66D710-9841-438A-8C0F-AEB757081EEE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223503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nl-NL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25 634</a:t>
                </a:r>
              </a:p>
              <a:p>
                <a:r>
                  <a:rPr lang="en-US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10 000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460E62F-6AEF-45B8-AEAE-2CD3D0F7AB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215259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C06365B-CB8D-4507-87C2-55FDEA92A21B}"/>
                  </a:ext>
                </a:extLst>
              </p:cNvPr>
              <p:cNvSpPr txBox="1"/>
              <p:nvPr/>
            </p:nvSpPr>
            <p:spPr>
              <a:xfrm>
                <a:off x="10760742" y="700739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+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6E45DE2-60FF-43B3-B93E-DBD6F6F7CE10}"/>
                  </a:ext>
                </a:extLst>
              </p:cNvPr>
              <p:cNvSpPr/>
              <p:nvPr/>
            </p:nvSpPr>
            <p:spPr>
              <a:xfrm>
                <a:off x="10951931" y="1447022"/>
                <a:ext cx="2295782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?? ???</a:t>
                </a:r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6980044" y="3653124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D. 35 634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29279" y="3628074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C. 35 600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9828" y="2276516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. 25 000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80044" y="2366677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B. 15 634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894665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520751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511152" y="2801818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9616230" y="4047174"/>
            <a:ext cx="2226436" cy="24930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413826" y="1732240"/>
            <a:ext cx="4289715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8A88C19-2615-4765-8816-6CCBB25E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4102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200728" y="2679449"/>
            <a:ext cx="290529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 2</a:t>
            </a:r>
            <a:endParaRPr lang="en-US" sz="3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70078" y="4201640"/>
            <a:ext cx="297813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B. 3</a:t>
            </a:r>
            <a:endParaRPr lang="en-US" sz="3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492982" y="3617466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 flipH="1">
            <a:off x="8919422" y="3908010"/>
            <a:ext cx="2212337" cy="28302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5618216-87DF-42AD-BBCB-E72D537F97B2}"/>
              </a:ext>
            </a:extLst>
          </p:cNvPr>
          <p:cNvGrpSpPr/>
          <p:nvPr/>
        </p:nvGrpSpPr>
        <p:grpSpPr>
          <a:xfrm>
            <a:off x="2986226" y="330539"/>
            <a:ext cx="6873889" cy="1855337"/>
            <a:chOff x="1128996" y="251387"/>
            <a:chExt cx="9662181" cy="1855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D3B4F2-9AED-4402-8730-504CB55715CB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C79323-7FC5-4783-83E7-A33BFB8AACAF}"/>
                </a:ext>
              </a:extLst>
            </p:cNvPr>
            <p:cNvGrpSpPr/>
            <p:nvPr/>
          </p:nvGrpSpPr>
          <p:grpSpPr>
            <a:xfrm>
              <a:off x="5124906" y="368595"/>
              <a:ext cx="2918323" cy="1534533"/>
              <a:chOff x="10756297" y="460353"/>
              <a:chExt cx="2918323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82B89B-8BA5-4911-BE01-003AD4EAC62D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2567188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nl-NL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92 147</a:t>
                </a:r>
                <a:r>
                  <a:rPr lang="nl-NL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      23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D7BBB23-6488-4406-AE14-FEAE37B543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208361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286039-A134-4E3E-BE26-F4536C683953}"/>
                  </a:ext>
                </a:extLst>
              </p:cNvPr>
              <p:cNvSpPr txBox="1"/>
              <p:nvPr/>
            </p:nvSpPr>
            <p:spPr>
              <a:xfrm>
                <a:off x="10756297" y="546469"/>
                <a:ext cx="48691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+</a:t>
                </a:r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082846-77F1-407E-BFAE-69FBE7668F56}"/>
                  </a:ext>
                </a:extLst>
              </p:cNvPr>
              <p:cNvSpPr txBox="1"/>
              <p:nvPr/>
            </p:nvSpPr>
            <p:spPr>
              <a:xfrm>
                <a:off x="11103393" y="1471666"/>
                <a:ext cx="208361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92 170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57A81BC-AF40-4E62-AC4B-664AE7C72119}"/>
                  </a:ext>
                </a:extLst>
              </p:cNvPr>
              <p:cNvSpPr/>
              <p:nvPr/>
            </p:nvSpPr>
            <p:spPr>
              <a:xfrm>
                <a:off x="12151728" y="947596"/>
                <a:ext cx="486916" cy="38048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 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79671" y="1744997"/>
            <a:ext cx="4289715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268" y="1597062"/>
            <a:ext cx="9675268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Bài 64</a:t>
            </a:r>
            <a:b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Phép </a:t>
            </a: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 trong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vi 100 000 </a:t>
            </a:r>
            <a:b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1</a:t>
            </a:r>
            <a:endParaRPr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2443F-B1C1-4515-AF65-7D1B56E5F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0"/>
            <a:ext cx="12192000" cy="6417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798EF-7A0B-F3DD-2FBD-7B21873CE4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596199" y="3091789"/>
            <a:ext cx="2227087" cy="2289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875D1-A934-4BEB-4C59-214D4FDA0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937" y="3429000"/>
            <a:ext cx="2640374" cy="2096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8152B8-FFE9-93E7-2145-E084BF8D7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17" y="3070525"/>
            <a:ext cx="2640374" cy="258247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FCCAC03-BE29-6207-D51C-726023D18ED5}"/>
              </a:ext>
            </a:extLst>
          </p:cNvPr>
          <p:cNvGrpSpPr/>
          <p:nvPr/>
        </p:nvGrpSpPr>
        <p:grpSpPr>
          <a:xfrm>
            <a:off x="1459557" y="1625672"/>
            <a:ext cx="2915152" cy="1359004"/>
            <a:chOff x="2682148" y="1761489"/>
            <a:chExt cx="2915152" cy="1359004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C7A850CA-2C6E-313F-039B-FF82BAA2FF75}"/>
                </a:ext>
              </a:extLst>
            </p:cNvPr>
            <p:cNvSpPr/>
            <p:nvPr/>
          </p:nvSpPr>
          <p:spPr>
            <a:xfrm>
              <a:off x="2682148" y="1761489"/>
              <a:ext cx="2915152" cy="1359004"/>
            </a:xfrm>
            <a:prstGeom prst="wedgeEllipseCallout">
              <a:avLst>
                <a:gd name="adj1" fmla="val 1237"/>
                <a:gd name="adj2" fmla="val 6461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796804-A6E5-3AB0-A82A-9EC8D739AF71}"/>
                </a:ext>
              </a:extLst>
            </p:cNvPr>
            <p:cNvSpPr txBox="1"/>
            <p:nvPr/>
          </p:nvSpPr>
          <p:spPr>
            <a:xfrm>
              <a:off x="2977190" y="2068877"/>
              <a:ext cx="24443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 dân phường tớ là 23 285 người.</a:t>
              </a:r>
              <a:endPara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260F38-8F12-CD9B-39F5-C6B126FE93AB}"/>
              </a:ext>
            </a:extLst>
          </p:cNvPr>
          <p:cNvGrpSpPr/>
          <p:nvPr/>
        </p:nvGrpSpPr>
        <p:grpSpPr>
          <a:xfrm>
            <a:off x="5419970" y="1735798"/>
            <a:ext cx="2915152" cy="1359004"/>
            <a:chOff x="2627520" y="1761489"/>
            <a:chExt cx="2915152" cy="1359004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6F907189-91FE-0CB0-DE18-00312AF53FD4}"/>
                </a:ext>
              </a:extLst>
            </p:cNvPr>
            <p:cNvSpPr/>
            <p:nvPr/>
          </p:nvSpPr>
          <p:spPr>
            <a:xfrm>
              <a:off x="2627520" y="1761489"/>
              <a:ext cx="2915152" cy="1359004"/>
            </a:xfrm>
            <a:prstGeom prst="wedgeEllipseCallout">
              <a:avLst>
                <a:gd name="adj1" fmla="val -37369"/>
                <a:gd name="adj2" fmla="val 54261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CC4308-765D-8E7B-CA3C-F6AB5F351B90}"/>
                </a:ext>
              </a:extLst>
            </p:cNvPr>
            <p:cNvSpPr txBox="1"/>
            <p:nvPr/>
          </p:nvSpPr>
          <p:spPr>
            <a:xfrm>
              <a:off x="2977190" y="2068877"/>
              <a:ext cx="24443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 dân phường tớ là 12 967 người.</a:t>
              </a:r>
              <a:endPara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F20F48-8BE5-25F6-8A30-AD95F0D35E4C}"/>
              </a:ext>
            </a:extLst>
          </p:cNvPr>
          <p:cNvGrpSpPr/>
          <p:nvPr/>
        </p:nvGrpSpPr>
        <p:grpSpPr>
          <a:xfrm>
            <a:off x="8462502" y="1933299"/>
            <a:ext cx="2939124" cy="1359004"/>
            <a:chOff x="2627520" y="1761489"/>
            <a:chExt cx="2939124" cy="1359004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B4AAB2ED-A8F9-B77C-DA21-93223D66B74B}"/>
                </a:ext>
              </a:extLst>
            </p:cNvPr>
            <p:cNvSpPr/>
            <p:nvPr/>
          </p:nvSpPr>
          <p:spPr>
            <a:xfrm>
              <a:off x="2627520" y="1761489"/>
              <a:ext cx="2915152" cy="1359004"/>
            </a:xfrm>
            <a:prstGeom prst="wedgeEllipseCallout">
              <a:avLst>
                <a:gd name="adj1" fmla="val 23918"/>
                <a:gd name="adj2" fmla="val 67718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4743D4-2EA0-29B2-3A90-4A5C9C0FE0BA}"/>
                </a:ext>
              </a:extLst>
            </p:cNvPr>
            <p:cNvSpPr txBox="1"/>
            <p:nvPr/>
          </p:nvSpPr>
          <p:spPr>
            <a:xfrm>
              <a:off x="2864451" y="1950457"/>
              <a:ext cx="27021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 dân phường nào nhiều hơn và nhiều hơn bao nhiêu người?</a:t>
              </a:r>
              <a:endParaRPr lang="en-US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90CE51BB-3885-2BD8-B8B9-0EEB52B9B075}"/>
              </a:ext>
            </a:extLst>
          </p:cNvPr>
          <p:cNvSpPr/>
          <p:nvPr/>
        </p:nvSpPr>
        <p:spPr>
          <a:xfrm>
            <a:off x="5329999" y="5230289"/>
            <a:ext cx="4982698" cy="648930"/>
          </a:xfrm>
          <a:prstGeom prst="wedgeRoundRectCallout">
            <a:avLst>
              <a:gd name="adj1" fmla="val 47538"/>
              <a:gd name="adj2" fmla="val -11629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Em hãy đọc lại lời thoại của hai bạn Việt và Mai.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5CE72821-8424-7C19-0D2F-23F6387A2B63}"/>
              </a:ext>
            </a:extLst>
          </p:cNvPr>
          <p:cNvSpPr/>
          <p:nvPr/>
        </p:nvSpPr>
        <p:spPr>
          <a:xfrm>
            <a:off x="1879303" y="5222299"/>
            <a:ext cx="8576361" cy="889441"/>
          </a:xfrm>
          <a:prstGeom prst="wedgeRoundRectCallout">
            <a:avLst>
              <a:gd name="adj1" fmla="val 46715"/>
              <a:gd name="adj2" fmla="val -74291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 lời thoại của hai bạn,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B6A44DE-E44C-F957-B6B2-373AA4D8FA39}"/>
              </a:ext>
            </a:extLst>
          </p:cNvPr>
          <p:cNvSpPr/>
          <p:nvPr/>
        </p:nvSpPr>
        <p:spPr>
          <a:xfrm>
            <a:off x="483518" y="206070"/>
            <a:ext cx="11085116" cy="14289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 b="1">
                <a:latin typeface="UTM Avo" panose="02040603050506020204" pitchFamily="18" charset="0"/>
                <a:cs typeface="Arial" panose="020B0604020202020204" pitchFamily="34" charset="0"/>
              </a:rPr>
              <a:t>Số dân của phường Việt ở có 23 285 người, số dân của phường Mai ở có 12 967 người. Vậy số dân của phường Việt ở hơn số dân của phường Mai ở bao nhiêu người? </a:t>
            </a:r>
            <a:endParaRPr lang="en-US" sz="2400" b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CDA4A0B-812E-8039-2F26-AF57CD4B02E4}"/>
              </a:ext>
            </a:extLst>
          </p:cNvPr>
          <p:cNvSpPr/>
          <p:nvPr/>
        </p:nvSpPr>
        <p:spPr>
          <a:xfrm>
            <a:off x="1596199" y="5354378"/>
            <a:ext cx="9142571" cy="889441"/>
          </a:xfrm>
          <a:prstGeom prst="wedgeRoundRectCallout">
            <a:avLst>
              <a:gd name="adj1" fmla="val 45353"/>
              <a:gd name="adj2" fmla="val -101167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 số dân của phường Việt hơn số dân của phường Mai bao nhiêu người, 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0B8228E-308C-B713-5058-310D6FB1E5B1}"/>
              </a:ext>
            </a:extLst>
          </p:cNvPr>
          <p:cNvSpPr/>
          <p:nvPr/>
        </p:nvSpPr>
        <p:spPr>
          <a:xfrm>
            <a:off x="3237045" y="568710"/>
            <a:ext cx="3866579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23 285 – 12 967= 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86F0B-F2BF-4497-B4E9-20A5E64A2D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>
          <a:xfrm>
            <a:off x="6920" y="-132712"/>
            <a:ext cx="12192000" cy="6409189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17770" y="132523"/>
            <a:ext cx="11556460" cy="627666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3654035" y="240918"/>
            <a:ext cx="3889919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23 285 – 12 967 = 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3577180" y="744659"/>
            <a:ext cx="559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5021500" y="1382121"/>
            <a:ext cx="2086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23 285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5140607" y="2029444"/>
            <a:ext cx="19107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12 967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4751973" y="154808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4922299" y="2517308"/>
            <a:ext cx="159455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834889" y="1385784"/>
            <a:ext cx="146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6152964" y="138339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6167379" y="202944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6158518" y="270854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  <a:endParaRPr lang="en-US" sz="3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688362" y="3273913"/>
            <a:ext cx="573672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7,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8,viết 8,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5923792" y="139171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5934678" y="203308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5961547" y="273360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688362" y="4433286"/>
            <a:ext cx="6582727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1; 7 trừ 6 bằng 1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viết 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657626" y="1535237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548124" y="349116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15098" y="463246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D655CD9-1E61-A5AE-D6C2-D05334FB8B62}"/>
              </a:ext>
            </a:extLst>
          </p:cNvPr>
          <p:cNvSpPr txBox="1"/>
          <p:nvPr/>
        </p:nvSpPr>
        <p:spPr>
          <a:xfrm>
            <a:off x="5657640" y="138209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D9E25B9-AE95-D6BD-83E9-C82AFBCDBCDA}"/>
              </a:ext>
            </a:extLst>
          </p:cNvPr>
          <p:cNvSpPr txBox="1"/>
          <p:nvPr/>
        </p:nvSpPr>
        <p:spPr>
          <a:xfrm>
            <a:off x="5691614" y="203305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9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120495D-5344-0555-EA05-E339A05F3E4E}"/>
              </a:ext>
            </a:extLst>
          </p:cNvPr>
          <p:cNvSpPr txBox="1"/>
          <p:nvPr/>
        </p:nvSpPr>
        <p:spPr>
          <a:xfrm>
            <a:off x="5921426" y="3285927"/>
            <a:ext cx="573672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9,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000" b="1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 3,viết 3,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CC5CA1E-6594-AA42-8CF1-740528CBA6DB}"/>
              </a:ext>
            </a:extLst>
          </p:cNvPr>
          <p:cNvSpPr/>
          <p:nvPr/>
        </p:nvSpPr>
        <p:spPr>
          <a:xfrm>
            <a:off x="5781188" y="350318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160709E-0C45-A479-927D-B6650C6216E7}"/>
              </a:ext>
            </a:extLst>
          </p:cNvPr>
          <p:cNvSpPr txBox="1"/>
          <p:nvPr/>
        </p:nvSpPr>
        <p:spPr>
          <a:xfrm>
            <a:off x="5675965" y="272774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  <a:endParaRPr lang="en-US" sz="3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7C0C048-C101-3196-D343-A24393AD29B3}"/>
              </a:ext>
            </a:extLst>
          </p:cNvPr>
          <p:cNvSpPr txBox="1"/>
          <p:nvPr/>
        </p:nvSpPr>
        <p:spPr>
          <a:xfrm>
            <a:off x="5282493" y="1378458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306A8A9-F780-356D-FF4D-487CBA2954D0}"/>
              </a:ext>
            </a:extLst>
          </p:cNvPr>
          <p:cNvSpPr txBox="1"/>
          <p:nvPr/>
        </p:nvSpPr>
        <p:spPr>
          <a:xfrm>
            <a:off x="5286832" y="202944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11C09D1-6DC3-0A28-2BD3-F72097C00F88}"/>
              </a:ext>
            </a:extLst>
          </p:cNvPr>
          <p:cNvSpPr txBox="1"/>
          <p:nvPr/>
        </p:nvSpPr>
        <p:spPr>
          <a:xfrm>
            <a:off x="5921426" y="4575184"/>
            <a:ext cx="573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3 trừ 1 bằng 2, 2 trừ 2 bằng 0</a:t>
            </a:r>
            <a:r>
              <a:rPr lang="vi-VN" sz="2000" b="1">
                <a:latin typeface="UTM Avo" panose="02040603050506020204" pitchFamily="18" charset="0"/>
                <a:cs typeface="Arial" panose="020B0604020202020204" pitchFamily="34" charset="0"/>
              </a:rPr>
              <a:t>; viết 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r>
              <a:rPr lang="nl-NL" sz="2000" b="1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AC80724-D8B3-62FA-387B-1B003FF68EC7}"/>
              </a:ext>
            </a:extLst>
          </p:cNvPr>
          <p:cNvSpPr/>
          <p:nvPr/>
        </p:nvSpPr>
        <p:spPr>
          <a:xfrm>
            <a:off x="5761382" y="469852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EA947FC-DE68-C842-9F7B-55409F570BAB}"/>
              </a:ext>
            </a:extLst>
          </p:cNvPr>
          <p:cNvSpPr txBox="1"/>
          <p:nvPr/>
        </p:nvSpPr>
        <p:spPr>
          <a:xfrm>
            <a:off x="5322901" y="272774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  <a:endParaRPr lang="en-US" sz="3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42D09FB-A838-4115-86F8-F2378839192C}"/>
              </a:ext>
            </a:extLst>
          </p:cNvPr>
          <p:cNvSpPr txBox="1"/>
          <p:nvPr/>
        </p:nvSpPr>
        <p:spPr>
          <a:xfrm>
            <a:off x="5130316" y="202307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16B264F-8E54-2F14-EACE-44E833E8BB09}"/>
              </a:ext>
            </a:extLst>
          </p:cNvPr>
          <p:cNvSpPr txBox="1"/>
          <p:nvPr/>
        </p:nvSpPr>
        <p:spPr>
          <a:xfrm>
            <a:off x="5021140" y="138578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7DA62EE-C471-E9CE-7F87-D73171ABC0F0}"/>
              </a:ext>
            </a:extLst>
          </p:cNvPr>
          <p:cNvSpPr txBox="1"/>
          <p:nvPr/>
        </p:nvSpPr>
        <p:spPr>
          <a:xfrm>
            <a:off x="5921426" y="5145023"/>
            <a:ext cx="573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2 trừ 1 bằng 1, </a:t>
            </a:r>
            <a:r>
              <a:rPr lang="vi-VN" sz="2000" b="1">
                <a:latin typeface="UTM Avo" panose="02040603050506020204" pitchFamily="18" charset="0"/>
                <a:cs typeface="Arial" panose="020B0604020202020204" pitchFamily="34" charset="0"/>
              </a:rPr>
              <a:t>viết </a:t>
            </a:r>
            <a:r>
              <a:rPr lang="en-US" sz="20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nl-NL" sz="2000" b="1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A682F979-0AA6-19C4-A1DB-D6F70132D843}"/>
              </a:ext>
            </a:extLst>
          </p:cNvPr>
          <p:cNvSpPr/>
          <p:nvPr/>
        </p:nvSpPr>
        <p:spPr>
          <a:xfrm>
            <a:off x="5761382" y="5268368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2CAD80A-D075-C4F7-B36C-717BB909EF76}"/>
              </a:ext>
            </a:extLst>
          </p:cNvPr>
          <p:cNvSpPr txBox="1"/>
          <p:nvPr/>
        </p:nvSpPr>
        <p:spPr>
          <a:xfrm>
            <a:off x="5139355" y="27416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  <a:endParaRPr lang="en-US" sz="3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C65F061-D760-9FBA-BD92-082A5A47C6AA}"/>
              </a:ext>
            </a:extLst>
          </p:cNvPr>
          <p:cNvGrpSpPr/>
          <p:nvPr/>
        </p:nvGrpSpPr>
        <p:grpSpPr>
          <a:xfrm>
            <a:off x="3301942" y="5722945"/>
            <a:ext cx="5319209" cy="576918"/>
            <a:chOff x="168283" y="3638943"/>
            <a:chExt cx="3482029" cy="856999"/>
          </a:xfrm>
          <a:solidFill>
            <a:srgbClr val="C00000"/>
          </a:solidFill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02B83408-D8CF-AC03-01EE-05D6CCE8F35F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295E8D6-3215-1E59-F561-972A2D1D6BAE}"/>
                </a:ext>
              </a:extLst>
            </p:cNvPr>
            <p:cNvSpPr txBox="1"/>
            <p:nvPr/>
          </p:nvSpPr>
          <p:spPr>
            <a:xfrm>
              <a:off x="279027" y="3696364"/>
              <a:ext cx="3371285" cy="68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23 285 – 12 967 = 10 318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45" grpId="0"/>
      <p:bldP spid="45" grpId="1"/>
      <p:bldP spid="46" grpId="0"/>
      <p:bldP spid="46" grpId="1"/>
      <p:bldP spid="47" grpId="0"/>
      <p:bldP spid="49" grpId="0"/>
      <p:bldP spid="53" grpId="0"/>
      <p:bldP spid="53" grpId="1"/>
      <p:bldP spid="54" grpId="0"/>
      <p:bldP spid="54" grpId="1"/>
      <p:bldP spid="57" grpId="0"/>
      <p:bldP spid="58" grpId="0"/>
      <p:bldP spid="59" grpId="0" animBg="1"/>
      <p:bldP spid="60" grpId="0" animBg="1"/>
      <p:bldP spid="61" grpId="0" animBg="1"/>
      <p:bldP spid="106" grpId="0"/>
      <p:bldP spid="106" grpId="1"/>
      <p:bldP spid="107" grpId="0"/>
      <p:bldP spid="107" grpId="1"/>
      <p:bldP spid="108" grpId="0"/>
      <p:bldP spid="109" grpId="0" animBg="1"/>
      <p:bldP spid="110" grpId="0"/>
      <p:bldP spid="111" grpId="0"/>
      <p:bldP spid="111" grpId="1"/>
      <p:bldP spid="112" grpId="0"/>
      <p:bldP spid="112" grpId="1"/>
      <p:bldP spid="113" grpId="0"/>
      <p:bldP spid="114" grpId="0" animBg="1"/>
      <p:bldP spid="115" grpId="0"/>
      <p:bldP spid="116" grpId="0"/>
      <p:bldP spid="116" grpId="1"/>
      <p:bldP spid="117" grpId="0"/>
      <p:bldP spid="117" grpId="1"/>
      <p:bldP spid="118" grpId="0"/>
      <p:bldP spid="119" grpId="0" animBg="1"/>
      <p:bldP spid="1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1090207D-591F-4456-99BD-D11BFEF0E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>
          <a:xfrm>
            <a:off x="0" y="0"/>
            <a:ext cx="12192000" cy="6409189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17770" y="233463"/>
            <a:ext cx="11556460" cy="609206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1556088" y="635345"/>
            <a:ext cx="7866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Muốn trừ hai số có đến 5 chữ số ta làm như thế nào?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C1210D0-B243-7856-BFFE-6950CAC1DF90}"/>
              </a:ext>
            </a:extLst>
          </p:cNvPr>
          <p:cNvSpPr txBox="1"/>
          <p:nvPr/>
        </p:nvSpPr>
        <p:spPr>
          <a:xfrm>
            <a:off x="2410725" y="1998693"/>
            <a:ext cx="8933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Đặt tính sao cho các chữ số thuộc từng hàng thẳng cột rồi viết dấu trừ kẻ vạch ngang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3F3F656-7CD1-1B9A-D407-7CBF0A9E41E8}"/>
              </a:ext>
            </a:extLst>
          </p:cNvPr>
          <p:cNvSpPr/>
          <p:nvPr/>
        </p:nvSpPr>
        <p:spPr>
          <a:xfrm>
            <a:off x="2233462" y="2148146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3DE14-D57F-F0F5-383A-E15C00AF8E6B}"/>
              </a:ext>
            </a:extLst>
          </p:cNvPr>
          <p:cNvSpPr txBox="1"/>
          <p:nvPr/>
        </p:nvSpPr>
        <p:spPr>
          <a:xfrm>
            <a:off x="2541454" y="3095909"/>
            <a:ext cx="8418094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Tính trừ từ phải sang trái, bắt đầu từ hàng đơn vị.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7FF5AD-2420-15EF-3388-CE63E8D2C84C}"/>
              </a:ext>
            </a:extLst>
          </p:cNvPr>
          <p:cNvSpPr/>
          <p:nvPr/>
        </p:nvSpPr>
        <p:spPr>
          <a:xfrm>
            <a:off x="2233462" y="339571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BC69DE-19D8-5F2A-624C-87C8406ED337}"/>
              </a:ext>
            </a:extLst>
          </p:cNvPr>
          <p:cNvGrpSpPr/>
          <p:nvPr/>
        </p:nvGrpSpPr>
        <p:grpSpPr>
          <a:xfrm>
            <a:off x="3550150" y="4306462"/>
            <a:ext cx="5262546" cy="982489"/>
            <a:chOff x="168283" y="3638943"/>
            <a:chExt cx="3371285" cy="1459468"/>
          </a:xfrm>
          <a:solidFill>
            <a:srgbClr val="C00000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4C3588E-E91D-309E-D0D1-B261585FB7A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A9F6B3-019A-2F95-C41C-84CFF79A3540}"/>
                </a:ext>
              </a:extLst>
            </p:cNvPr>
            <p:cNvSpPr txBox="1"/>
            <p:nvPr/>
          </p:nvSpPr>
          <p:spPr>
            <a:xfrm>
              <a:off x="221466" y="3681104"/>
              <a:ext cx="3264919" cy="1417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VD: 52 538 – 26 454 = ?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374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1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3" grpId="0"/>
      <p:bldP spid="84" grpId="0" animBg="1"/>
      <p:bldP spid="12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75718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4086</TotalTime>
  <Words>580</Words>
  <Application>Microsoft Office PowerPoint</Application>
  <PresentationFormat>Widescreen</PresentationFormat>
  <Paragraphs>120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64 Phép trừ trong phạm vi 100 000  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507</cp:revision>
  <dcterms:created xsi:type="dcterms:W3CDTF">2021-07-12T03:44:38Z</dcterms:created>
  <dcterms:modified xsi:type="dcterms:W3CDTF">2025-04-04T03:19:00Z</dcterms:modified>
</cp:coreProperties>
</file>