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20" r:id="rId2"/>
  </p:sldMasterIdLst>
  <p:notesMasterIdLst>
    <p:notesMasterId r:id="rId14"/>
  </p:notesMasterIdLst>
  <p:sldIdLst>
    <p:sldId id="256" r:id="rId3"/>
    <p:sldId id="298" r:id="rId4"/>
    <p:sldId id="277" r:id="rId5"/>
    <p:sldId id="278" r:id="rId6"/>
    <p:sldId id="283" r:id="rId7"/>
    <p:sldId id="268" r:id="rId8"/>
    <p:sldId id="269" r:id="rId9"/>
    <p:sldId id="290" r:id="rId10"/>
    <p:sldId id="288" r:id="rId11"/>
    <p:sldId id="289" r:id="rId12"/>
    <p:sldId id="291" r:id="rId13"/>
  </p:sldIdLst>
  <p:sldSz cx="12190413" cy="6859588"/>
  <p:notesSz cx="6858000" cy="9144000"/>
  <p:embeddedFontLst>
    <p:embeddedFont>
      <p:font typeface="宋体" panose="02010600030101010101" pitchFamily="2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obster" panose="020B0604020202020204" charset="0"/>
      <p:regular r:id="rId20"/>
    </p:embeddedFont>
    <p:embeddedFont>
      <p:font typeface="Microsoft YaHei" panose="020B0503020204020204" pitchFamily="34" charset="-122"/>
      <p:regular r:id="rId21"/>
      <p:bold r:id="rId22"/>
    </p:embeddedFont>
    <p:embeddedFont>
      <p:font typeface="Microsoft YaHei" panose="020B0503020204020204" pitchFamily="34" charset="-122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7mfA3MOD1dAntxYTQu1dyW17i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F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2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98" y="10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55662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34" y="-90917"/>
            <a:ext cx="12612046" cy="70968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092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020" y="1931042"/>
            <a:ext cx="851911" cy="852219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2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50"/>
            <a:ext cx="12183293" cy="681829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092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6"/>
            <a:ext cx="12164255" cy="685558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092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5"/>
            <a:ext cx="12164255" cy="685558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092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34" y="-90918"/>
            <a:ext cx="12612046" cy="70968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019" y="1931042"/>
            <a:ext cx="851911" cy="852219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5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9"/>
            <a:ext cx="12183293" cy="681829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0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9" y="2005"/>
            <a:ext cx="12164255" cy="685558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4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9" y="2005"/>
            <a:ext cx="12164255" cy="685558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0413" cy="685958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1" tIns="43299" rIns="86601" bIns="4329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2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609521" y="1600575"/>
            <a:ext cx="10971372" cy="452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ftr" idx="11"/>
          </p:nvPr>
        </p:nvSpPr>
        <p:spPr>
          <a:xfrm>
            <a:off x="4165062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2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" y="0"/>
            <a:ext cx="12189745" cy="6859588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43" y="3293207"/>
            <a:ext cx="12189745" cy="356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3839560"/>
            <a:ext cx="12190413" cy="307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43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14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4E5CC29-D4C1-43AF-92DE-EAC9F1236EA8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77" y="164676"/>
            <a:ext cx="1003169" cy="67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3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093F466-4605-4A4F-B0AC-603452C1E21D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5160" y="311362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7115745-2F8B-4195-AD23-8A2542AF7C2C}" type="slidenum">
              <a:rPr lang="zh-CN" altLang="en-US" sz="1800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73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DEA88E6-BDD8-4DB5-B2C6-C275153AB3E5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975160" y="311362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7115745-2F8B-4195-AD23-8A2542AF7C2C}" type="slidenum">
              <a:rPr lang="zh-CN" altLang="en-US" sz="1800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2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115AA7B-1762-4F64-867E-A62A0D51D324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975160" y="311362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7115745-2F8B-4195-AD23-8A2542AF7C2C}" type="slidenum">
              <a:rPr lang="zh-CN" altLang="en-US" sz="1800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0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A9D4AF0-7703-437A-B20F-E0BB415885CC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975160" y="311362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7115745-2F8B-4195-AD23-8A2542AF7C2C}" type="slidenum">
              <a:rPr lang="zh-CN" altLang="en-US" sz="1800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06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03395C6-8E53-46E5-AC3C-60082576D5DD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975160" y="311362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7115745-2F8B-4195-AD23-8A2542AF7C2C}" type="slidenum">
              <a:rPr lang="zh-CN" altLang="en-US" sz="1800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4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33ABE5B-D107-4870-84B0-07085A150ACA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975160" y="311362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7115745-2F8B-4195-AD23-8A2542AF7C2C}" type="slidenum">
              <a:rPr lang="zh-CN" altLang="en-US" sz="1800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2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962963" y="4407923"/>
            <a:ext cx="10361851" cy="136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962963" y="2907390"/>
            <a:ext cx="10361851" cy="150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165062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9F8459F-9C12-43E6-BEBC-D62F03F1A77A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975160" y="311362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7115745-2F8B-4195-AD23-8A2542AF7C2C}" type="slidenum">
              <a:rPr lang="zh-CN" altLang="en-US" sz="1800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1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2A175CD-49EE-4D6F-98ED-BCF7E28E17CB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5160" y="311362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7115745-2F8B-4195-AD23-8A2542AF7C2C}" type="slidenum">
              <a:rPr lang="zh-CN" altLang="en-US" sz="1800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4062118-105C-45D5-A1E0-F6B5E5B344D0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5160" y="311362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7115745-2F8B-4195-AD23-8A2542AF7C2C}" type="slidenum">
              <a:rPr lang="zh-CN" altLang="en-US" sz="1800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191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609525" y="1600575"/>
            <a:ext cx="5384099" cy="452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6196794" y="1600575"/>
            <a:ext cx="5384099" cy="452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ftr" idx="11"/>
          </p:nvPr>
        </p:nvSpPr>
        <p:spPr>
          <a:xfrm>
            <a:off x="4165062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609522" y="1535472"/>
            <a:ext cx="5386216" cy="63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609522" y="2175383"/>
            <a:ext cx="5386216" cy="395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3"/>
          </p:nvPr>
        </p:nvSpPr>
        <p:spPr>
          <a:xfrm>
            <a:off x="6192567" y="1535472"/>
            <a:ext cx="5388332" cy="63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4"/>
          </p:nvPr>
        </p:nvSpPr>
        <p:spPr>
          <a:xfrm>
            <a:off x="6192567" y="2175383"/>
            <a:ext cx="5388332" cy="395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165062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4165062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>
            <a:spLocks noGrp="1"/>
          </p:cNvSpPr>
          <p:nvPr>
            <p:ph type="pic" idx="2"/>
          </p:nvPr>
        </p:nvSpPr>
        <p:spPr>
          <a:xfrm>
            <a:off x="2389406" y="612921"/>
            <a:ext cx="7314248" cy="4115753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2389406" y="5368587"/>
            <a:ext cx="7314248" cy="80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165062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3831704" y="-1621609"/>
            <a:ext cx="4527011" cy="10971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165062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 rot="5400000">
            <a:off x="7283034" y="1829726"/>
            <a:ext cx="5852880" cy="274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 rot="5400000">
            <a:off x="1695760" y="-811531"/>
            <a:ext cx="5852880" cy="802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4165062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609521" y="1600575"/>
            <a:ext cx="10971372" cy="452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165062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716" r:id="rId11"/>
    <p:sldLayoutId id="2147483717" r:id="rId12"/>
    <p:sldLayoutId id="2147483718" r:id="rId13"/>
    <p:sldLayoutId id="2147483719" r:id="rId14"/>
    <p:sldLayoutId id="2147483738" r:id="rId15"/>
    <p:sldLayoutId id="2147483739" r:id="rId16"/>
    <p:sldLayoutId id="2147483740" r:id="rId17"/>
    <p:sldLayoutId id="2147483741" r:id="rId18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36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779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673" indent="-456673" algn="l" defTabSz="121779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454" indent="-380559" algn="l" defTabSz="121779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240" indent="-304448" algn="l" defTabSz="12177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135" indent="-304448" algn="l" defTabSz="121779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33" indent="-304448" algn="l" defTabSz="121779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927" indent="-304448" algn="l" defTabSz="12177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823" indent="-304448" algn="l" defTabSz="12177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715" indent="-304448" algn="l" defTabSz="12177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612" indent="-304448" algn="l" defTabSz="12177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7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96" algn="l" defTabSz="12177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90" algn="l" defTabSz="12177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687" algn="l" defTabSz="12177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583" algn="l" defTabSz="12177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478" algn="l" defTabSz="12177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373" algn="l" defTabSz="12177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268" algn="l" defTabSz="12177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164" algn="l" defTabSz="12177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gif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" y="1242"/>
            <a:ext cx="12190411" cy="685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65596" y="-1676722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"/>
          <p:cNvSpPr txBox="1"/>
          <p:nvPr/>
        </p:nvSpPr>
        <p:spPr>
          <a:xfrm>
            <a:off x="438412" y="1367353"/>
            <a:ext cx="10509336" cy="330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9CB"/>
              </a:buClr>
              <a:buSzPts val="6600"/>
              <a:buFont typeface="Arial"/>
              <a:buNone/>
            </a:pPr>
            <a:r>
              <a:rPr lang="en-US" sz="5400" b="1" dirty="0" err="1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Toán</a:t>
            </a:r>
            <a:endParaRPr lang="en-US" sz="5400" b="1" dirty="0">
              <a:solidFill>
                <a:srgbClr val="0070C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algn="ctr">
              <a:buClr>
                <a:srgbClr val="5FB9CB"/>
              </a:buClr>
              <a:buSzPts val="6600"/>
            </a:pPr>
            <a:r>
              <a:rPr lang="nl-NL" sz="4800" b="1" dirty="0">
                <a:solidFill>
                  <a:srgbClr val="C00000"/>
                </a:solidFill>
                <a:latin typeface="Lobster"/>
                <a:ea typeface="Lobster"/>
                <a:cs typeface="Lobster"/>
              </a:rPr>
              <a:t>Chủ đề 5: </a:t>
            </a:r>
            <a:r>
              <a:rPr lang="nl-NL" sz="4800" b="1" dirty="0">
                <a:solidFill>
                  <a:srgbClr val="5FB9CB"/>
                </a:solidFill>
                <a:latin typeface="Lobster"/>
                <a:ea typeface="Lobster"/>
                <a:cs typeface="Lobster"/>
              </a:rPr>
              <a:t>Một số đơn vị đo độ dài, </a:t>
            </a:r>
            <a:endParaRPr lang="en-US" sz="4800" b="1" dirty="0">
              <a:solidFill>
                <a:srgbClr val="5FB9CB"/>
              </a:solidFill>
              <a:latin typeface="Lobster"/>
              <a:ea typeface="Lobster"/>
              <a:cs typeface="Lobster"/>
            </a:endParaRPr>
          </a:p>
          <a:p>
            <a:pPr algn="ctr">
              <a:buClr>
                <a:srgbClr val="5FB9CB"/>
              </a:buClr>
              <a:buSzPts val="6600"/>
            </a:pPr>
            <a:r>
              <a:rPr lang="nl-NL" sz="4800" b="1" dirty="0">
                <a:solidFill>
                  <a:srgbClr val="5FB9CB"/>
                </a:solidFill>
                <a:latin typeface="Lobster"/>
                <a:ea typeface="Lobster"/>
                <a:cs typeface="Lobster"/>
              </a:rPr>
              <a:t>Khối lượng, dung tích, nhiệt độ.</a:t>
            </a:r>
            <a:endParaRPr lang="en-US" sz="4800" b="1" dirty="0">
              <a:solidFill>
                <a:srgbClr val="5FB9CB"/>
              </a:solidFill>
              <a:latin typeface="Lobster"/>
              <a:ea typeface="Lobster"/>
              <a:cs typeface="Lobster"/>
            </a:endParaRPr>
          </a:p>
          <a:p>
            <a:pPr algn="ctr">
              <a:buClr>
                <a:srgbClr val="5FB9CB"/>
              </a:buClr>
              <a:buSzPts val="6600"/>
            </a:pPr>
            <a:r>
              <a:rPr lang="nl-NL" sz="4800" b="1" dirty="0">
                <a:solidFill>
                  <a:srgbClr val="FF0000"/>
                </a:solidFill>
                <a:latin typeface="Lobster"/>
                <a:ea typeface="Lobster"/>
                <a:cs typeface="Lobster"/>
              </a:rPr>
              <a:t>Bài 32: Mi-li-lít</a:t>
            </a:r>
            <a:endParaRPr lang="en-US" sz="4800" b="1" dirty="0">
              <a:solidFill>
                <a:srgbClr val="FF0000"/>
              </a:solidFill>
              <a:latin typeface="Lobster"/>
              <a:ea typeface="Lobster"/>
              <a:cs typeface="Lobs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9CB"/>
              </a:buClr>
              <a:buSzPts val="6600"/>
              <a:buFont typeface="Arial"/>
              <a:buNone/>
            </a:pPr>
            <a:endParaRPr sz="1050" dirty="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"/>
          <p:cNvSpPr/>
          <p:nvPr/>
        </p:nvSpPr>
        <p:spPr>
          <a:xfrm>
            <a:off x="2593408" y="370975"/>
            <a:ext cx="7003596" cy="838200"/>
          </a:xfrm>
          <a:prstGeom prst="rect">
            <a:avLst/>
          </a:prstGeom>
          <a:solidFill>
            <a:srgbClr val="699E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2882" lvl="1" algn="ctr" defTabSz="1285763"/>
            <a:r>
              <a:rPr lang="en-US" sz="34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4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1: </a:t>
            </a:r>
            <a:r>
              <a:rPr lang="en-US" sz="34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4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4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4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34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):</a:t>
            </a:r>
          </a:p>
        </p:txBody>
      </p:sp>
      <p:sp>
        <p:nvSpPr>
          <p:cNvPr id="464" name="Google Shape;464;p3"/>
          <p:cNvSpPr/>
          <p:nvPr/>
        </p:nvSpPr>
        <p:spPr>
          <a:xfrm>
            <a:off x="3900669" y="623725"/>
            <a:ext cx="4398380" cy="68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algn="ctr"/>
            <a:endParaRPr lang="en-US" sz="4000" b="1" cap="small" dirty="0">
              <a:solidFill>
                <a:srgbClr val="FFFFFF"/>
              </a:solidFill>
              <a:latin typeface="UTM Avo" pitchFamily="18" charset="0"/>
              <a:ea typeface="Microsoft YaHei" pitchFamily="34" charset="-122"/>
              <a:cs typeface="Arial" pitchFamily="34" charset="0"/>
              <a:sym typeface="Microsoft Yahe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5725" y="4318607"/>
            <a:ext cx="30659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/>
              <a:t>a) 120 ml – 20 ml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7325962" y="4318607"/>
            <a:ext cx="22106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/>
              <a:t>b) 12 ml x 3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355368" y="4334787"/>
            <a:ext cx="2007850" cy="738664"/>
            <a:chOff x="3588909" y="4228517"/>
            <a:chExt cx="2007850" cy="738664"/>
          </a:xfrm>
        </p:grpSpPr>
        <p:sp>
          <p:nvSpPr>
            <p:cNvPr id="35" name="Rectangle 34"/>
            <p:cNvSpPr/>
            <p:nvPr/>
          </p:nvSpPr>
          <p:spPr>
            <a:xfrm>
              <a:off x="3588909" y="4228517"/>
              <a:ext cx="2007850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800" dirty="0"/>
                <a:t>=           ml.</a:t>
              </a:r>
              <a:endParaRPr lang="en-US" sz="28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971352" y="4302085"/>
              <a:ext cx="873457" cy="665096"/>
            </a:xfrm>
            <a:prstGeom prst="roundRect">
              <a:avLst/>
            </a:prstGeom>
            <a:solidFill>
              <a:srgbClr val="6BFA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100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295748" y="4334787"/>
            <a:ext cx="2007850" cy="738664"/>
            <a:chOff x="3588909" y="4228517"/>
            <a:chExt cx="2007850" cy="738664"/>
          </a:xfrm>
        </p:grpSpPr>
        <p:sp>
          <p:nvSpPr>
            <p:cNvPr id="37" name="Rectangle 36"/>
            <p:cNvSpPr/>
            <p:nvPr/>
          </p:nvSpPr>
          <p:spPr>
            <a:xfrm>
              <a:off x="3588909" y="4228517"/>
              <a:ext cx="2007850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800" dirty="0"/>
                <a:t>=           ml.</a:t>
              </a:r>
              <a:endParaRPr lang="en-US" sz="28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971352" y="4302085"/>
              <a:ext cx="873457" cy="665096"/>
            </a:xfrm>
            <a:prstGeom prst="roundRect">
              <a:avLst/>
            </a:prstGeom>
            <a:solidFill>
              <a:srgbClr val="6BFA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36</a:t>
              </a:r>
            </a:p>
          </p:txBody>
        </p:sp>
      </p:grp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900669" y="1788716"/>
            <a:ext cx="4660008" cy="18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/>
      <p:bldP spid="1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47976" y="703611"/>
            <a:ext cx="9713627" cy="197035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9253" y="907755"/>
            <a:ext cx="9713627" cy="197035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3" name="Google Shape;463;p3"/>
          <p:cNvSpPr/>
          <p:nvPr/>
        </p:nvSpPr>
        <p:spPr>
          <a:xfrm>
            <a:off x="3599656" y="265140"/>
            <a:ext cx="4991100" cy="838200"/>
          </a:xfrm>
          <a:prstGeom prst="rect">
            <a:avLst/>
          </a:prstGeom>
          <a:solidFill>
            <a:srgbClr val="699E5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2882" lvl="1" algn="ctr" defTabSz="1285763"/>
            <a:r>
              <a:rPr lang="en-US" sz="32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2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2:</a:t>
            </a:r>
          </a:p>
        </p:txBody>
      </p:sp>
      <p:sp>
        <p:nvSpPr>
          <p:cNvPr id="464" name="Google Shape;464;p3"/>
          <p:cNvSpPr/>
          <p:nvPr/>
        </p:nvSpPr>
        <p:spPr>
          <a:xfrm>
            <a:off x="3900669" y="488815"/>
            <a:ext cx="4398380" cy="68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algn="ctr"/>
            <a:endParaRPr lang="en-US" sz="4000" b="1" cap="small" dirty="0">
              <a:solidFill>
                <a:srgbClr val="FFFFFF"/>
              </a:solidFill>
              <a:latin typeface="UTM Avo" pitchFamily="18" charset="0"/>
              <a:ea typeface="Microsoft YaHei" pitchFamily="34" charset="-122"/>
              <a:cs typeface="Arial" pitchFamily="34" charset="0"/>
              <a:sym typeface="Microsoft Yahe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9253" y="1287326"/>
            <a:ext cx="97136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chai </a:t>
            </a:r>
            <a:r>
              <a:rPr lang="en-US" sz="2400" dirty="0" err="1"/>
              <a:t>dầu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750 ml </a:t>
            </a:r>
            <a:r>
              <a:rPr lang="en-US" sz="2400" dirty="0" err="1"/>
              <a:t>dầu</a:t>
            </a:r>
            <a:r>
              <a:rPr lang="en-US" sz="2400" dirty="0"/>
              <a:t>.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nấu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chai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350 ml </a:t>
            </a:r>
            <a:r>
              <a:rPr lang="en-US" sz="2400" dirty="0" err="1"/>
              <a:t>dầu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mi-li-</a:t>
            </a:r>
            <a:r>
              <a:rPr lang="en-US" sz="2400" dirty="0" err="1"/>
              <a:t>lít</a:t>
            </a:r>
            <a:r>
              <a:rPr lang="en-US" sz="2400" dirty="0"/>
              <a:t> </a:t>
            </a:r>
            <a:r>
              <a:rPr lang="en-US" sz="2400" dirty="0" err="1"/>
              <a:t>dầu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nấu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34715" y="3224800"/>
            <a:ext cx="731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800" dirty="0"/>
              <a:t>Bài giải:</a:t>
            </a: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nl-NL" sz="2800" dirty="0"/>
              <a:t>Mẹ đã dùng số mi-li-lít dầu để nấu ăn là:</a:t>
            </a: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nl-NL" sz="2800" dirty="0"/>
              <a:t> 750 – 350 = 400 (ml)</a:t>
            </a: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nl-NL" sz="2800" dirty="0"/>
              <a:t>                Đáp số: 400 ml.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0" l="1064" r="100000">
                        <a14:foregroundMark x1="35106" y1="31633" x2="37021" y2="90816"/>
                        <a14:foregroundMark x1="37021" y1="90816" x2="89149" y2="89116"/>
                        <a14:foregroundMark x1="89149" y1="89116" x2="94894" y2="96259"/>
                        <a14:foregroundMark x1="94894" y1="96259" x2="97872" y2="96259"/>
                        <a14:foregroundMark x1="97872" y1="96259" x2="95106" y2="72789"/>
                        <a14:foregroundMark x1="95106" y1="72789" x2="95957" y2="67347"/>
                        <a14:foregroundMark x1="95957" y1="67347" x2="99574" y2="67007"/>
                        <a14:foregroundMark x1="87660" y1="69048" x2="95745" y2="67007"/>
                        <a14:foregroundMark x1="9574" y1="85034" x2="19149" y2="83673"/>
                        <a14:foregroundMark x1="9362" y1="84694" x2="9787" y2="90136"/>
                        <a14:foregroundMark x1="9787" y1="90136" x2="9787" y2="98299"/>
                        <a14:foregroundMark x1="18298" y1="83333" x2="17234" y2="64286"/>
                        <a14:foregroundMark x1="17234" y1="64286" x2="21702" y2="54422"/>
                        <a14:foregroundMark x1="21702" y1="54422" x2="32979" y2="71429"/>
                        <a14:foregroundMark x1="32979" y1="71429" x2="29149" y2="75850"/>
                        <a14:foregroundMark x1="28511" y1="75850" x2="34043" y2="57143"/>
                        <a14:foregroundMark x1="34043" y1="57143" x2="37872" y2="59864"/>
                        <a14:foregroundMark x1="37872" y1="59864" x2="42340" y2="64286"/>
                        <a14:foregroundMark x1="42340" y1="64286" x2="41489" y2="57483"/>
                        <a14:foregroundMark x1="41489" y1="57483" x2="39149" y2="55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87" y="3092491"/>
            <a:ext cx="5985625" cy="374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2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63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888C1C-70BE-40B7-8B71-D14976D34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3603" r="1308"/>
          <a:stretch/>
        </p:blipFill>
        <p:spPr>
          <a:xfrm>
            <a:off x="10093" y="450657"/>
            <a:ext cx="12131696" cy="6408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34" y="2446051"/>
            <a:ext cx="368252" cy="345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7" y="3528092"/>
            <a:ext cx="3926720" cy="3287500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-19111" y="0"/>
            <a:ext cx="12209526" cy="3295832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67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66" y="3523906"/>
            <a:ext cx="2482601" cy="1862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6537" y="3616789"/>
            <a:ext cx="336507" cy="568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571" y="3040908"/>
            <a:ext cx="2284750" cy="3825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33" y="1487615"/>
            <a:ext cx="2200751" cy="332123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634828" y="3356281"/>
            <a:ext cx="1796169" cy="1089470"/>
            <a:chOff x="9540552" y="4420621"/>
            <a:chExt cx="1619672" cy="9820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004766" y="4749393"/>
              <a:ext cx="894669" cy="471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3</a:t>
              </a:r>
              <a:endParaRPr lang="vi-VN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-28760" y="3874332"/>
            <a:ext cx="1580546" cy="958685"/>
            <a:chOff x="9540552" y="4420621"/>
            <a:chExt cx="1619672" cy="98206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899429" y="4643600"/>
              <a:ext cx="844589" cy="53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 1</a:t>
              </a:r>
              <a:endParaRPr lang="vi-VN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-1599659" y="5433570"/>
            <a:ext cx="1580546" cy="958684"/>
            <a:chOff x="9540552" y="4420621"/>
            <a:chExt cx="1619672" cy="9820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740075" y="4643600"/>
              <a:ext cx="1002914" cy="536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2</a:t>
              </a:r>
              <a:endParaRPr lang="vi-VN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240944" y="5338279"/>
            <a:ext cx="1699990" cy="1031133"/>
            <a:chOff x="9540552" y="4420621"/>
            <a:chExt cx="1619672" cy="98206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957431" y="4690576"/>
              <a:ext cx="366803" cy="498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4</a:t>
              </a:r>
              <a:endParaRPr lang="vi-VN" sz="2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96" y="1115844"/>
            <a:ext cx="3959292" cy="201844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flipH="1">
            <a:off x="8240367" y="613416"/>
            <a:ext cx="1234510" cy="740233"/>
            <a:chOff x="9540552" y="4420621"/>
            <a:chExt cx="1619672" cy="98206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994686" y="4625464"/>
              <a:ext cx="824849" cy="612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3 g</a:t>
              </a:r>
              <a:endParaRPr lang="vi-VN" sz="24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2178" y="4353673"/>
            <a:ext cx="270296" cy="25360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87" y="3429794"/>
            <a:ext cx="368252" cy="3455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92" y="2504267"/>
            <a:ext cx="742583" cy="3451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53" y="2213791"/>
            <a:ext cx="620738" cy="6209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72" y="2534655"/>
            <a:ext cx="457345" cy="45751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41" y="3597117"/>
            <a:ext cx="345008" cy="582820"/>
          </a:xfrm>
          <a:prstGeom prst="rect">
            <a:avLst/>
          </a:prstGeom>
        </p:spPr>
      </p:pic>
      <p:sp>
        <p:nvSpPr>
          <p:cNvPr id="32" name="Google Shape;189;p2">
            <a:extLst>
              <a:ext uri="{FF2B5EF4-FFF2-40B4-BE49-F238E27FC236}">
                <a16:creationId xmlns:a16="http://schemas.microsoft.com/office/drawing/2014/main" id="{D15E51E5-384F-4FF7-BA7C-46B0BACD90CD}"/>
              </a:ext>
            </a:extLst>
          </p:cNvPr>
          <p:cNvSpPr txBox="1"/>
          <p:nvPr/>
        </p:nvSpPr>
        <p:spPr>
          <a:xfrm>
            <a:off x="1695235" y="718036"/>
            <a:ext cx="5645501" cy="76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4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4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4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</a:rPr>
              <a:t>CÂU</a:t>
            </a:r>
            <a:r>
              <a:rPr lang="en-US" sz="4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</a:rPr>
              <a:t>CÁ</a:t>
            </a:r>
            <a:endParaRPr sz="4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1.17031 -0.01458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1.22643 0.01065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1.22644 0.01065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8" dur="1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0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2" dur="4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4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" y="1243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200113" y="2191960"/>
            <a:ext cx="9790185" cy="1237833"/>
          </a:xfrm>
          <a:prstGeom prst="rect">
            <a:avLst/>
          </a:prstGeom>
          <a:noFill/>
        </p:spPr>
        <p:txBody>
          <a:bodyPr wrap="square" lIns="128583" tIns="64291" rIns="128583" bIns="64291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rgbClr val="E7E6E6">
                      <a:lumMod val="50000"/>
                    </a:srgbClr>
                  </a:solidFill>
                </a:ln>
                <a:solidFill>
                  <a:srgbClr val="00B050"/>
                </a:solidFill>
                <a:latin typeface="UTM Cookies" panose="020406030505060202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864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601" y="13376"/>
            <a:ext cx="2506602" cy="125375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0000" y1="53695" x2="65591" y2="63547"/>
                        <a14:foregroundMark x1="65591" y1="63054" x2="64516" y2="55172"/>
                        <a14:foregroundMark x1="45699" y1="41872" x2="41398" y2="32512"/>
                        <a14:foregroundMark x1="41398" y1="32512" x2="91398" y2="33498"/>
                        <a14:foregroundMark x1="91398" y1="33498" x2="98925" y2="29557"/>
                        <a14:foregroundMark x1="45699" y1="42857" x2="32796" y2="33005"/>
                        <a14:foregroundMark x1="32796" y1="33005" x2="9140" y2="33498"/>
                        <a14:foregroundMark x1="9140" y1="33498" x2="2151" y2="29557"/>
                        <a14:foregroundMark x1="2151" y1="29557" x2="538" y2="21675"/>
                        <a14:foregroundMark x1="538" y1="21675" x2="538" y2="9360"/>
                        <a14:foregroundMark x1="538" y1="9360" x2="3763" y2="4433"/>
                        <a14:foregroundMark x1="3763" y1="4433" x2="11290" y2="2956"/>
                        <a14:foregroundMark x1="11290" y1="2956" x2="42473" y2="3448"/>
                        <a14:foregroundMark x1="42473" y1="3448" x2="68280" y2="3448"/>
                        <a14:foregroundMark x1="68280" y1="3448" x2="90323" y2="3448"/>
                        <a14:foregroundMark x1="90323" y1="3448" x2="97312" y2="3941"/>
                        <a14:foregroundMark x1="97312" y1="3941" x2="98925" y2="8374"/>
                        <a14:foregroundMark x1="9140" y1="9852" x2="91398" y2="26601"/>
                        <a14:foregroundMark x1="91398" y1="26601" x2="12903" y2="28079"/>
                        <a14:foregroundMark x1="12903" y1="28079" x2="9677" y2="13793"/>
                        <a14:foregroundMark x1="9677" y1="13793" x2="4301" y2="24631"/>
                        <a14:foregroundMark x1="4839" y1="24631" x2="20430" y2="6404"/>
                        <a14:foregroundMark x1="20430" y1="6404" x2="66667" y2="6404"/>
                        <a14:foregroundMark x1="66667" y1="6404" x2="94086" y2="12808"/>
                        <a14:foregroundMark x1="94086" y1="12808" x2="88710" y2="5911"/>
                        <a14:foregroundMark x1="88710" y1="5911" x2="93548" y2="20197"/>
                        <a14:foregroundMark x1="93548" y1="20197" x2="78495" y2="17734"/>
                        <a14:foregroundMark x1="78495" y1="17734" x2="54301" y2="13793"/>
                        <a14:foregroundMark x1="54301" y1="13793" x2="76344" y2="12315"/>
                        <a14:foregroundMark x1="76344" y1="12315" x2="50538" y2="14286"/>
                        <a14:foregroundMark x1="50538" y1="14286" x2="59140" y2="23645"/>
                        <a14:foregroundMark x1="59140" y1="23645" x2="22581" y2="17734"/>
                        <a14:foregroundMark x1="22581" y1="17734" x2="16667" y2="23645"/>
                        <a14:foregroundMark x1="16667" y1="23645" x2="25269" y2="23645"/>
                        <a14:foregroundMark x1="25269" y1="23645" x2="98387" y2="13300"/>
                        <a14:foregroundMark x1="98387" y1="13300" x2="98925" y2="15764"/>
                        <a14:foregroundMark x1="71505" y1="69951" x2="72581" y2="69951"/>
                        <a14:foregroundMark x1="72581" y1="69951" x2="76882" y2="68966"/>
                        <a14:foregroundMark x1="76882" y1="68966" x2="78495" y2="66995"/>
                        <a14:foregroundMark x1="43011" y1="11823" x2="46774" y2="13300"/>
                        <a14:foregroundMark x1="46774" y1="13300" x2="42473" y2="24138"/>
                        <a14:backgroundMark x1="3226" y1="1478" x2="3226" y2="1478"/>
                        <a14:backgroundMark x1="3226" y1="1478" x2="20430" y2="1478"/>
                        <a14:backgroundMark x1="20430" y1="1478" x2="55914" y2="1478"/>
                        <a14:backgroundMark x1="55914" y1="1478" x2="70968" y2="1478"/>
                        <a14:backgroundMark x1="70968" y1="1478" x2="96774" y2="1970"/>
                        <a14:backgroundMark x1="96774" y1="1970" x2="98387" y2="39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2996"/>
          <a:stretch/>
        </p:blipFill>
        <p:spPr>
          <a:xfrm>
            <a:off x="5122781" y="3998794"/>
            <a:ext cx="4044644" cy="286079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914" r="97608">
                        <a14:foregroundMark x1="18182" y1="8800" x2="72727" y2="10000"/>
                        <a14:foregroundMark x1="72727" y1="10000" x2="88038" y2="24400"/>
                        <a14:foregroundMark x1="88038" y1="24400" x2="55502" y2="25600"/>
                        <a14:foregroundMark x1="55502" y1="25600" x2="8134" y2="20800"/>
                        <a14:foregroundMark x1="7177" y1="26400" x2="10048" y2="28400"/>
                        <a14:foregroundMark x1="10048" y1="28400" x2="20574" y2="28400"/>
                        <a14:foregroundMark x1="20574" y1="28400" x2="20574" y2="28400"/>
                        <a14:foregroundMark x1="53589" y1="29200" x2="49282" y2="36400"/>
                        <a14:foregroundMark x1="49282" y1="36400" x2="60287" y2="28800"/>
                        <a14:foregroundMark x1="60287" y1="28800" x2="92344" y2="27600"/>
                        <a14:foregroundMark x1="92344" y1="27600" x2="94258" y2="24800"/>
                        <a14:foregroundMark x1="94258" y1="24800" x2="94258" y2="4000"/>
                        <a14:foregroundMark x1="94258" y1="4000" x2="90431" y2="1600"/>
                        <a14:foregroundMark x1="90431" y1="1600" x2="11483" y2="1600"/>
                        <a14:foregroundMark x1="11483" y1="1600" x2="6699" y2="3600"/>
                        <a14:foregroundMark x1="6699" y1="3600" x2="6699" y2="25600"/>
                        <a14:foregroundMark x1="6220" y1="25600" x2="21531" y2="14800"/>
                        <a14:foregroundMark x1="21531" y1="14800" x2="28708" y2="14800"/>
                        <a14:foregroundMark x1="28708" y1="14800" x2="40191" y2="14800"/>
                        <a14:foregroundMark x1="40191" y1="14800" x2="50239" y2="6800"/>
                        <a14:foregroundMark x1="50239" y1="6800" x2="54067" y2="16000"/>
                        <a14:foregroundMark x1="54067" y1="16000" x2="61722" y2="16000"/>
                        <a14:foregroundMark x1="61722" y1="16000" x2="58373" y2="23600"/>
                        <a14:foregroundMark x1="58373" y1="23600" x2="67943" y2="22400"/>
                        <a14:backgroundMark x1="3828" y1="2800" x2="3828" y2="2800"/>
                        <a14:backgroundMark x1="3828" y1="2800" x2="3349" y2="19200"/>
                        <a14:backgroundMark x1="49282" y1="30800" x2="49282" y2="30800"/>
                        <a14:backgroundMark x1="52153" y1="29600" x2="52153" y2="29600"/>
                        <a14:backgroundMark x1="32536" y1="35600" x2="32536" y2="35600"/>
                      </a14:backgroundRemoval>
                    </a14:imgEffect>
                  </a14:imgLayer>
                </a14:imgProps>
              </a:ext>
            </a:extLst>
          </a:blip>
          <a:srcRect b="61168"/>
          <a:stretch/>
        </p:blipFill>
        <p:spPr>
          <a:xfrm>
            <a:off x="3628944" y="1676401"/>
            <a:ext cx="3885348" cy="201273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914" r="97608">
                        <a14:foregroundMark x1="18182" y1="8800" x2="72727" y2="10000"/>
                        <a14:foregroundMark x1="72727" y1="10000" x2="88038" y2="24400"/>
                        <a14:foregroundMark x1="88038" y1="24400" x2="55502" y2="25600"/>
                        <a14:foregroundMark x1="55502" y1="25600" x2="8134" y2="20800"/>
                        <a14:foregroundMark x1="7177" y1="26400" x2="10048" y2="28400"/>
                        <a14:foregroundMark x1="10048" y1="28400" x2="20574" y2="28400"/>
                        <a14:foregroundMark x1="20574" y1="28400" x2="20574" y2="28400"/>
                        <a14:foregroundMark x1="53589" y1="29200" x2="49282" y2="36400"/>
                        <a14:foregroundMark x1="49282" y1="36400" x2="60287" y2="28800"/>
                        <a14:foregroundMark x1="60287" y1="28800" x2="92344" y2="27600"/>
                        <a14:foregroundMark x1="92344" y1="27600" x2="94258" y2="24800"/>
                        <a14:foregroundMark x1="94258" y1="24800" x2="94258" y2="4000"/>
                        <a14:foregroundMark x1="94258" y1="4000" x2="90431" y2="1600"/>
                        <a14:foregroundMark x1="90431" y1="1600" x2="11483" y2="1600"/>
                        <a14:foregroundMark x1="11483" y1="1600" x2="6699" y2="3600"/>
                        <a14:foregroundMark x1="6699" y1="3600" x2="6699" y2="25600"/>
                        <a14:foregroundMark x1="6220" y1="25600" x2="21531" y2="14800"/>
                        <a14:foregroundMark x1="21531" y1="14800" x2="28708" y2="14800"/>
                        <a14:foregroundMark x1="28708" y1="14800" x2="40191" y2="14800"/>
                        <a14:foregroundMark x1="40191" y1="14800" x2="50239" y2="6800"/>
                        <a14:foregroundMark x1="50239" y1="6800" x2="54067" y2="16000"/>
                        <a14:foregroundMark x1="54067" y1="16000" x2="61722" y2="16000"/>
                        <a14:foregroundMark x1="61722" y1="16000" x2="58373" y2="23600"/>
                        <a14:foregroundMark x1="58373" y1="23600" x2="67943" y2="22400"/>
                        <a14:foregroundMark x1="15311" y1="79600" x2="15311" y2="79600"/>
                        <a14:foregroundMark x1="15311" y1="79600" x2="14833" y2="82800"/>
                        <a14:backgroundMark x1="44019" y1="32400" x2="49282" y2="38400"/>
                        <a14:backgroundMark x1="49282" y1="38400" x2="57895" y2="32800"/>
                        <a14:backgroundMark x1="57895" y1="32800" x2="46890" y2="34400"/>
                        <a14:backgroundMark x1="48325" y1="35200" x2="53110" y2="38400"/>
                      </a14:backgroundRemoval>
                    </a14:imgEffect>
                  </a14:imgLayer>
                </a14:imgProps>
              </a:ext>
            </a:extLst>
          </a:blip>
          <a:srcRect t="32140"/>
          <a:stretch/>
        </p:blipFill>
        <p:spPr>
          <a:xfrm>
            <a:off x="3628944" y="3342290"/>
            <a:ext cx="3885348" cy="351729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770179" y="301571"/>
            <a:ext cx="5654212" cy="5127621"/>
            <a:chOff x="5508556" y="640253"/>
            <a:chExt cx="5654212" cy="5127621"/>
          </a:xfrm>
        </p:grpSpPr>
        <p:pic>
          <p:nvPicPr>
            <p:cNvPr id="11" name="Picture 10"/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6111" y1="13939" x2="51111" y2="32121"/>
                          <a14:foregroundMark x1="60000" y1="30909" x2="76667" y2="52727"/>
                          <a14:foregroundMark x1="50000" y1="30909" x2="55556" y2="46667"/>
                          <a14:foregroundMark x1="37222" y1="15758" x2="42778" y2="18182"/>
                          <a14:foregroundMark x1="15556" y1="29697" x2="28889" y2="33939"/>
                          <a14:foregroundMark x1="60556" y1="96970" x2="80000" y2="97576"/>
                          <a14:foregroundMark x1="92778" y1="56970" x2="96111" y2="56970"/>
                          <a14:backgroundMark x1="53333" y1="6667" x2="82222" y2="28485"/>
                          <a14:backgroundMark x1="3333" y1="57576" x2="38333" y2="84848"/>
                          <a14:backgroundMark x1="38333" y1="84848" x2="48889" y2="43030"/>
                          <a14:backgroundMark x1="60000" y1="98788" x2="88333" y2="987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4389" y="1048123"/>
              <a:ext cx="4747693" cy="4052816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>
            <a:xfrm>
              <a:off x="5508556" y="640253"/>
              <a:ext cx="5654212" cy="5127621"/>
            </a:xfrm>
            <a:prstGeom prst="round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770179" y="5738648"/>
            <a:ext cx="5833242" cy="97746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ban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chai </a:t>
            </a:r>
          </a:p>
          <a:p>
            <a:pPr algn="ctr"/>
            <a:r>
              <a:rPr lang="en-US" sz="2800" dirty="0" err="1"/>
              <a:t>là</a:t>
            </a:r>
            <a:r>
              <a:rPr lang="en-US" sz="2800" dirty="0"/>
              <a:t> 500 mi-li-</a:t>
            </a:r>
            <a:r>
              <a:rPr lang="en-US" sz="2800" dirty="0" err="1"/>
              <a:t>lít</a:t>
            </a:r>
            <a:r>
              <a:rPr lang="en-US" sz="2800" dirty="0"/>
              <a:t>.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469" y1="6912" x2="14108" y2="5530"/>
                        <a14:foregroundMark x1="14108" y1="5530" x2="88797" y2="5530"/>
                        <a14:foregroundMark x1="88797" y1="5530" x2="95021" y2="6912"/>
                        <a14:foregroundMark x1="95021" y1="6912" x2="97510" y2="9677"/>
                        <a14:foregroundMark x1="97510" y1="9677" x2="97095" y2="35023"/>
                        <a14:foregroundMark x1="97095" y1="35023" x2="95021" y2="37327"/>
                        <a14:foregroundMark x1="95021" y1="37327" x2="88797" y2="39171"/>
                        <a14:foregroundMark x1="88797" y1="39171" x2="33610" y2="39171"/>
                        <a14:foregroundMark x1="33610" y1="39171" x2="39004" y2="46544"/>
                        <a14:foregroundMark x1="39004" y1="46544" x2="25311" y2="39171"/>
                        <a14:foregroundMark x1="25311" y1="39171" x2="12033" y2="38710"/>
                        <a14:foregroundMark x1="12033" y1="38710" x2="4564" y2="35484"/>
                        <a14:foregroundMark x1="4564" y1="35023" x2="4564" y2="21198"/>
                        <a14:foregroundMark x1="4564" y1="21198" x2="4149" y2="9677"/>
                        <a14:foregroundMark x1="4149" y1="9677" x2="7469" y2="6912"/>
                        <a14:foregroundMark x1="7469" y1="6912" x2="33195" y2="33180"/>
                        <a14:foregroundMark x1="33195" y1="33180" x2="9129" y2="33180"/>
                        <a14:foregroundMark x1="9129" y1="33180" x2="8714" y2="17972"/>
                        <a14:foregroundMark x1="8714" y1="17972" x2="19087" y2="29032"/>
                        <a14:foregroundMark x1="19087" y1="29032" x2="17842" y2="22120"/>
                        <a14:foregroundMark x1="17842" y1="21659" x2="25726" y2="11521"/>
                        <a14:foregroundMark x1="25726" y1="11521" x2="75934" y2="19355"/>
                        <a14:foregroundMark x1="75934" y1="19355" x2="83817" y2="33180"/>
                        <a14:foregroundMark x1="83817" y1="33180" x2="53942" y2="35484"/>
                        <a14:foregroundMark x1="53942" y1="35484" x2="36929" y2="19355"/>
                        <a14:foregroundMark x1="36929" y1="19355" x2="26971" y2="19355"/>
                        <a14:foregroundMark x1="26971" y1="19355" x2="44398" y2="31336"/>
                        <a14:foregroundMark x1="43983" y1="31336" x2="36929" y2="31336"/>
                        <a14:foregroundMark x1="36929" y1="31336" x2="16183" y2="13825"/>
                        <a14:foregroundMark x1="16183" y1="13825" x2="57261" y2="8756"/>
                        <a14:foregroundMark x1="58091" y1="10138" x2="52697" y2="13825"/>
                        <a14:foregroundMark x1="52697" y1="13825" x2="52282" y2="25346"/>
                        <a14:foregroundMark x1="52282" y1="25346" x2="57676" y2="31797"/>
                        <a14:foregroundMark x1="57676" y1="31797" x2="68050" y2="24885"/>
                        <a14:foregroundMark x1="68050" y1="24885" x2="69710" y2="30415"/>
                        <a14:foregroundMark x1="67635" y1="30876" x2="63485" y2="31797"/>
                        <a14:foregroundMark x1="63485" y1="31797" x2="71784" y2="30415"/>
                        <a14:foregroundMark x1="71784" y1="30415" x2="67220" y2="11521"/>
                        <a14:foregroundMark x1="67220" y1="11521" x2="83402" y2="11982"/>
                        <a14:foregroundMark x1="83402" y1="11982" x2="89627" y2="23502"/>
                        <a14:foregroundMark x1="89627" y1="23502" x2="88382" y2="31797"/>
                        <a14:foregroundMark x1="88382" y1="31797" x2="91701" y2="29032"/>
                        <a14:foregroundMark x1="37759" y1="57604" x2="46888" y2="62212"/>
                        <a14:foregroundMark x1="39004" y1="51152" x2="43154" y2="51152"/>
                      </a14:backgroundRemoval>
                    </a14:imgEffect>
                  </a14:imgLayer>
                </a14:imgProps>
              </a:ext>
            </a:extLst>
          </a:blip>
          <a:srcRect b="52199"/>
          <a:stretch/>
        </p:blipFill>
        <p:spPr>
          <a:xfrm>
            <a:off x="976752" y="1157303"/>
            <a:ext cx="4452976" cy="2632841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469" y1="6912" x2="14108" y2="5530"/>
                        <a14:foregroundMark x1="14108" y1="5530" x2="88797" y2="5530"/>
                        <a14:foregroundMark x1="88797" y1="5530" x2="95021" y2="6912"/>
                        <a14:foregroundMark x1="95021" y1="6912" x2="97510" y2="9677"/>
                        <a14:foregroundMark x1="97510" y1="9677" x2="97095" y2="35023"/>
                        <a14:foregroundMark x1="97095" y1="35023" x2="95021" y2="37327"/>
                        <a14:foregroundMark x1="95021" y1="37327" x2="88797" y2="39171"/>
                        <a14:foregroundMark x1="88797" y1="39171" x2="33610" y2="39171"/>
                        <a14:foregroundMark x1="33610" y1="39171" x2="39004" y2="46544"/>
                        <a14:foregroundMark x1="39004" y1="46544" x2="25311" y2="39171"/>
                        <a14:foregroundMark x1="25311" y1="39171" x2="12033" y2="38710"/>
                        <a14:foregroundMark x1="12033" y1="38710" x2="4564" y2="35484"/>
                        <a14:foregroundMark x1="4564" y1="35023" x2="4564" y2="21198"/>
                        <a14:foregroundMark x1="4564" y1="21198" x2="4149" y2="9677"/>
                        <a14:foregroundMark x1="4149" y1="9677" x2="7469" y2="6912"/>
                        <a14:foregroundMark x1="7469" y1="6912" x2="33195" y2="33180"/>
                        <a14:foregroundMark x1="33195" y1="33180" x2="9129" y2="33180"/>
                        <a14:foregroundMark x1="9129" y1="33180" x2="8714" y2="17972"/>
                        <a14:foregroundMark x1="8714" y1="17972" x2="19087" y2="29032"/>
                        <a14:foregroundMark x1="19087" y1="29032" x2="17842" y2="22120"/>
                        <a14:foregroundMark x1="17842" y1="21659" x2="25726" y2="11521"/>
                        <a14:foregroundMark x1="25726" y1="11521" x2="75934" y2="19355"/>
                        <a14:foregroundMark x1="75934" y1="19355" x2="83817" y2="33180"/>
                        <a14:foregroundMark x1="83817" y1="33180" x2="53942" y2="35484"/>
                        <a14:foregroundMark x1="53942" y1="35484" x2="36929" y2="19355"/>
                        <a14:foregroundMark x1="36929" y1="19355" x2="26971" y2="19355"/>
                        <a14:foregroundMark x1="26971" y1="19355" x2="44398" y2="31336"/>
                        <a14:foregroundMark x1="43983" y1="31336" x2="36929" y2="31336"/>
                        <a14:foregroundMark x1="36929" y1="31336" x2="16183" y2="13825"/>
                        <a14:foregroundMark x1="16183" y1="13825" x2="57261" y2="8756"/>
                        <a14:foregroundMark x1="58091" y1="10138" x2="52697" y2="13825"/>
                        <a14:foregroundMark x1="52697" y1="13825" x2="52282" y2="25346"/>
                        <a14:foregroundMark x1="52282" y1="25346" x2="57676" y2="31797"/>
                        <a14:foregroundMark x1="57676" y1="31797" x2="68050" y2="24885"/>
                        <a14:foregroundMark x1="68050" y1="24885" x2="69710" y2="30415"/>
                        <a14:foregroundMark x1="67635" y1="30876" x2="63485" y2="31797"/>
                        <a14:foregroundMark x1="63485" y1="31797" x2="71784" y2="30415"/>
                        <a14:foregroundMark x1="71784" y1="30415" x2="67220" y2="11521"/>
                        <a14:foregroundMark x1="67220" y1="11521" x2="83402" y2="11982"/>
                        <a14:foregroundMark x1="83402" y1="11982" x2="89627" y2="23502"/>
                        <a14:foregroundMark x1="89627" y1="23502" x2="88382" y2="31797"/>
                        <a14:foregroundMark x1="88382" y1="31797" x2="91701" y2="29032"/>
                        <a14:foregroundMark x1="37759" y1="57604" x2="46888" y2="62212"/>
                        <a14:foregroundMark x1="39004" y1="51152" x2="43154" y2="51152"/>
                      </a14:backgroundRemoval>
                    </a14:imgEffect>
                  </a14:imgLayer>
                </a14:imgProps>
              </a:ext>
            </a:extLst>
          </a:blip>
          <a:srcRect t="47801" b="820"/>
          <a:stretch/>
        </p:blipFill>
        <p:spPr>
          <a:xfrm>
            <a:off x="1393452" y="3925616"/>
            <a:ext cx="4809496" cy="29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1619E-7 1.11022E-16 L -0.31184 -0.0030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2" y="-16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6951E-6 3.33333E-6 L -0.32734 -0.00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4" y="-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1619E-7 -3.7037E-6 L -0.30142 0.001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7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00224" y="1353203"/>
            <a:ext cx="6989967" cy="3139969"/>
            <a:chOff x="2389575" y="1917868"/>
            <a:chExt cx="6058125" cy="2079613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2389575" y="1917868"/>
              <a:ext cx="6058125" cy="2079613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65212" y="2196938"/>
              <a:ext cx="5703373" cy="1528811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3200" i="1" dirty="0"/>
                <a:t>- Mi-li-lít là một đơn vị đo dung tích.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nl-NL" sz="3200" i="1" dirty="0"/>
                <a:t>Mi-li-lít viết tắt là ml.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nl-NL" sz="3200" i="1" dirty="0"/>
                <a:t>1 l = 1 000 ml.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484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" y="1243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200113" y="2191960"/>
            <a:ext cx="9790185" cy="1237833"/>
          </a:xfrm>
          <a:prstGeom prst="rect">
            <a:avLst/>
          </a:prstGeom>
          <a:noFill/>
        </p:spPr>
        <p:txBody>
          <a:bodyPr wrap="square" lIns="128583" tIns="64291" rIns="128583" bIns="64291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rgbClr val="E7E6E6">
                      <a:lumMod val="50000"/>
                    </a:srgbClr>
                  </a:solidFill>
                </a:ln>
                <a:solidFill>
                  <a:srgbClr val="00B050"/>
                </a:solidFill>
                <a:latin typeface="UTM Cookies" panose="020406030505060202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48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"/>
          <p:cNvSpPr/>
          <p:nvPr/>
        </p:nvSpPr>
        <p:spPr>
          <a:xfrm>
            <a:off x="3676650" y="126018"/>
            <a:ext cx="4991100" cy="725320"/>
          </a:xfrm>
          <a:prstGeom prst="rect">
            <a:avLst/>
          </a:prstGeom>
          <a:solidFill>
            <a:srgbClr val="699E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2882" lvl="1" algn="ctr" defTabSz="1285763"/>
            <a:r>
              <a:rPr lang="en-US" sz="3400" b="1" spc="300" dirty="0" err="1">
                <a:solidFill>
                  <a:schemeClr val="bg1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400" b="1" spc="300" dirty="0">
                <a:solidFill>
                  <a:schemeClr val="bg1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1: </a:t>
            </a:r>
            <a:r>
              <a:rPr lang="en-US" sz="3400" b="1" spc="300" dirty="0" err="1">
                <a:solidFill>
                  <a:schemeClr val="bg1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400" b="1" spc="300" dirty="0">
                <a:solidFill>
                  <a:schemeClr val="bg1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sp>
        <p:nvSpPr>
          <p:cNvPr id="464" name="Google Shape;464;p3"/>
          <p:cNvSpPr/>
          <p:nvPr/>
        </p:nvSpPr>
        <p:spPr>
          <a:xfrm>
            <a:off x="3900670" y="403001"/>
            <a:ext cx="4398380" cy="68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0" u="none" strike="noStrike" cap="small" dirty="0">
              <a:solidFill>
                <a:schemeClr val="lt1"/>
              </a:solidFill>
              <a:latin typeface="UTM Avo" pitchFamily="18" charset="0"/>
              <a:ea typeface="Microsoft YaHei" pitchFamily="34" charset="-122"/>
              <a:cs typeface="Arial" pitchFamily="34" charset="0"/>
              <a:sym typeface="Microsoft Yahei"/>
            </a:endParaRPr>
          </a:p>
        </p:txBody>
      </p:sp>
      <p:pic>
        <p:nvPicPr>
          <p:cNvPr id="1025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00" y="1959673"/>
            <a:ext cx="10664601" cy="405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1994918" y="1083988"/>
            <a:ext cx="835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/>
              <a:t>Rót hết nước từ bình sang 3 ca (như hình vẽ).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20263" y="4000502"/>
            <a:ext cx="11398468" cy="2246769"/>
            <a:chOff x="608717" y="4000501"/>
            <a:chExt cx="10884347" cy="2246769"/>
          </a:xfrm>
        </p:grpSpPr>
        <p:grpSp>
          <p:nvGrpSpPr>
            <p:cNvPr id="8" name="Group 7"/>
            <p:cNvGrpSpPr/>
            <p:nvPr/>
          </p:nvGrpSpPr>
          <p:grpSpPr>
            <a:xfrm>
              <a:off x="608717" y="4000501"/>
              <a:ext cx="10884347" cy="2246769"/>
              <a:chOff x="1113214" y="3935649"/>
              <a:chExt cx="10884347" cy="224676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113214" y="3935649"/>
                <a:ext cx="10884347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250000"/>
                  </a:lnSpc>
                </a:pPr>
                <a:r>
                  <a:rPr lang="nl-NL" sz="2800" i="1" dirty="0"/>
                  <a:t>a) Ca A có 500 ml nước, ca B có          ml nước, ca C có          ml nước.</a:t>
                </a:r>
                <a:endParaRPr lang="en-US" sz="2800" dirty="0"/>
              </a:p>
              <a:p>
                <a:pPr lvl="0">
                  <a:lnSpc>
                    <a:spcPct val="250000"/>
                  </a:lnSpc>
                </a:pPr>
                <a:r>
                  <a:rPr lang="nl-NL" sz="2800" i="1" dirty="0"/>
                  <a:t>b) Lúc đầu, lượng nước trong bình có là              ml.</a:t>
                </a:r>
                <a:endParaRPr lang="en-US" sz="2800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9743092" y="4379211"/>
                <a:ext cx="756000" cy="504000"/>
              </a:xfrm>
              <a:prstGeom prst="roundRect">
                <a:avLst/>
              </a:prstGeom>
              <a:solidFill>
                <a:srgbClr val="6BFA0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7266034" y="5441699"/>
                <a:ext cx="1126526" cy="504000"/>
              </a:xfrm>
              <a:prstGeom prst="roundRect">
                <a:avLst/>
              </a:prstGeom>
              <a:solidFill>
                <a:srgbClr val="6BFA0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5731420" y="4443722"/>
              <a:ext cx="756000" cy="504000"/>
            </a:xfrm>
            <a:prstGeom prst="roundRect">
              <a:avLst/>
            </a:prstGeom>
            <a:solidFill>
              <a:srgbClr val="6BFA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?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5902791" y="4444064"/>
            <a:ext cx="756000" cy="504000"/>
          </a:xfrm>
          <a:prstGeom prst="roundRect">
            <a:avLst/>
          </a:prstGeom>
          <a:solidFill>
            <a:srgbClr val="6BF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200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561950" y="4443723"/>
            <a:ext cx="756000" cy="504000"/>
          </a:xfrm>
          <a:prstGeom prst="roundRect">
            <a:avLst/>
          </a:prstGeom>
          <a:solidFill>
            <a:srgbClr val="6BF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300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001156" y="5508637"/>
            <a:ext cx="1126526" cy="504000"/>
          </a:xfrm>
          <a:prstGeom prst="roundRect">
            <a:avLst/>
          </a:prstGeom>
          <a:solidFill>
            <a:srgbClr val="6BF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1 000</a:t>
            </a:r>
          </a:p>
        </p:txBody>
      </p:sp>
    </p:spTree>
    <p:extLst>
      <p:ext uri="{BB962C8B-B14F-4D97-AF65-F5344CB8AC3E}">
        <p14:creationId xmlns:p14="http://schemas.microsoft.com/office/powerpoint/2010/main" val="10726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6882E-6 -1.48148E-6 L 2.16882E-6 -0.139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/>
      <p:bldP spid="45" grpId="0"/>
      <p:bldP spid="46" grpId="0" animBg="1"/>
      <p:bldP spid="60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839900" y="2355903"/>
            <a:ext cx="10664601" cy="3912595"/>
          </a:xfrm>
          <a:prstGeom prst="rect">
            <a:avLst/>
          </a:prstGeom>
        </p:spPr>
      </p:pic>
      <p:sp>
        <p:nvSpPr>
          <p:cNvPr id="463" name="Google Shape;463;p3"/>
          <p:cNvSpPr/>
          <p:nvPr/>
        </p:nvSpPr>
        <p:spPr>
          <a:xfrm>
            <a:off x="3676650" y="126018"/>
            <a:ext cx="4991100" cy="725320"/>
          </a:xfrm>
          <a:prstGeom prst="rect">
            <a:avLst/>
          </a:prstGeom>
          <a:solidFill>
            <a:srgbClr val="699E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2882" lvl="1" algn="ctr" defTabSz="1285763"/>
            <a:r>
              <a:rPr lang="en-US" sz="34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4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2: </a:t>
            </a:r>
            <a:r>
              <a:rPr lang="en-US" sz="34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4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sp>
        <p:nvSpPr>
          <p:cNvPr id="464" name="Google Shape;464;p3"/>
          <p:cNvSpPr/>
          <p:nvPr/>
        </p:nvSpPr>
        <p:spPr>
          <a:xfrm>
            <a:off x="3900670" y="403001"/>
            <a:ext cx="4398380" cy="68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algn="ctr"/>
            <a:endParaRPr lang="en-US" sz="4000" b="1" cap="small" dirty="0">
              <a:solidFill>
                <a:srgbClr val="FFFFFF"/>
              </a:solidFill>
              <a:latin typeface="UTM Avo" pitchFamily="18" charset="0"/>
              <a:ea typeface="Microsoft YaHei" pitchFamily="34" charset="-122"/>
              <a:cs typeface="Arial" pitchFamily="34" charset="0"/>
              <a:sym typeface="Microsoft Yahe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94918" y="1083988"/>
            <a:ext cx="8354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phích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1 l </a:t>
            </a:r>
            <a:r>
              <a:rPr lang="en-US" sz="2800" b="1" dirty="0" err="1"/>
              <a:t>nước</a:t>
            </a:r>
            <a:r>
              <a:rPr lang="en-US" sz="2800" b="1" dirty="0"/>
              <a:t>. </a:t>
            </a:r>
            <a:r>
              <a:rPr lang="en-US" sz="2800" b="1" dirty="0" err="1"/>
              <a:t>Rót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 ở </a:t>
            </a:r>
            <a:r>
              <a:rPr lang="en-US" sz="2800" b="1" dirty="0" err="1"/>
              <a:t>phích</a:t>
            </a:r>
            <a:r>
              <a:rPr lang="en-US" sz="2800" b="1" dirty="0"/>
              <a:t> sang 3 </a:t>
            </a:r>
            <a:r>
              <a:rPr lang="en-US" sz="2800" b="1" dirty="0" err="1"/>
              <a:t>ca</a:t>
            </a:r>
            <a:r>
              <a:rPr lang="en-US" sz="2800" b="1" dirty="0"/>
              <a:t> (</a:t>
            </a:r>
            <a:r>
              <a:rPr lang="en-US" sz="2800" b="1" dirty="0" err="1"/>
              <a:t>như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vẽ</a:t>
            </a:r>
            <a:r>
              <a:rPr lang="en-US" sz="2800" b="1" dirty="0"/>
              <a:t>).</a:t>
            </a:r>
            <a:r>
              <a:rPr lang="nl-NL" sz="2800" b="1" dirty="0"/>
              <a:t> 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774344" y="4000502"/>
            <a:ext cx="10641726" cy="2246769"/>
            <a:chOff x="851337" y="4000501"/>
            <a:chExt cx="10641726" cy="2246769"/>
          </a:xfrm>
        </p:grpSpPr>
        <p:grpSp>
          <p:nvGrpSpPr>
            <p:cNvPr id="8" name="Group 7"/>
            <p:cNvGrpSpPr/>
            <p:nvPr/>
          </p:nvGrpSpPr>
          <p:grpSpPr>
            <a:xfrm>
              <a:off x="851337" y="4000501"/>
              <a:ext cx="10641726" cy="2246769"/>
              <a:chOff x="1355834" y="3935649"/>
              <a:chExt cx="10641726" cy="224676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355834" y="3935649"/>
                <a:ext cx="10641726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nl-NL" sz="2800" i="1" dirty="0"/>
                  <a:t>a) 1 l =             ml.</a:t>
                </a:r>
                <a:endParaRPr lang="en-US" sz="2800" dirty="0"/>
              </a:p>
              <a:p>
                <a:pPr>
                  <a:lnSpc>
                    <a:spcPct val="250000"/>
                  </a:lnSpc>
                </a:pPr>
                <a:r>
                  <a:rPr lang="nl-NL" sz="2800" i="1" dirty="0"/>
                  <a:t>b) </a:t>
                </a:r>
                <a:r>
                  <a:rPr lang="en-US" sz="2800" i="1" dirty="0" err="1"/>
                  <a:t>Sau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khi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rót</a:t>
                </a:r>
                <a:r>
                  <a:rPr lang="en-US" sz="2800" i="1" dirty="0"/>
                  <a:t>, </a:t>
                </a:r>
                <a:r>
                  <a:rPr lang="en-US" sz="2800" i="1" dirty="0" err="1"/>
                  <a:t>lượng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nước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còn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lại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trong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phích</a:t>
                </a:r>
                <a:r>
                  <a:rPr lang="en-US" sz="2800" i="1" dirty="0"/>
                  <a:t> </a:t>
                </a:r>
                <a:r>
                  <a:rPr lang="en-US" sz="2800" i="1" dirty="0" err="1"/>
                  <a:t>là</a:t>
                </a:r>
                <a:r>
                  <a:rPr lang="en-US" sz="2800" i="1" dirty="0"/>
                  <a:t> </a:t>
                </a:r>
                <a:r>
                  <a:rPr lang="nl-NL" sz="2800" i="1" dirty="0"/>
                  <a:t>         ml.</a:t>
                </a:r>
                <a:endParaRPr lang="en-US" sz="2800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2639466" y="4388946"/>
                <a:ext cx="1126526" cy="504000"/>
              </a:xfrm>
              <a:prstGeom prst="roundRect">
                <a:avLst/>
              </a:prstGeom>
              <a:solidFill>
                <a:srgbClr val="6BFA0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8583694" y="5518239"/>
              <a:ext cx="756000" cy="504000"/>
            </a:xfrm>
            <a:prstGeom prst="roundRect">
              <a:avLst/>
            </a:prstGeom>
            <a:solidFill>
              <a:srgbClr val="6BFA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?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8506700" y="5512241"/>
            <a:ext cx="756000" cy="504000"/>
          </a:xfrm>
          <a:prstGeom prst="roundRect">
            <a:avLst/>
          </a:prstGeom>
          <a:solidFill>
            <a:srgbClr val="6BF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500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057976" y="4457675"/>
            <a:ext cx="1126526" cy="504000"/>
          </a:xfrm>
          <a:prstGeom prst="roundRect">
            <a:avLst/>
          </a:prstGeom>
          <a:solidFill>
            <a:srgbClr val="6BF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1 000</a:t>
            </a:r>
          </a:p>
        </p:txBody>
      </p:sp>
    </p:spTree>
    <p:extLst>
      <p:ext uri="{BB962C8B-B14F-4D97-AF65-F5344CB8AC3E}">
        <p14:creationId xmlns:p14="http://schemas.microsoft.com/office/powerpoint/2010/main" val="3384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6882E-6 -3.7037E-6 L 2.16882E-6 -0.1465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/>
      <p:bldP spid="45" grpId="0"/>
      <p:bldP spid="46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" y="1243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200113" y="2191960"/>
            <a:ext cx="9790185" cy="1237833"/>
          </a:xfrm>
          <a:prstGeom prst="rect">
            <a:avLst/>
          </a:prstGeom>
          <a:noFill/>
        </p:spPr>
        <p:txBody>
          <a:bodyPr wrap="square" lIns="128583" tIns="64291" rIns="128583" bIns="64291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rgbClr val="E7E6E6">
                      <a:lumMod val="50000"/>
                    </a:srgbClr>
                  </a:solidFill>
                </a:ln>
                <a:solidFill>
                  <a:srgbClr val="00B050"/>
                </a:solidFill>
                <a:latin typeface="UTM Cookies" panose="020406030505060202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626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294</Words>
  <Application>Microsoft Office PowerPoint</Application>
  <PresentationFormat>Custom</PresentationFormat>
  <Paragraphs>57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Microsoft YaHei</vt:lpstr>
      <vt:lpstr>宋体</vt:lpstr>
      <vt:lpstr>UTM Cookies</vt:lpstr>
      <vt:lpstr>UTM Avo</vt:lpstr>
      <vt:lpstr>Calibri</vt:lpstr>
      <vt:lpstr>Lobster</vt:lpstr>
      <vt:lpstr>AvantGarde</vt:lpstr>
      <vt:lpstr>Arial</vt:lpstr>
      <vt:lpstr>Microsoft YaHei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lzj</dc:creator>
  <cp:lastModifiedBy>Admin</cp:lastModifiedBy>
  <cp:revision>49</cp:revision>
  <dcterms:created xsi:type="dcterms:W3CDTF">2015-12-01T09:06:39Z</dcterms:created>
  <dcterms:modified xsi:type="dcterms:W3CDTF">2025-12-11T03:49:53Z</dcterms:modified>
</cp:coreProperties>
</file>