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8" r:id="rId1"/>
    <p:sldMasterId id="2147483750" r:id="rId2"/>
    <p:sldMasterId id="2147483762" r:id="rId3"/>
    <p:sldMasterId id="2147483774" r:id="rId4"/>
  </p:sldMasterIdLst>
  <p:notesMasterIdLst>
    <p:notesMasterId r:id="rId37"/>
  </p:notesMasterIdLst>
  <p:sldIdLst>
    <p:sldId id="4363" r:id="rId5"/>
    <p:sldId id="4391" r:id="rId6"/>
    <p:sldId id="4365" r:id="rId7"/>
    <p:sldId id="4436" r:id="rId8"/>
    <p:sldId id="4435" r:id="rId9"/>
    <p:sldId id="4373" r:id="rId10"/>
    <p:sldId id="4367" r:id="rId11"/>
    <p:sldId id="4437" r:id="rId12"/>
    <p:sldId id="4438" r:id="rId13"/>
    <p:sldId id="4370" r:id="rId14"/>
    <p:sldId id="4439" r:id="rId15"/>
    <p:sldId id="4418" r:id="rId16"/>
    <p:sldId id="4440" r:id="rId17"/>
    <p:sldId id="4441" r:id="rId18"/>
    <p:sldId id="4419" r:id="rId19"/>
    <p:sldId id="4381" r:id="rId20"/>
    <p:sldId id="4442" r:id="rId21"/>
    <p:sldId id="4420" r:id="rId22"/>
    <p:sldId id="4421" r:id="rId23"/>
    <p:sldId id="4422" r:id="rId24"/>
    <p:sldId id="4423" r:id="rId25"/>
    <p:sldId id="4424" r:id="rId26"/>
    <p:sldId id="4425" r:id="rId27"/>
    <p:sldId id="4426" r:id="rId28"/>
    <p:sldId id="4427" r:id="rId29"/>
    <p:sldId id="4428" r:id="rId30"/>
    <p:sldId id="4429" r:id="rId31"/>
    <p:sldId id="4430" r:id="rId32"/>
    <p:sldId id="4431" r:id="rId33"/>
    <p:sldId id="4432" r:id="rId34"/>
    <p:sldId id="4433" r:id="rId35"/>
    <p:sldId id="4434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Pangolin" panose="020B0604020202020204" charset="0"/>
      <p:regular r:id="rId44"/>
    </p:embeddedFont>
    <p:embeddedFont>
      <p:font typeface="Poppins" panose="00000500000000000000" pitchFamily="2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Roboto Black" panose="02000000000000000000" pitchFamily="2" charset="0"/>
      <p:bold r:id="rId53"/>
      <p:boldItalic r:id="rId54"/>
    </p:embeddedFont>
    <p:embeddedFont>
      <p:font typeface="Tahoma" panose="020B0604030504040204" pitchFamily="34" charset="0"/>
      <p:regular r:id="rId55"/>
      <p:bold r:id="rId5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BADBE"/>
    <a:srgbClr val="E2F3F4"/>
    <a:srgbClr val="C7E66D"/>
    <a:srgbClr val="98DA5E"/>
    <a:srgbClr val="3AB1DB"/>
    <a:srgbClr val="F9DBB7"/>
    <a:srgbClr val="DED6CC"/>
    <a:srgbClr val="FCEBD7"/>
    <a:srgbClr val="CB6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0" autoAdjust="0"/>
    <p:restoredTop sz="83192" autoAdjust="0"/>
  </p:normalViewPr>
  <p:slideViewPr>
    <p:cSldViewPr snapToGrid="0">
      <p:cViewPr>
        <p:scale>
          <a:sx n="100" d="100"/>
          <a:sy n="100" d="100"/>
        </p:scale>
        <p:origin x="48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4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2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13/07/2023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11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</a:t>
            </a:r>
            <a:r>
              <a:rPr lang="en-US"/>
              <a:t> cho HS thực</a:t>
            </a:r>
            <a:r>
              <a:rPr lang="en-US" baseline="0"/>
              <a:t> hành, gọi 1 HS lên chỉ và thực hiện. HS khác nhận xét câu trả lời của bạn, chỉnh sửa, bổ sung nếu sai. Sau đó GV chiếu đáp án đúng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3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Thực</a:t>
            </a:r>
            <a:r>
              <a:rPr lang="en-US" baseline="0"/>
              <a:t> hiện tương tự bài trước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150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2,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633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đặt</a:t>
            </a:r>
            <a:r>
              <a:rPr lang="en-US" baseline="0"/>
              <a:t> vấn đề: em hãy ước lượng xem bạn có đủ tiền để mua tất cả các mặt hàng trên không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710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lần lượt từng số cho HS làm tròn, tính tổng và kết luận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3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3,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43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Giao bài tập về nhà cho học sinh, yêu cầu học phân công chuẩn bị nguyên, vật liệu cho buổi học sau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632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quá trình dạy học, GV thường xuyên khuyến khích HS bằng các câu khen khi HS trả lời 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171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>
                <a:effectLst/>
              </a:rPr>
              <a:t>GV cho HS thảo luận nhóm để đưa ra ý tưởng của nhóm, hỗ trợ nếu nhóm gặp khó khăn trong việc thể hiện ý tưởng. </a:t>
            </a:r>
            <a:endParaRPr lang="en-US">
              <a:effectLst/>
            </a:endParaRPr>
          </a:p>
          <a:p>
            <a:r>
              <a:rPr lang="vi-VN">
                <a:effectLst/>
              </a:rPr>
              <a:t>GV chiếu tiêu chí sản phẩm và yêu cầu nội dung thảo luận của học sinh bám sát với các tiêu chí đó</a:t>
            </a:r>
            <a:br>
              <a:rPr lang="vi-VN" b="0" i="0">
                <a:solidFill>
                  <a:srgbClr val="081C36"/>
                </a:solidFill>
                <a:effectLst/>
                <a:latin typeface="SegoeuiPc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46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ts val="1950"/>
              </a:lnSpc>
              <a:spcAft>
                <a:spcPts val="1125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/>
              <a:t>GV</a:t>
            </a:r>
            <a:r>
              <a:rPr lang="en-US" baseline="0"/>
              <a:t> phổ biến luật chơi, ví dụ: </a:t>
            </a:r>
            <a:r>
              <a:rPr lang="en-US" sz="1200" kern="0">
                <a:solidFill>
                  <a:srgbClr val="22222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 các bạn đứng lên – mọi người đứng lên</a:t>
            </a:r>
            <a:endParaRPr lang="en-US" sz="11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1950"/>
              </a:lnSpc>
              <a:spcAft>
                <a:spcPts val="1125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kern="0">
                <a:solidFill>
                  <a:srgbClr val="22222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Tất cả ngồi xuống – không ai thực hiện vì không có chữ mời, ai phạm luật sẽ bị phạt.</a:t>
            </a:r>
            <a:endParaRPr lang="en-US" sz="11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kern="0">
                <a:solidFill>
                  <a:srgbClr val="22222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Chú ý : Quản trò vừa nói vừa làm động tác kể cả lúc không có chữ mời để đánh lừa người khác</a:t>
            </a:r>
            <a:r>
              <a:rPr lang="en-US" sz="1050" kern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516E-07DC-497B-9789-361D47A843F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0533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err="1"/>
              <a:t>sản</a:t>
            </a:r>
            <a:r>
              <a:rPr lang="en-US" baseline="0"/>
              <a:t> phẩm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889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084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4,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743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</a:t>
            </a:r>
            <a:r>
              <a:rPr lang="en-US" baseline="0"/>
              <a:t> lựa chọn vật liệu dùng làm sản phẩm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099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 HS làm theo mẫu,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260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36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797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348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574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Kiểm tra theo tiêu</a:t>
            </a:r>
            <a:r>
              <a:rPr lang="en-US" baseline="0"/>
              <a:t> chí, điều chỉnh nếu chưa đúng tiêu chí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3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phổ</a:t>
            </a:r>
            <a:r>
              <a:rPr lang="en-US" baseline="0"/>
              <a:t> biến luật chơi và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044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trình bày về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</a:t>
            </a:r>
            <a:r>
              <a:rPr lang="vi-VN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của nhóm mình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, vật liệu sử dụng, cách làm, công dụng của sản phẩm, khó khăn khi làm sản phẩm, cách khắc phục</a:t>
            </a:r>
            <a:endParaRPr lang="vi-VN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, </a:t>
            </a:r>
            <a:r>
              <a:rPr lang="en-US" dirty="0" err="1"/>
              <a:t>đẹp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846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quá trình dạy học, GV thường xuyên khuyến khích HS bằng các câu khen khi HS trả lời 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9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GV: cho HS chơi</a:t>
            </a:r>
            <a:r>
              <a:rPr lang="en-US" baseline="0"/>
              <a:t> vài lượt, yêu cầu lượt chơi sau không được lấy cặp hàng đã lựa chọn trước đó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81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GV: có</a:t>
            </a:r>
            <a:r>
              <a:rPr lang="en-US" baseline="0"/>
              <a:t> rất nhiều cặp hàng phù hợp với yêu cầu đề bài, cũng có nhiều cặp không phù hợp. </a:t>
            </a:r>
          </a:p>
          <a:p>
            <a:r>
              <a:rPr lang="en-US" baseline="0"/>
              <a:t>Em hãy nhận xét về giá của các mặt hàng. Em có gặp khó khăn khi tính toán giá của 2 sản phẩm không? Có cách nào để tính nhanh giá của các sản phẩm hoăc dự đoán giá gần đúng của chúng không?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7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1,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20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cho HS nghe và</a:t>
            </a:r>
            <a:r>
              <a:rPr lang="en-US" baseline="0"/>
              <a:t> đọc thông tin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08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đặt</a:t>
            </a:r>
            <a:r>
              <a:rPr lang="en-US" baseline="0"/>
              <a:t> câu hỏi, gợi ý cho HS trả lời. Bấm chuột trái để hiện đáp án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755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/>
              <a:t>đặt</a:t>
            </a:r>
            <a:r>
              <a:rPr lang="en-US" baseline="0"/>
              <a:t> câu hỏi, gợi ý cho HS trả lời. Bấm chuột trái để hiện đáp án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28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9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9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82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0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03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55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89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42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0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3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318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29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309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353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337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306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60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56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0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18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5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315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09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697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5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8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803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712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973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444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018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7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102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314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501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088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724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34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23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4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63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6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13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27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73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6C826-B82A-48D7-9561-0BF9870692E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4C1FF-25B7-481E-A77E-9BADDA216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47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43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5" Type="http://schemas.microsoft.com/office/2007/relationships/hdphoto" Target="../media/hdphoto5.wdp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432783" y="1002388"/>
            <a:ext cx="183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74154" y="3565518"/>
            <a:ext cx="1089462" cy="981138"/>
            <a:chOff x="3686897" y="5777471"/>
            <a:chExt cx="1089462" cy="981138"/>
          </a:xfrm>
        </p:grpSpPr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F1C07DEE-8892-24B9-69DB-4BC45E9619CB}"/>
                </a:ext>
              </a:extLst>
            </p:cNvPr>
            <p:cNvSpPr/>
            <p:nvPr/>
          </p:nvSpPr>
          <p:spPr>
            <a:xfrm>
              <a:off x="3686897" y="5777471"/>
              <a:ext cx="1089462" cy="981138"/>
            </a:xfrm>
            <a:custGeom>
              <a:avLst/>
              <a:gdLst>
                <a:gd name="connsiteX0" fmla="*/ 0 w 975161"/>
                <a:gd name="connsiteY0" fmla="*/ 490569 h 981137"/>
                <a:gd name="connsiteX1" fmla="*/ 487581 w 975161"/>
                <a:gd name="connsiteY1" fmla="*/ 0 h 981137"/>
                <a:gd name="connsiteX2" fmla="*/ 975162 w 975161"/>
                <a:gd name="connsiteY2" fmla="*/ 490569 h 981137"/>
                <a:gd name="connsiteX3" fmla="*/ 487581 w 975161"/>
                <a:gd name="connsiteY3" fmla="*/ 981138 h 981137"/>
                <a:gd name="connsiteX4" fmla="*/ 0 w 975161"/>
                <a:gd name="connsiteY4" fmla="*/ 490569 h 981137"/>
                <a:gd name="connsiteX0" fmla="*/ 0 w 1089462"/>
                <a:gd name="connsiteY0" fmla="*/ 490569 h 981138"/>
                <a:gd name="connsiteX1" fmla="*/ 487581 w 1089462"/>
                <a:gd name="connsiteY1" fmla="*/ 0 h 981138"/>
                <a:gd name="connsiteX2" fmla="*/ 1089462 w 1089462"/>
                <a:gd name="connsiteY2" fmla="*/ 490569 h 981138"/>
                <a:gd name="connsiteX3" fmla="*/ 487581 w 1089462"/>
                <a:gd name="connsiteY3" fmla="*/ 981138 h 981138"/>
                <a:gd name="connsiteX4" fmla="*/ 0 w 1089462"/>
                <a:gd name="connsiteY4" fmla="*/ 490569 h 98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462" h="981138">
                  <a:moveTo>
                    <a:pt x="0" y="490569"/>
                  </a:moveTo>
                  <a:cubicBezTo>
                    <a:pt x="0" y="219635"/>
                    <a:pt x="306004" y="0"/>
                    <a:pt x="487581" y="0"/>
                  </a:cubicBezTo>
                  <a:cubicBezTo>
                    <a:pt x="669158" y="0"/>
                    <a:pt x="1089462" y="219635"/>
                    <a:pt x="1089462" y="490569"/>
                  </a:cubicBezTo>
                  <a:cubicBezTo>
                    <a:pt x="1089462" y="761503"/>
                    <a:pt x="669158" y="981138"/>
                    <a:pt x="487581" y="981138"/>
                  </a:cubicBezTo>
                  <a:cubicBezTo>
                    <a:pt x="306004" y="981138"/>
                    <a:pt x="0" y="761503"/>
                    <a:pt x="0" y="49056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1500B4-2A13-B105-884B-9C3A22343CC6}"/>
                </a:ext>
              </a:extLst>
            </p:cNvPr>
            <p:cNvSpPr txBox="1"/>
            <p:nvPr/>
          </p:nvSpPr>
          <p:spPr>
            <a:xfrm>
              <a:off x="3709062" y="6037207"/>
              <a:ext cx="1058090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Tiết 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75503" y="202169"/>
            <a:ext cx="8884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4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THỰC HÀNH ƯỚC LƯỢNG</a:t>
            </a:r>
          </a:p>
          <a:p>
            <a:pPr lvl="0" algn="ctr">
              <a:defRPr/>
            </a:pPr>
            <a:r>
              <a:rPr lang="vi-VN" altLang="zh-CN" sz="4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TRONG TÍNH TOÁN </a:t>
            </a:r>
            <a:endParaRPr lang="en-US" altLang="zh-CN" sz="4800" b="1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lvl="0" algn="ctr">
              <a:defRPr/>
            </a:pPr>
            <a:r>
              <a:rPr lang="vi-VN" altLang="zh-CN" sz="4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ĐƠN GIẢN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450" y="712457"/>
            <a:ext cx="2246550" cy="15503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5512"/>
            <a:ext cx="9227127" cy="4142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7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3332840" y="641508"/>
            <a:ext cx="484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THẢO LUẬN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" y="0"/>
            <a:ext cx="2246550" cy="1550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28928" y="3704087"/>
            <a:ext cx="220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669 211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9832" y="4787223"/>
            <a:ext cx="213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123 688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1673" y="2731186"/>
            <a:ext cx="244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tròn số đến hàng trăm nghìn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3976" y="3649926"/>
            <a:ext cx="220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670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344" y="4742020"/>
            <a:ext cx="2109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120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1986" y="4212591"/>
            <a:ext cx="601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1344" y="5625392"/>
            <a:ext cx="2449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790</a:t>
            </a:r>
            <a:r>
              <a:rPr lang="vi-VN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2200" y="2820655"/>
            <a:ext cx="226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 số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94052" y="3643016"/>
            <a:ext cx="366110" cy="7954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149785" y="4715377"/>
            <a:ext cx="366110" cy="7954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653976" y="5510819"/>
            <a:ext cx="204568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13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3332840" y="373791"/>
            <a:ext cx="484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THẢO LUẬN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" y="0"/>
            <a:ext cx="2246550" cy="1550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28928" y="3704087"/>
            <a:ext cx="220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339 634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9832" y="4787223"/>
            <a:ext cx="213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185 099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1673" y="2731186"/>
            <a:ext cx="244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tròn số đến hàng trăm nghìn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3976" y="3649926"/>
            <a:ext cx="220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340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344" y="4742020"/>
            <a:ext cx="2109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190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1986" y="4212591"/>
            <a:ext cx="601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1344" y="5625392"/>
            <a:ext cx="2449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530</a:t>
            </a:r>
            <a:r>
              <a:rPr lang="vi-VN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2200" y="2820655"/>
            <a:ext cx="226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 số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94052" y="3643016"/>
            <a:ext cx="366110" cy="7954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149785" y="4715377"/>
            <a:ext cx="366110" cy="7954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653976" y="5510819"/>
            <a:ext cx="204568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 animBg="1"/>
      <p:bldP spid="24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35665" y="1669312"/>
            <a:ext cx="9973340" cy="48709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4642" y="2015969"/>
            <a:ext cx="96543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b="1"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Có mấy cách để ước lượng được kết quả phép tính? Đó là những cách nào?</a:t>
            </a:r>
          </a:p>
          <a:p>
            <a:pPr>
              <a:lnSpc>
                <a:spcPct val="110000"/>
              </a:lnSpc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………………………………………………………………………………………………………………………</a:t>
            </a:r>
          </a:p>
          <a:p>
            <a:pPr>
              <a:lnSpc>
                <a:spcPct val="110000"/>
              </a:lnSpc>
            </a:pPr>
            <a:r>
              <a:rPr lang="vi-VN" sz="2400" b="1"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Em hãy trình bày các cách làm tròn 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số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, cho ví dụ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………………………………….……………………………………………………………………………………</a:t>
            </a:r>
          </a:p>
          <a:p>
            <a:pPr>
              <a:lnSpc>
                <a:spcPct val="110000"/>
              </a:lnSpc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………………………………………………………………………………………………………………………</a:t>
            </a:r>
          </a:p>
          <a:p>
            <a:pPr>
              <a:lnSpc>
                <a:spcPct val="110000"/>
              </a:lnSpc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………………………………….……………………………………………………………………………………</a:t>
            </a:r>
          </a:p>
          <a:p>
            <a:pPr>
              <a:lnSpc>
                <a:spcPct val="110000"/>
              </a:lnSpc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………………………………………………………………………………………………………………………</a:t>
            </a:r>
          </a:p>
          <a:p>
            <a:pPr>
              <a:lnSpc>
                <a:spcPct val="110000"/>
              </a:lnSpc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………………………………….…………………………………………………………………………………</a:t>
            </a:r>
          </a:p>
          <a:p>
            <a:pPr>
              <a:lnSpc>
                <a:spcPct val="110000"/>
              </a:lnSpc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………………………………………………………………………………………………………………………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2334" y="618821"/>
            <a:ext cx="563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PHIẾU HỌC TẬP SỐ 2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ngolin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066" y="-34304"/>
            <a:ext cx="2246550" cy="1550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4641" y="2791793"/>
            <a:ext cx="9458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2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 3 cách: làm tròn giảm, làm tròn tăng, làm tròn cả tăng và giảm 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4641" y="3648204"/>
            <a:ext cx="9333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200" noProof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tròn giảm: n</a:t>
            </a:r>
            <a:r>
              <a:rPr lang="vi-VN" sz="22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ếu chữ số đứng ngay bên phải hàng làm tròn nhỏ hơn 5 thì ta thay lần lượt các chữ số đứng bên phải hàng làm tròn bởi chữ số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4641" y="4786685"/>
            <a:ext cx="9333695" cy="1186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  <a:defRPr/>
            </a:pPr>
            <a:r>
              <a:rPr lang="en-US" sz="2200" noProof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tròn tăng: </a:t>
            </a:r>
            <a:r>
              <a:rPr lang="vi-VN" sz="22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Nếu chữ số đứng ngay bên phải hàng làm tròn lớn hơn hoặc bằng 5 thì ta thay lần lượt các chữ số đứng bên phải hàng làm tròn bởi chữ số 0 rồi cộng thêm 1 vào chữ số của hàng làm tròn</a:t>
            </a:r>
          </a:p>
        </p:txBody>
      </p:sp>
    </p:spTree>
    <p:extLst>
      <p:ext uri="{BB962C8B-B14F-4D97-AF65-F5344CB8AC3E}">
        <p14:creationId xmlns:p14="http://schemas.microsoft.com/office/powerpoint/2010/main" val="10383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7472290" y="1687247"/>
            <a:ext cx="2742630" cy="1733843"/>
          </a:xfrm>
          <a:custGeom>
            <a:avLst/>
            <a:gdLst>
              <a:gd name="connsiteX0" fmla="*/ 1365080 w 3198871"/>
              <a:gd name="connsiteY0" fmla="*/ 0 h 2093144"/>
              <a:gd name="connsiteX1" fmla="*/ 1902784 w 3198871"/>
              <a:gd name="connsiteY1" fmla="*/ 234153 h 2093144"/>
              <a:gd name="connsiteX2" fmla="*/ 1916592 w 3198871"/>
              <a:gd name="connsiteY2" fmla="*/ 254989 h 2093144"/>
              <a:gd name="connsiteX3" fmla="*/ 1953766 w 3198871"/>
              <a:gd name="connsiteY3" fmla="*/ 227958 h 2093144"/>
              <a:gd name="connsiteX4" fmla="*/ 2270179 w 3198871"/>
              <a:gd name="connsiteY4" fmla="*/ 142778 h 2093144"/>
              <a:gd name="connsiteX5" fmla="*/ 2791630 w 3198871"/>
              <a:gd name="connsiteY5" fmla="*/ 447399 h 2093144"/>
              <a:gd name="connsiteX6" fmla="*/ 2800712 w 3198871"/>
              <a:gd name="connsiteY6" fmla="*/ 473183 h 2093144"/>
              <a:gd name="connsiteX7" fmla="*/ 2820565 w 3198871"/>
              <a:gd name="connsiteY7" fmla="*/ 467081 h 2093144"/>
              <a:gd name="connsiteX8" fmla="*/ 2870563 w 3198871"/>
              <a:gd name="connsiteY8" fmla="*/ 462036 h 2093144"/>
              <a:gd name="connsiteX9" fmla="*/ 3198871 w 3198871"/>
              <a:gd name="connsiteY9" fmla="*/ 899900 h 2093144"/>
              <a:gd name="connsiteX10" fmla="*/ 3054123 w 3198871"/>
              <a:gd name="connsiteY10" fmla="*/ 1262984 h 2093144"/>
              <a:gd name="connsiteX11" fmla="*/ 3001510 w 3198871"/>
              <a:gd name="connsiteY11" fmla="*/ 1301071 h 2093144"/>
              <a:gd name="connsiteX12" fmla="*/ 3004687 w 3198871"/>
              <a:gd name="connsiteY12" fmla="*/ 1325812 h 2093144"/>
              <a:gd name="connsiteX13" fmla="*/ 1983507 w 3198871"/>
              <a:gd name="connsiteY13" fmla="*/ 2027468 h 2093144"/>
              <a:gd name="connsiteX14" fmla="*/ 1930349 w 3198871"/>
              <a:gd name="connsiteY14" fmla="*/ 2023786 h 2093144"/>
              <a:gd name="connsiteX15" fmla="*/ 1914436 w 3198871"/>
              <a:gd name="connsiteY15" fmla="*/ 2036209 h 2093144"/>
              <a:gd name="connsiteX16" fmla="*/ 1717432 w 3198871"/>
              <a:gd name="connsiteY16" fmla="*/ 2093144 h 2093144"/>
              <a:gd name="connsiteX17" fmla="*/ 1480518 w 3198871"/>
              <a:gd name="connsiteY17" fmla="*/ 2006539 h 2093144"/>
              <a:gd name="connsiteX18" fmla="*/ 1465066 w 3198871"/>
              <a:gd name="connsiteY18" fmla="*/ 1989656 h 2093144"/>
              <a:gd name="connsiteX19" fmla="*/ 1450556 w 3198871"/>
              <a:gd name="connsiteY19" fmla="*/ 2002442 h 2093144"/>
              <a:gd name="connsiteX20" fmla="*/ 1172530 w 3198871"/>
              <a:gd name="connsiteY20" fmla="*/ 2093144 h 2093144"/>
              <a:gd name="connsiteX21" fmla="*/ 760190 w 3198871"/>
              <a:gd name="connsiteY21" fmla="*/ 1858991 h 2093144"/>
              <a:gd name="connsiteX22" fmla="*/ 752612 w 3198871"/>
              <a:gd name="connsiteY22" fmla="*/ 1844080 h 2093144"/>
              <a:gd name="connsiteX23" fmla="*/ 707357 w 3198871"/>
              <a:gd name="connsiteY23" fmla="*/ 1861532 h 2093144"/>
              <a:gd name="connsiteX24" fmla="*/ 565924 w 3198871"/>
              <a:gd name="connsiteY24" fmla="*/ 1882710 h 2093144"/>
              <a:gd name="connsiteX25" fmla="*/ 0 w 3198871"/>
              <a:gd name="connsiteY25" fmla="*/ 1210015 h 2093144"/>
              <a:gd name="connsiteX26" fmla="*/ 44473 w 3198871"/>
              <a:gd name="connsiteY26" fmla="*/ 948172 h 2093144"/>
              <a:gd name="connsiteX27" fmla="*/ 71089 w 3198871"/>
              <a:gd name="connsiteY27" fmla="*/ 889883 h 2093144"/>
              <a:gd name="connsiteX28" fmla="*/ 36187 w 3198871"/>
              <a:gd name="connsiteY28" fmla="*/ 814667 h 2093144"/>
              <a:gd name="connsiteX29" fmla="*/ 0 w 3198871"/>
              <a:gd name="connsiteY29" fmla="*/ 605008 h 2093144"/>
              <a:gd name="connsiteX30" fmla="*/ 460480 w 3198871"/>
              <a:gd name="connsiteY30" fmla="*/ 66378 h 2093144"/>
              <a:gd name="connsiteX31" fmla="*/ 786088 w 3198871"/>
              <a:gd name="connsiteY31" fmla="*/ 224139 h 2093144"/>
              <a:gd name="connsiteX32" fmla="*/ 810798 w 3198871"/>
              <a:gd name="connsiteY32" fmla="*/ 259169 h 2093144"/>
              <a:gd name="connsiteX33" fmla="*/ 827377 w 3198871"/>
              <a:gd name="connsiteY33" fmla="*/ 234153 h 2093144"/>
              <a:gd name="connsiteX34" fmla="*/ 1365080 w 3198871"/>
              <a:gd name="connsiteY34" fmla="*/ 0 h 209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198871" h="2093144">
                <a:moveTo>
                  <a:pt x="1365080" y="0"/>
                </a:moveTo>
                <a:cubicBezTo>
                  <a:pt x="1588910" y="0"/>
                  <a:pt x="1786253" y="92882"/>
                  <a:pt x="1902784" y="234153"/>
                </a:cubicBezTo>
                <a:lnTo>
                  <a:pt x="1916592" y="254989"/>
                </a:lnTo>
                <a:lnTo>
                  <a:pt x="1953766" y="227958"/>
                </a:lnTo>
                <a:cubicBezTo>
                  <a:pt x="2044088" y="174180"/>
                  <a:pt x="2152972" y="142778"/>
                  <a:pt x="2270179" y="142778"/>
                </a:cubicBezTo>
                <a:cubicBezTo>
                  <a:pt x="2504592" y="142778"/>
                  <a:pt x="2705718" y="268386"/>
                  <a:pt x="2791630" y="447399"/>
                </a:cubicBezTo>
                <a:lnTo>
                  <a:pt x="2800712" y="473183"/>
                </a:lnTo>
                <a:lnTo>
                  <a:pt x="2820565" y="467081"/>
                </a:lnTo>
                <a:cubicBezTo>
                  <a:pt x="2836867" y="463759"/>
                  <a:pt x="2853564" y="462036"/>
                  <a:pt x="2870563" y="462036"/>
                </a:cubicBezTo>
                <a:cubicBezTo>
                  <a:pt x="3051883" y="462036"/>
                  <a:pt x="3198871" y="658074"/>
                  <a:pt x="3198871" y="899900"/>
                </a:cubicBezTo>
                <a:cubicBezTo>
                  <a:pt x="3198871" y="1051041"/>
                  <a:pt x="3141454" y="1184296"/>
                  <a:pt x="3054123" y="1262984"/>
                </a:cubicBezTo>
                <a:lnTo>
                  <a:pt x="3001510" y="1301071"/>
                </a:lnTo>
                <a:lnTo>
                  <a:pt x="3004687" y="1325812"/>
                </a:lnTo>
                <a:cubicBezTo>
                  <a:pt x="3004687" y="1713326"/>
                  <a:pt x="2547489" y="2027468"/>
                  <a:pt x="1983507" y="2027468"/>
                </a:cubicBezTo>
                <a:lnTo>
                  <a:pt x="1930349" y="2023786"/>
                </a:lnTo>
                <a:lnTo>
                  <a:pt x="1914436" y="2036209"/>
                </a:lnTo>
                <a:cubicBezTo>
                  <a:pt x="1858200" y="2072155"/>
                  <a:pt x="1790407" y="2093144"/>
                  <a:pt x="1717432" y="2093144"/>
                </a:cubicBezTo>
                <a:cubicBezTo>
                  <a:pt x="1626214" y="2093144"/>
                  <a:pt x="1543092" y="2060349"/>
                  <a:pt x="1480518" y="2006539"/>
                </a:cubicBezTo>
                <a:lnTo>
                  <a:pt x="1465066" y="1989656"/>
                </a:lnTo>
                <a:lnTo>
                  <a:pt x="1450556" y="2002442"/>
                </a:lnTo>
                <a:cubicBezTo>
                  <a:pt x="1371192" y="2059707"/>
                  <a:pt x="1275517" y="2093144"/>
                  <a:pt x="1172530" y="2093144"/>
                </a:cubicBezTo>
                <a:cubicBezTo>
                  <a:pt x="1000885" y="2093144"/>
                  <a:pt x="849552" y="2000262"/>
                  <a:pt x="760190" y="1858991"/>
                </a:cubicBezTo>
                <a:lnTo>
                  <a:pt x="752612" y="1844080"/>
                </a:lnTo>
                <a:lnTo>
                  <a:pt x="707357" y="1861532"/>
                </a:lnTo>
                <a:cubicBezTo>
                  <a:pt x="662151" y="1875357"/>
                  <a:pt x="614760" y="1882710"/>
                  <a:pt x="565924" y="1882710"/>
                </a:cubicBezTo>
                <a:cubicBezTo>
                  <a:pt x="253373" y="1882710"/>
                  <a:pt x="0" y="1581534"/>
                  <a:pt x="0" y="1210015"/>
                </a:cubicBezTo>
                <a:cubicBezTo>
                  <a:pt x="0" y="1117135"/>
                  <a:pt x="15836" y="1028652"/>
                  <a:pt x="44473" y="948172"/>
                </a:cubicBezTo>
                <a:lnTo>
                  <a:pt x="71089" y="889883"/>
                </a:lnTo>
                <a:lnTo>
                  <a:pt x="36187" y="814667"/>
                </a:lnTo>
                <a:cubicBezTo>
                  <a:pt x="12885" y="750226"/>
                  <a:pt x="0" y="679377"/>
                  <a:pt x="0" y="605008"/>
                </a:cubicBezTo>
                <a:cubicBezTo>
                  <a:pt x="0" y="307531"/>
                  <a:pt x="206164" y="66378"/>
                  <a:pt x="460480" y="66378"/>
                </a:cubicBezTo>
                <a:cubicBezTo>
                  <a:pt x="587638" y="66378"/>
                  <a:pt x="702758" y="126666"/>
                  <a:pt x="786088" y="224139"/>
                </a:cubicBezTo>
                <a:lnTo>
                  <a:pt x="810798" y="259169"/>
                </a:lnTo>
                <a:lnTo>
                  <a:pt x="827377" y="234153"/>
                </a:lnTo>
                <a:cubicBezTo>
                  <a:pt x="943907" y="92882"/>
                  <a:pt x="1141250" y="0"/>
                  <a:pt x="136508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3332840" y="373791"/>
            <a:ext cx="484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THẢO LUẬN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" y="0"/>
            <a:ext cx="2246550" cy="15503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36061" y="4149771"/>
            <a:ext cx="1838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70 000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74083" y="2497045"/>
            <a:ext cx="1053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>
                <a:solidFill>
                  <a:schemeClr val="accent2">
                    <a:lumMod val="75000"/>
                  </a:schemeClr>
                </a:solidFill>
                <a:latin typeface="Road Rage" pitchFamily="50" charset="0"/>
                <a:ea typeface="Roboto" panose="02000000000000000000" pitchFamily="2" charset="0"/>
              </a:rPr>
              <a:t>?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Road Rage" pitchFamily="50" charset="0"/>
              <a:ea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3735"/>
          <a:stretch/>
        </p:blipFill>
        <p:spPr>
          <a:xfrm>
            <a:off x="-5188" y="2057400"/>
            <a:ext cx="6676055" cy="4800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61205" y="2175872"/>
            <a:ext cx="244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Mình có đủ tiền để mua không?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9471" y="2611291"/>
            <a:ext cx="1828800" cy="3267075"/>
          </a:xfrm>
          <a:prstGeom prst="rect">
            <a:avLst/>
          </a:prstGeom>
        </p:spPr>
      </p:pic>
      <p:pic>
        <p:nvPicPr>
          <p:cNvPr id="5" name="mp3-output-ttsfree(dot)com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61737" y="3594606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D266E3-2F93-B9EE-8FF7-4F985FC782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6308" y="3584558"/>
            <a:ext cx="669996" cy="3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9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 animBg="1"/>
      <p:bldP spid="117" grpId="0"/>
      <p:bldP spid="14" grpId="0"/>
      <p:bldP spid="2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3332840" y="373791"/>
            <a:ext cx="484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THẢO LUẬN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" y="0"/>
            <a:ext cx="2246550" cy="15503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735"/>
          <a:stretch/>
        </p:blipFill>
        <p:spPr>
          <a:xfrm>
            <a:off x="-3235" y="2057400"/>
            <a:ext cx="6676055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79300" y="2057400"/>
            <a:ext cx="5612699" cy="4800600"/>
          </a:xfrm>
          <a:prstGeom prst="rect">
            <a:avLst/>
          </a:prstGeom>
          <a:solidFill>
            <a:srgbClr val="E2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99362" y="2118076"/>
            <a:ext cx="235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rgbClr val="0BADBE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Làm tròn số đến hàng nghìn</a:t>
            </a:r>
            <a:endParaRPr lang="vi-VN" sz="2400" b="1">
              <a:solidFill>
                <a:srgbClr val="0BADBE"/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27998" y="2909455"/>
            <a:ext cx="1014266" cy="467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49204" y="3000259"/>
            <a:ext cx="573355" cy="3456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13434" y="2909455"/>
            <a:ext cx="210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  <a:r>
              <a:rPr lang="vi-VN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27998" y="3518811"/>
            <a:ext cx="1014266" cy="467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249204" y="3609615"/>
            <a:ext cx="573355" cy="3456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062816" y="3518811"/>
            <a:ext cx="210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vi-VN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27998" y="4111923"/>
            <a:ext cx="1014266" cy="467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249204" y="4202727"/>
            <a:ext cx="573355" cy="3456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813434" y="4111923"/>
            <a:ext cx="210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  <a:r>
              <a:rPr lang="vi-VN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626045" y="4721790"/>
            <a:ext cx="1014266" cy="467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47251" y="4812594"/>
            <a:ext cx="573355" cy="3456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062816" y="4721279"/>
            <a:ext cx="210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</a:t>
            </a:r>
            <a:r>
              <a:rPr lang="vi-VN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26045" y="5314391"/>
            <a:ext cx="1014266" cy="467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6247251" y="5405195"/>
            <a:ext cx="573355" cy="3456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811481" y="5314391"/>
            <a:ext cx="210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29</a:t>
            </a:r>
            <a:r>
              <a:rPr lang="vi-VN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28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11481" y="5924258"/>
            <a:ext cx="151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62</a:t>
            </a:r>
            <a:r>
              <a:rPr lang="vi-VN"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28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57651" y="3913988"/>
            <a:ext cx="601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632477" y="5872948"/>
            <a:ext cx="169065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8415" y="4031640"/>
            <a:ext cx="2070764" cy="2725966"/>
          </a:xfrm>
          <a:prstGeom prst="rect">
            <a:avLst/>
          </a:prstGeom>
        </p:spPr>
      </p:pic>
      <p:sp>
        <p:nvSpPr>
          <p:cNvPr id="45" name="Rectangular Callout 1"/>
          <p:cNvSpPr/>
          <p:nvPr/>
        </p:nvSpPr>
        <p:spPr>
          <a:xfrm>
            <a:off x="10046036" y="1015078"/>
            <a:ext cx="2098191" cy="3026953"/>
          </a:xfrm>
          <a:custGeom>
            <a:avLst/>
            <a:gdLst>
              <a:gd name="connsiteX0" fmla="*/ 0 w 2241496"/>
              <a:gd name="connsiteY0" fmla="*/ 0 h 1075173"/>
              <a:gd name="connsiteX1" fmla="*/ 373583 w 2241496"/>
              <a:gd name="connsiteY1" fmla="*/ 0 h 1075173"/>
              <a:gd name="connsiteX2" fmla="*/ 373583 w 2241496"/>
              <a:gd name="connsiteY2" fmla="*/ 0 h 1075173"/>
              <a:gd name="connsiteX3" fmla="*/ 933957 w 2241496"/>
              <a:gd name="connsiteY3" fmla="*/ 0 h 1075173"/>
              <a:gd name="connsiteX4" fmla="*/ 2241496 w 2241496"/>
              <a:gd name="connsiteY4" fmla="*/ 0 h 1075173"/>
              <a:gd name="connsiteX5" fmla="*/ 2241496 w 2241496"/>
              <a:gd name="connsiteY5" fmla="*/ 627184 h 1075173"/>
              <a:gd name="connsiteX6" fmla="*/ 2241496 w 2241496"/>
              <a:gd name="connsiteY6" fmla="*/ 627184 h 1075173"/>
              <a:gd name="connsiteX7" fmla="*/ 2241496 w 2241496"/>
              <a:gd name="connsiteY7" fmla="*/ 895978 h 1075173"/>
              <a:gd name="connsiteX8" fmla="*/ 2241496 w 2241496"/>
              <a:gd name="connsiteY8" fmla="*/ 1075173 h 1075173"/>
              <a:gd name="connsiteX9" fmla="*/ 933957 w 2241496"/>
              <a:gd name="connsiteY9" fmla="*/ 1075173 h 1075173"/>
              <a:gd name="connsiteX10" fmla="*/ 422656 w 2241496"/>
              <a:gd name="connsiteY10" fmla="*/ 1450731 h 1075173"/>
              <a:gd name="connsiteX11" fmla="*/ 373583 w 2241496"/>
              <a:gd name="connsiteY11" fmla="*/ 1075173 h 1075173"/>
              <a:gd name="connsiteX12" fmla="*/ 0 w 2241496"/>
              <a:gd name="connsiteY12" fmla="*/ 1075173 h 1075173"/>
              <a:gd name="connsiteX13" fmla="*/ 0 w 2241496"/>
              <a:gd name="connsiteY13" fmla="*/ 895978 h 1075173"/>
              <a:gd name="connsiteX14" fmla="*/ 0 w 2241496"/>
              <a:gd name="connsiteY14" fmla="*/ 627184 h 1075173"/>
              <a:gd name="connsiteX15" fmla="*/ 0 w 2241496"/>
              <a:gd name="connsiteY15" fmla="*/ 627184 h 1075173"/>
              <a:gd name="connsiteX16" fmla="*/ 0 w 2241496"/>
              <a:gd name="connsiteY16" fmla="*/ 0 h 1075173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241496 w 2241496"/>
              <a:gd name="connsiteY6" fmla="*/ 627184 h 1450731"/>
              <a:gd name="connsiteX7" fmla="*/ 2241496 w 2241496"/>
              <a:gd name="connsiteY7" fmla="*/ 1075173 h 1450731"/>
              <a:gd name="connsiteX8" fmla="*/ 933957 w 2241496"/>
              <a:gd name="connsiteY8" fmla="*/ 1075173 h 1450731"/>
              <a:gd name="connsiteX9" fmla="*/ 422656 w 2241496"/>
              <a:gd name="connsiteY9" fmla="*/ 1450731 h 1450731"/>
              <a:gd name="connsiteX10" fmla="*/ 373583 w 2241496"/>
              <a:gd name="connsiteY10" fmla="*/ 1075173 h 1450731"/>
              <a:gd name="connsiteX11" fmla="*/ 0 w 2241496"/>
              <a:gd name="connsiteY11" fmla="*/ 1075173 h 1450731"/>
              <a:gd name="connsiteX12" fmla="*/ 0 w 2241496"/>
              <a:gd name="connsiteY12" fmla="*/ 895978 h 1450731"/>
              <a:gd name="connsiteX13" fmla="*/ 0 w 2241496"/>
              <a:gd name="connsiteY13" fmla="*/ 627184 h 1450731"/>
              <a:gd name="connsiteX14" fmla="*/ 0 w 2241496"/>
              <a:gd name="connsiteY14" fmla="*/ 627184 h 1450731"/>
              <a:gd name="connsiteX15" fmla="*/ 0 w 2241496"/>
              <a:gd name="connsiteY15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241496 w 2241496"/>
              <a:gd name="connsiteY6" fmla="*/ 627184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373583 w 2241496"/>
              <a:gd name="connsiteY9" fmla="*/ 1075173 h 1450731"/>
              <a:gd name="connsiteX10" fmla="*/ 0 w 2241496"/>
              <a:gd name="connsiteY10" fmla="*/ 1075173 h 1450731"/>
              <a:gd name="connsiteX11" fmla="*/ 0 w 2241496"/>
              <a:gd name="connsiteY11" fmla="*/ 895978 h 1450731"/>
              <a:gd name="connsiteX12" fmla="*/ 0 w 2241496"/>
              <a:gd name="connsiteY12" fmla="*/ 627184 h 1450731"/>
              <a:gd name="connsiteX13" fmla="*/ 0 w 2241496"/>
              <a:gd name="connsiteY13" fmla="*/ 627184 h 1450731"/>
              <a:gd name="connsiteX14" fmla="*/ 0 w 2241496"/>
              <a:gd name="connsiteY14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171158 w 2241496"/>
              <a:gd name="connsiteY6" fmla="*/ 998973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373583 w 2241496"/>
              <a:gd name="connsiteY9" fmla="*/ 1075173 h 1450731"/>
              <a:gd name="connsiteX10" fmla="*/ 0 w 2241496"/>
              <a:gd name="connsiteY10" fmla="*/ 1075173 h 1450731"/>
              <a:gd name="connsiteX11" fmla="*/ 0 w 2241496"/>
              <a:gd name="connsiteY11" fmla="*/ 895978 h 1450731"/>
              <a:gd name="connsiteX12" fmla="*/ 0 w 2241496"/>
              <a:gd name="connsiteY12" fmla="*/ 627184 h 1450731"/>
              <a:gd name="connsiteX13" fmla="*/ 0 w 2241496"/>
              <a:gd name="connsiteY13" fmla="*/ 627184 h 1450731"/>
              <a:gd name="connsiteX14" fmla="*/ 0 w 2241496"/>
              <a:gd name="connsiteY14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171158 w 2241496"/>
              <a:gd name="connsiteY6" fmla="*/ 998973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373583 w 2241496"/>
              <a:gd name="connsiteY9" fmla="*/ 1075173 h 1450731"/>
              <a:gd name="connsiteX10" fmla="*/ 0 w 2241496"/>
              <a:gd name="connsiteY10" fmla="*/ 1075173 h 1450731"/>
              <a:gd name="connsiteX11" fmla="*/ 0 w 2241496"/>
              <a:gd name="connsiteY11" fmla="*/ 895978 h 1450731"/>
              <a:gd name="connsiteX12" fmla="*/ 0 w 2241496"/>
              <a:gd name="connsiteY12" fmla="*/ 627184 h 1450731"/>
              <a:gd name="connsiteX13" fmla="*/ 0 w 2241496"/>
              <a:gd name="connsiteY13" fmla="*/ 627184 h 1450731"/>
              <a:gd name="connsiteX14" fmla="*/ 0 w 2241496"/>
              <a:gd name="connsiteY14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141013 w 2241496"/>
              <a:gd name="connsiteY6" fmla="*/ 978876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373583 w 2241496"/>
              <a:gd name="connsiteY9" fmla="*/ 1075173 h 1450731"/>
              <a:gd name="connsiteX10" fmla="*/ 0 w 2241496"/>
              <a:gd name="connsiteY10" fmla="*/ 1075173 h 1450731"/>
              <a:gd name="connsiteX11" fmla="*/ 0 w 2241496"/>
              <a:gd name="connsiteY11" fmla="*/ 895978 h 1450731"/>
              <a:gd name="connsiteX12" fmla="*/ 0 w 2241496"/>
              <a:gd name="connsiteY12" fmla="*/ 627184 h 1450731"/>
              <a:gd name="connsiteX13" fmla="*/ 0 w 2241496"/>
              <a:gd name="connsiteY13" fmla="*/ 627184 h 1450731"/>
              <a:gd name="connsiteX14" fmla="*/ 0 w 2241496"/>
              <a:gd name="connsiteY14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141013 w 2241496"/>
              <a:gd name="connsiteY6" fmla="*/ 978876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373583 w 2241496"/>
              <a:gd name="connsiteY9" fmla="*/ 1075173 h 1450731"/>
              <a:gd name="connsiteX10" fmla="*/ 0 w 2241496"/>
              <a:gd name="connsiteY10" fmla="*/ 1075173 h 1450731"/>
              <a:gd name="connsiteX11" fmla="*/ 0 w 2241496"/>
              <a:gd name="connsiteY11" fmla="*/ 627184 h 1450731"/>
              <a:gd name="connsiteX12" fmla="*/ 0 w 2241496"/>
              <a:gd name="connsiteY12" fmla="*/ 627184 h 1450731"/>
              <a:gd name="connsiteX13" fmla="*/ 0 w 2241496"/>
              <a:gd name="connsiteY13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141013 w 2241496"/>
              <a:gd name="connsiteY6" fmla="*/ 978876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373583 w 2241496"/>
              <a:gd name="connsiteY9" fmla="*/ 1075173 h 1450731"/>
              <a:gd name="connsiteX10" fmla="*/ 0 w 2241496"/>
              <a:gd name="connsiteY10" fmla="*/ 627184 h 1450731"/>
              <a:gd name="connsiteX11" fmla="*/ 0 w 2241496"/>
              <a:gd name="connsiteY11" fmla="*/ 627184 h 1450731"/>
              <a:gd name="connsiteX12" fmla="*/ 0 w 2241496"/>
              <a:gd name="connsiteY12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141013 w 2241496"/>
              <a:gd name="connsiteY6" fmla="*/ 978876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373583 w 2241496"/>
              <a:gd name="connsiteY9" fmla="*/ 1075173 h 1450731"/>
              <a:gd name="connsiteX10" fmla="*/ 0 w 2241496"/>
              <a:gd name="connsiteY10" fmla="*/ 627184 h 1450731"/>
              <a:gd name="connsiteX11" fmla="*/ 0 w 2241496"/>
              <a:gd name="connsiteY11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141013 w 2241496"/>
              <a:gd name="connsiteY6" fmla="*/ 978876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373583 w 2241496"/>
              <a:gd name="connsiteY9" fmla="*/ 1075173 h 1450731"/>
              <a:gd name="connsiteX10" fmla="*/ 0 w 2241496"/>
              <a:gd name="connsiteY10" fmla="*/ 787958 h 1450731"/>
              <a:gd name="connsiteX11" fmla="*/ 0 w 2241496"/>
              <a:gd name="connsiteY11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141013 w 2241496"/>
              <a:gd name="connsiteY6" fmla="*/ 978876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373583 w 2241496"/>
              <a:gd name="connsiteY9" fmla="*/ 1075173 h 1450731"/>
              <a:gd name="connsiteX10" fmla="*/ 0 w 2241496"/>
              <a:gd name="connsiteY10" fmla="*/ 787958 h 1450731"/>
              <a:gd name="connsiteX11" fmla="*/ 0 w 2241496"/>
              <a:gd name="connsiteY11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141013 w 2241496"/>
              <a:gd name="connsiteY6" fmla="*/ 978876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303244 w 2241496"/>
              <a:gd name="connsiteY9" fmla="*/ 1105318 h 1450731"/>
              <a:gd name="connsiteX10" fmla="*/ 0 w 2241496"/>
              <a:gd name="connsiteY10" fmla="*/ 787958 h 1450731"/>
              <a:gd name="connsiteX11" fmla="*/ 0 w 2241496"/>
              <a:gd name="connsiteY11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141013 w 2241496"/>
              <a:gd name="connsiteY6" fmla="*/ 978876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423824 w 2241496"/>
              <a:gd name="connsiteY9" fmla="*/ 1075173 h 1450731"/>
              <a:gd name="connsiteX10" fmla="*/ 0 w 2241496"/>
              <a:gd name="connsiteY10" fmla="*/ 787958 h 1450731"/>
              <a:gd name="connsiteX11" fmla="*/ 0 w 2241496"/>
              <a:gd name="connsiteY11" fmla="*/ 0 h 1450731"/>
              <a:gd name="connsiteX0" fmla="*/ 0 w 2241496"/>
              <a:gd name="connsiteY0" fmla="*/ 0 h 1450731"/>
              <a:gd name="connsiteX1" fmla="*/ 373583 w 2241496"/>
              <a:gd name="connsiteY1" fmla="*/ 0 h 1450731"/>
              <a:gd name="connsiteX2" fmla="*/ 373583 w 2241496"/>
              <a:gd name="connsiteY2" fmla="*/ 0 h 1450731"/>
              <a:gd name="connsiteX3" fmla="*/ 933957 w 2241496"/>
              <a:gd name="connsiteY3" fmla="*/ 0 h 1450731"/>
              <a:gd name="connsiteX4" fmla="*/ 2241496 w 2241496"/>
              <a:gd name="connsiteY4" fmla="*/ 0 h 1450731"/>
              <a:gd name="connsiteX5" fmla="*/ 2241496 w 2241496"/>
              <a:gd name="connsiteY5" fmla="*/ 627184 h 1450731"/>
              <a:gd name="connsiteX6" fmla="*/ 2141013 w 2241496"/>
              <a:gd name="connsiteY6" fmla="*/ 978876 h 1450731"/>
              <a:gd name="connsiteX7" fmla="*/ 933957 w 2241496"/>
              <a:gd name="connsiteY7" fmla="*/ 1075173 h 1450731"/>
              <a:gd name="connsiteX8" fmla="*/ 422656 w 2241496"/>
              <a:gd name="connsiteY8" fmla="*/ 1450731 h 1450731"/>
              <a:gd name="connsiteX9" fmla="*/ 554452 w 2241496"/>
              <a:gd name="connsiteY9" fmla="*/ 1045028 h 1450731"/>
              <a:gd name="connsiteX10" fmla="*/ 0 w 2241496"/>
              <a:gd name="connsiteY10" fmla="*/ 787958 h 1450731"/>
              <a:gd name="connsiteX11" fmla="*/ 0 w 2241496"/>
              <a:gd name="connsiteY11" fmla="*/ 0 h 1450731"/>
              <a:gd name="connsiteX0" fmla="*/ 0 w 2345448"/>
              <a:gd name="connsiteY0" fmla="*/ 0 h 1450731"/>
              <a:gd name="connsiteX1" fmla="*/ 373583 w 2345448"/>
              <a:gd name="connsiteY1" fmla="*/ 0 h 1450731"/>
              <a:gd name="connsiteX2" fmla="*/ 373583 w 2345448"/>
              <a:gd name="connsiteY2" fmla="*/ 0 h 1450731"/>
              <a:gd name="connsiteX3" fmla="*/ 933957 w 2345448"/>
              <a:gd name="connsiteY3" fmla="*/ 0 h 1450731"/>
              <a:gd name="connsiteX4" fmla="*/ 2241496 w 2345448"/>
              <a:gd name="connsiteY4" fmla="*/ 0 h 1450731"/>
              <a:gd name="connsiteX5" fmla="*/ 2241496 w 2345448"/>
              <a:gd name="connsiteY5" fmla="*/ 627184 h 1450731"/>
              <a:gd name="connsiteX6" fmla="*/ 2141013 w 2345448"/>
              <a:gd name="connsiteY6" fmla="*/ 978876 h 1450731"/>
              <a:gd name="connsiteX7" fmla="*/ 933957 w 2345448"/>
              <a:gd name="connsiteY7" fmla="*/ 1075173 h 1450731"/>
              <a:gd name="connsiteX8" fmla="*/ 422656 w 2345448"/>
              <a:gd name="connsiteY8" fmla="*/ 1450731 h 1450731"/>
              <a:gd name="connsiteX9" fmla="*/ 554452 w 2345448"/>
              <a:gd name="connsiteY9" fmla="*/ 1045028 h 1450731"/>
              <a:gd name="connsiteX10" fmla="*/ 0 w 2345448"/>
              <a:gd name="connsiteY10" fmla="*/ 787958 h 1450731"/>
              <a:gd name="connsiteX11" fmla="*/ 0 w 2345448"/>
              <a:gd name="connsiteY11" fmla="*/ 0 h 1450731"/>
              <a:gd name="connsiteX0" fmla="*/ 0 w 2342180"/>
              <a:gd name="connsiteY0" fmla="*/ 0 h 1450731"/>
              <a:gd name="connsiteX1" fmla="*/ 373583 w 2342180"/>
              <a:gd name="connsiteY1" fmla="*/ 0 h 1450731"/>
              <a:gd name="connsiteX2" fmla="*/ 373583 w 2342180"/>
              <a:gd name="connsiteY2" fmla="*/ 0 h 1450731"/>
              <a:gd name="connsiteX3" fmla="*/ 933957 w 2342180"/>
              <a:gd name="connsiteY3" fmla="*/ 0 h 1450731"/>
              <a:gd name="connsiteX4" fmla="*/ 2241496 w 2342180"/>
              <a:gd name="connsiteY4" fmla="*/ 0 h 1450731"/>
              <a:gd name="connsiteX5" fmla="*/ 2241496 w 2342180"/>
              <a:gd name="connsiteY5" fmla="*/ 627184 h 1450731"/>
              <a:gd name="connsiteX6" fmla="*/ 2141013 w 2342180"/>
              <a:gd name="connsiteY6" fmla="*/ 978876 h 1450731"/>
              <a:gd name="connsiteX7" fmla="*/ 933957 w 2342180"/>
              <a:gd name="connsiteY7" fmla="*/ 1075173 h 1450731"/>
              <a:gd name="connsiteX8" fmla="*/ 422656 w 2342180"/>
              <a:gd name="connsiteY8" fmla="*/ 1450731 h 1450731"/>
              <a:gd name="connsiteX9" fmla="*/ 554452 w 2342180"/>
              <a:gd name="connsiteY9" fmla="*/ 1045028 h 1450731"/>
              <a:gd name="connsiteX10" fmla="*/ 0 w 2342180"/>
              <a:gd name="connsiteY10" fmla="*/ 787958 h 1450731"/>
              <a:gd name="connsiteX11" fmla="*/ 0 w 2342180"/>
              <a:gd name="connsiteY11" fmla="*/ 0 h 1450731"/>
              <a:gd name="connsiteX0" fmla="*/ 0 w 2355819"/>
              <a:gd name="connsiteY0" fmla="*/ 0 h 1450731"/>
              <a:gd name="connsiteX1" fmla="*/ 373583 w 2355819"/>
              <a:gd name="connsiteY1" fmla="*/ 0 h 1450731"/>
              <a:gd name="connsiteX2" fmla="*/ 373583 w 2355819"/>
              <a:gd name="connsiteY2" fmla="*/ 0 h 1450731"/>
              <a:gd name="connsiteX3" fmla="*/ 933957 w 2355819"/>
              <a:gd name="connsiteY3" fmla="*/ 0 h 1450731"/>
              <a:gd name="connsiteX4" fmla="*/ 2241496 w 2355819"/>
              <a:gd name="connsiteY4" fmla="*/ 0 h 1450731"/>
              <a:gd name="connsiteX5" fmla="*/ 2141013 w 2355819"/>
              <a:gd name="connsiteY5" fmla="*/ 978876 h 1450731"/>
              <a:gd name="connsiteX6" fmla="*/ 933957 w 2355819"/>
              <a:gd name="connsiteY6" fmla="*/ 1075173 h 1450731"/>
              <a:gd name="connsiteX7" fmla="*/ 422656 w 2355819"/>
              <a:gd name="connsiteY7" fmla="*/ 1450731 h 1450731"/>
              <a:gd name="connsiteX8" fmla="*/ 554452 w 2355819"/>
              <a:gd name="connsiteY8" fmla="*/ 1045028 h 1450731"/>
              <a:gd name="connsiteX9" fmla="*/ 0 w 2355819"/>
              <a:gd name="connsiteY9" fmla="*/ 787958 h 1450731"/>
              <a:gd name="connsiteX10" fmla="*/ 0 w 2355819"/>
              <a:gd name="connsiteY10" fmla="*/ 0 h 1450731"/>
              <a:gd name="connsiteX0" fmla="*/ 0 w 2346125"/>
              <a:gd name="connsiteY0" fmla="*/ 0 h 1450731"/>
              <a:gd name="connsiteX1" fmla="*/ 373583 w 2346125"/>
              <a:gd name="connsiteY1" fmla="*/ 0 h 1450731"/>
              <a:gd name="connsiteX2" fmla="*/ 373583 w 2346125"/>
              <a:gd name="connsiteY2" fmla="*/ 0 h 1450731"/>
              <a:gd name="connsiteX3" fmla="*/ 933957 w 2346125"/>
              <a:gd name="connsiteY3" fmla="*/ 0 h 1450731"/>
              <a:gd name="connsiteX4" fmla="*/ 2241496 w 2346125"/>
              <a:gd name="connsiteY4" fmla="*/ 0 h 1450731"/>
              <a:gd name="connsiteX5" fmla="*/ 2110868 w 2346125"/>
              <a:gd name="connsiteY5" fmla="*/ 998973 h 1450731"/>
              <a:gd name="connsiteX6" fmla="*/ 933957 w 2346125"/>
              <a:gd name="connsiteY6" fmla="*/ 1075173 h 1450731"/>
              <a:gd name="connsiteX7" fmla="*/ 422656 w 2346125"/>
              <a:gd name="connsiteY7" fmla="*/ 1450731 h 1450731"/>
              <a:gd name="connsiteX8" fmla="*/ 554452 w 2346125"/>
              <a:gd name="connsiteY8" fmla="*/ 1045028 h 1450731"/>
              <a:gd name="connsiteX9" fmla="*/ 0 w 2346125"/>
              <a:gd name="connsiteY9" fmla="*/ 787958 h 1450731"/>
              <a:gd name="connsiteX10" fmla="*/ 0 w 2346125"/>
              <a:gd name="connsiteY10" fmla="*/ 0 h 1450731"/>
              <a:gd name="connsiteX0" fmla="*/ 0 w 2406659"/>
              <a:gd name="connsiteY0" fmla="*/ 0 h 1450731"/>
              <a:gd name="connsiteX1" fmla="*/ 373583 w 2406659"/>
              <a:gd name="connsiteY1" fmla="*/ 0 h 1450731"/>
              <a:gd name="connsiteX2" fmla="*/ 373583 w 2406659"/>
              <a:gd name="connsiteY2" fmla="*/ 0 h 1450731"/>
              <a:gd name="connsiteX3" fmla="*/ 933957 w 2406659"/>
              <a:gd name="connsiteY3" fmla="*/ 0 h 1450731"/>
              <a:gd name="connsiteX4" fmla="*/ 2241496 w 2406659"/>
              <a:gd name="connsiteY4" fmla="*/ 0 h 1450731"/>
              <a:gd name="connsiteX5" fmla="*/ 2110868 w 2406659"/>
              <a:gd name="connsiteY5" fmla="*/ 998973 h 1450731"/>
              <a:gd name="connsiteX6" fmla="*/ 933957 w 2406659"/>
              <a:gd name="connsiteY6" fmla="*/ 1075173 h 1450731"/>
              <a:gd name="connsiteX7" fmla="*/ 422656 w 2406659"/>
              <a:gd name="connsiteY7" fmla="*/ 1450731 h 1450731"/>
              <a:gd name="connsiteX8" fmla="*/ 554452 w 2406659"/>
              <a:gd name="connsiteY8" fmla="*/ 1045028 h 1450731"/>
              <a:gd name="connsiteX9" fmla="*/ 0 w 2406659"/>
              <a:gd name="connsiteY9" fmla="*/ 787958 h 1450731"/>
              <a:gd name="connsiteX10" fmla="*/ 0 w 2406659"/>
              <a:gd name="connsiteY10" fmla="*/ 0 h 1450731"/>
              <a:gd name="connsiteX0" fmla="*/ 0 w 2406659"/>
              <a:gd name="connsiteY0" fmla="*/ 116734 h 1567465"/>
              <a:gd name="connsiteX1" fmla="*/ 373583 w 2406659"/>
              <a:gd name="connsiteY1" fmla="*/ 116734 h 1567465"/>
              <a:gd name="connsiteX2" fmla="*/ 373583 w 2406659"/>
              <a:gd name="connsiteY2" fmla="*/ 116734 h 1567465"/>
              <a:gd name="connsiteX3" fmla="*/ 933957 w 2406659"/>
              <a:gd name="connsiteY3" fmla="*/ 116734 h 1567465"/>
              <a:gd name="connsiteX4" fmla="*/ 2241496 w 2406659"/>
              <a:gd name="connsiteY4" fmla="*/ 116734 h 1567465"/>
              <a:gd name="connsiteX5" fmla="*/ 2110868 w 2406659"/>
              <a:gd name="connsiteY5" fmla="*/ 1115707 h 1567465"/>
              <a:gd name="connsiteX6" fmla="*/ 933957 w 2406659"/>
              <a:gd name="connsiteY6" fmla="*/ 1191907 h 1567465"/>
              <a:gd name="connsiteX7" fmla="*/ 422656 w 2406659"/>
              <a:gd name="connsiteY7" fmla="*/ 1567465 h 1567465"/>
              <a:gd name="connsiteX8" fmla="*/ 554452 w 2406659"/>
              <a:gd name="connsiteY8" fmla="*/ 1161762 h 1567465"/>
              <a:gd name="connsiteX9" fmla="*/ 0 w 2406659"/>
              <a:gd name="connsiteY9" fmla="*/ 904692 h 1567465"/>
              <a:gd name="connsiteX10" fmla="*/ 0 w 2406659"/>
              <a:gd name="connsiteY10" fmla="*/ 116734 h 1567465"/>
              <a:gd name="connsiteX0" fmla="*/ 0 w 2406659"/>
              <a:gd name="connsiteY0" fmla="*/ 116734 h 1567465"/>
              <a:gd name="connsiteX1" fmla="*/ 373583 w 2406659"/>
              <a:gd name="connsiteY1" fmla="*/ 116734 h 1567465"/>
              <a:gd name="connsiteX2" fmla="*/ 933957 w 2406659"/>
              <a:gd name="connsiteY2" fmla="*/ 116734 h 1567465"/>
              <a:gd name="connsiteX3" fmla="*/ 2241496 w 2406659"/>
              <a:gd name="connsiteY3" fmla="*/ 116734 h 1567465"/>
              <a:gd name="connsiteX4" fmla="*/ 2110868 w 2406659"/>
              <a:gd name="connsiteY4" fmla="*/ 1115707 h 1567465"/>
              <a:gd name="connsiteX5" fmla="*/ 933957 w 2406659"/>
              <a:gd name="connsiteY5" fmla="*/ 1191907 h 1567465"/>
              <a:gd name="connsiteX6" fmla="*/ 422656 w 2406659"/>
              <a:gd name="connsiteY6" fmla="*/ 1567465 h 1567465"/>
              <a:gd name="connsiteX7" fmla="*/ 554452 w 2406659"/>
              <a:gd name="connsiteY7" fmla="*/ 1161762 h 1567465"/>
              <a:gd name="connsiteX8" fmla="*/ 0 w 2406659"/>
              <a:gd name="connsiteY8" fmla="*/ 904692 h 1567465"/>
              <a:gd name="connsiteX9" fmla="*/ 0 w 2406659"/>
              <a:gd name="connsiteY9" fmla="*/ 116734 h 1567465"/>
              <a:gd name="connsiteX0" fmla="*/ 0 w 2406659"/>
              <a:gd name="connsiteY0" fmla="*/ 58368 h 1509099"/>
              <a:gd name="connsiteX1" fmla="*/ 933957 w 2406659"/>
              <a:gd name="connsiteY1" fmla="*/ 58368 h 1509099"/>
              <a:gd name="connsiteX2" fmla="*/ 2241496 w 2406659"/>
              <a:gd name="connsiteY2" fmla="*/ 58368 h 1509099"/>
              <a:gd name="connsiteX3" fmla="*/ 2110868 w 2406659"/>
              <a:gd name="connsiteY3" fmla="*/ 1057341 h 1509099"/>
              <a:gd name="connsiteX4" fmla="*/ 933957 w 2406659"/>
              <a:gd name="connsiteY4" fmla="*/ 1133541 h 1509099"/>
              <a:gd name="connsiteX5" fmla="*/ 422656 w 2406659"/>
              <a:gd name="connsiteY5" fmla="*/ 1509099 h 1509099"/>
              <a:gd name="connsiteX6" fmla="*/ 554452 w 2406659"/>
              <a:gd name="connsiteY6" fmla="*/ 1103396 h 1509099"/>
              <a:gd name="connsiteX7" fmla="*/ 0 w 2406659"/>
              <a:gd name="connsiteY7" fmla="*/ 846326 h 1509099"/>
              <a:gd name="connsiteX8" fmla="*/ 0 w 2406659"/>
              <a:gd name="connsiteY8" fmla="*/ 58368 h 1509099"/>
              <a:gd name="connsiteX0" fmla="*/ 72159 w 2478818"/>
              <a:gd name="connsiteY0" fmla="*/ 100941 h 1551672"/>
              <a:gd name="connsiteX1" fmla="*/ 1046310 w 2478818"/>
              <a:gd name="connsiteY1" fmla="*/ 10506 h 1551672"/>
              <a:gd name="connsiteX2" fmla="*/ 2313655 w 2478818"/>
              <a:gd name="connsiteY2" fmla="*/ 100941 h 1551672"/>
              <a:gd name="connsiteX3" fmla="*/ 2183027 w 2478818"/>
              <a:gd name="connsiteY3" fmla="*/ 1099914 h 1551672"/>
              <a:gd name="connsiteX4" fmla="*/ 1006116 w 2478818"/>
              <a:gd name="connsiteY4" fmla="*/ 1176114 h 1551672"/>
              <a:gd name="connsiteX5" fmla="*/ 494815 w 2478818"/>
              <a:gd name="connsiteY5" fmla="*/ 1551672 h 1551672"/>
              <a:gd name="connsiteX6" fmla="*/ 626611 w 2478818"/>
              <a:gd name="connsiteY6" fmla="*/ 1145969 h 1551672"/>
              <a:gd name="connsiteX7" fmla="*/ 72159 w 2478818"/>
              <a:gd name="connsiteY7" fmla="*/ 888899 h 1551672"/>
              <a:gd name="connsiteX8" fmla="*/ 72159 w 2478818"/>
              <a:gd name="connsiteY8" fmla="*/ 100941 h 1551672"/>
              <a:gd name="connsiteX0" fmla="*/ 72159 w 2478818"/>
              <a:gd name="connsiteY0" fmla="*/ 105171 h 1555902"/>
              <a:gd name="connsiteX1" fmla="*/ 1046310 w 2478818"/>
              <a:gd name="connsiteY1" fmla="*/ 14736 h 1555902"/>
              <a:gd name="connsiteX2" fmla="*/ 2313655 w 2478818"/>
              <a:gd name="connsiteY2" fmla="*/ 105171 h 1555902"/>
              <a:gd name="connsiteX3" fmla="*/ 2183027 w 2478818"/>
              <a:gd name="connsiteY3" fmla="*/ 1104144 h 1555902"/>
              <a:gd name="connsiteX4" fmla="*/ 1006116 w 2478818"/>
              <a:gd name="connsiteY4" fmla="*/ 1180344 h 1555902"/>
              <a:gd name="connsiteX5" fmla="*/ 494815 w 2478818"/>
              <a:gd name="connsiteY5" fmla="*/ 1555902 h 1555902"/>
              <a:gd name="connsiteX6" fmla="*/ 626611 w 2478818"/>
              <a:gd name="connsiteY6" fmla="*/ 1150199 h 1555902"/>
              <a:gd name="connsiteX7" fmla="*/ 72159 w 2478818"/>
              <a:gd name="connsiteY7" fmla="*/ 893129 h 1555902"/>
              <a:gd name="connsiteX8" fmla="*/ 72159 w 2478818"/>
              <a:gd name="connsiteY8" fmla="*/ 105171 h 1555902"/>
              <a:gd name="connsiteX0" fmla="*/ 72159 w 2478818"/>
              <a:gd name="connsiteY0" fmla="*/ 113787 h 1564518"/>
              <a:gd name="connsiteX1" fmla="*/ 1046310 w 2478818"/>
              <a:gd name="connsiteY1" fmla="*/ 23352 h 1564518"/>
              <a:gd name="connsiteX2" fmla="*/ 2313655 w 2478818"/>
              <a:gd name="connsiteY2" fmla="*/ 113787 h 1564518"/>
              <a:gd name="connsiteX3" fmla="*/ 2183027 w 2478818"/>
              <a:gd name="connsiteY3" fmla="*/ 1112760 h 1564518"/>
              <a:gd name="connsiteX4" fmla="*/ 1006116 w 2478818"/>
              <a:gd name="connsiteY4" fmla="*/ 1188960 h 1564518"/>
              <a:gd name="connsiteX5" fmla="*/ 494815 w 2478818"/>
              <a:gd name="connsiteY5" fmla="*/ 1564518 h 1564518"/>
              <a:gd name="connsiteX6" fmla="*/ 626611 w 2478818"/>
              <a:gd name="connsiteY6" fmla="*/ 1158815 h 1564518"/>
              <a:gd name="connsiteX7" fmla="*/ 72159 w 2478818"/>
              <a:gd name="connsiteY7" fmla="*/ 901745 h 1564518"/>
              <a:gd name="connsiteX8" fmla="*/ 72159 w 2478818"/>
              <a:gd name="connsiteY8" fmla="*/ 113787 h 1564518"/>
              <a:gd name="connsiteX0" fmla="*/ 72159 w 2516316"/>
              <a:gd name="connsiteY0" fmla="*/ 113787 h 1564518"/>
              <a:gd name="connsiteX1" fmla="*/ 1046310 w 2516316"/>
              <a:gd name="connsiteY1" fmla="*/ 23352 h 1564518"/>
              <a:gd name="connsiteX2" fmla="*/ 2313655 w 2516316"/>
              <a:gd name="connsiteY2" fmla="*/ 113787 h 1564518"/>
              <a:gd name="connsiteX3" fmla="*/ 2183027 w 2516316"/>
              <a:gd name="connsiteY3" fmla="*/ 1112760 h 1564518"/>
              <a:gd name="connsiteX4" fmla="*/ 1006116 w 2516316"/>
              <a:gd name="connsiteY4" fmla="*/ 1188960 h 1564518"/>
              <a:gd name="connsiteX5" fmla="*/ 494815 w 2516316"/>
              <a:gd name="connsiteY5" fmla="*/ 1564518 h 1564518"/>
              <a:gd name="connsiteX6" fmla="*/ 626611 w 2516316"/>
              <a:gd name="connsiteY6" fmla="*/ 1158815 h 1564518"/>
              <a:gd name="connsiteX7" fmla="*/ 72159 w 2516316"/>
              <a:gd name="connsiteY7" fmla="*/ 901745 h 1564518"/>
              <a:gd name="connsiteX8" fmla="*/ 72159 w 2516316"/>
              <a:gd name="connsiteY8" fmla="*/ 113787 h 1564518"/>
              <a:gd name="connsiteX0" fmla="*/ 72159 w 2534152"/>
              <a:gd name="connsiteY0" fmla="*/ 113787 h 1564518"/>
              <a:gd name="connsiteX1" fmla="*/ 1046310 w 2534152"/>
              <a:gd name="connsiteY1" fmla="*/ 23352 h 1564518"/>
              <a:gd name="connsiteX2" fmla="*/ 2313655 w 2534152"/>
              <a:gd name="connsiteY2" fmla="*/ 113787 h 1564518"/>
              <a:gd name="connsiteX3" fmla="*/ 2183027 w 2534152"/>
              <a:gd name="connsiteY3" fmla="*/ 1112760 h 1564518"/>
              <a:gd name="connsiteX4" fmla="*/ 1006116 w 2534152"/>
              <a:gd name="connsiteY4" fmla="*/ 1188960 h 1564518"/>
              <a:gd name="connsiteX5" fmla="*/ 494815 w 2534152"/>
              <a:gd name="connsiteY5" fmla="*/ 1564518 h 1564518"/>
              <a:gd name="connsiteX6" fmla="*/ 626611 w 2534152"/>
              <a:gd name="connsiteY6" fmla="*/ 1158815 h 1564518"/>
              <a:gd name="connsiteX7" fmla="*/ 72159 w 2534152"/>
              <a:gd name="connsiteY7" fmla="*/ 901745 h 1564518"/>
              <a:gd name="connsiteX8" fmla="*/ 72159 w 2534152"/>
              <a:gd name="connsiteY8" fmla="*/ 113787 h 1564518"/>
              <a:gd name="connsiteX0" fmla="*/ 71416 w 2413103"/>
              <a:gd name="connsiteY0" fmla="*/ 161932 h 1612663"/>
              <a:gd name="connsiteX1" fmla="*/ 1035519 w 2413103"/>
              <a:gd name="connsiteY1" fmla="*/ 11206 h 1612663"/>
              <a:gd name="connsiteX2" fmla="*/ 2312912 w 2413103"/>
              <a:gd name="connsiteY2" fmla="*/ 161932 h 1612663"/>
              <a:gd name="connsiteX3" fmla="*/ 2182284 w 2413103"/>
              <a:gd name="connsiteY3" fmla="*/ 1160905 h 1612663"/>
              <a:gd name="connsiteX4" fmla="*/ 1005373 w 2413103"/>
              <a:gd name="connsiteY4" fmla="*/ 1237105 h 1612663"/>
              <a:gd name="connsiteX5" fmla="*/ 494072 w 2413103"/>
              <a:gd name="connsiteY5" fmla="*/ 1612663 h 1612663"/>
              <a:gd name="connsiteX6" fmla="*/ 625868 w 2413103"/>
              <a:gd name="connsiteY6" fmla="*/ 1206960 h 1612663"/>
              <a:gd name="connsiteX7" fmla="*/ 71416 w 2413103"/>
              <a:gd name="connsiteY7" fmla="*/ 949890 h 1612663"/>
              <a:gd name="connsiteX8" fmla="*/ 71416 w 2413103"/>
              <a:gd name="connsiteY8" fmla="*/ 161932 h 1612663"/>
              <a:gd name="connsiteX0" fmla="*/ 83940 w 2425627"/>
              <a:gd name="connsiteY0" fmla="*/ 161932 h 1612663"/>
              <a:gd name="connsiteX1" fmla="*/ 1048043 w 2425627"/>
              <a:gd name="connsiteY1" fmla="*/ 11206 h 1612663"/>
              <a:gd name="connsiteX2" fmla="*/ 2325436 w 2425627"/>
              <a:gd name="connsiteY2" fmla="*/ 161932 h 1612663"/>
              <a:gd name="connsiteX3" fmla="*/ 2194808 w 2425627"/>
              <a:gd name="connsiteY3" fmla="*/ 1160905 h 1612663"/>
              <a:gd name="connsiteX4" fmla="*/ 1017897 w 2425627"/>
              <a:gd name="connsiteY4" fmla="*/ 1237105 h 1612663"/>
              <a:gd name="connsiteX5" fmla="*/ 506596 w 2425627"/>
              <a:gd name="connsiteY5" fmla="*/ 1612663 h 1612663"/>
              <a:gd name="connsiteX6" fmla="*/ 638392 w 2425627"/>
              <a:gd name="connsiteY6" fmla="*/ 1206960 h 1612663"/>
              <a:gd name="connsiteX7" fmla="*/ 83940 w 2425627"/>
              <a:gd name="connsiteY7" fmla="*/ 949890 h 1612663"/>
              <a:gd name="connsiteX8" fmla="*/ 83940 w 2425627"/>
              <a:gd name="connsiteY8" fmla="*/ 161932 h 161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627" h="1612663">
                <a:moveTo>
                  <a:pt x="83940" y="161932"/>
                </a:moveTo>
                <a:cubicBezTo>
                  <a:pt x="244624" y="5485"/>
                  <a:pt x="625595" y="-18939"/>
                  <a:pt x="1048043" y="11206"/>
                </a:cubicBezTo>
                <a:cubicBezTo>
                  <a:pt x="1470491" y="41351"/>
                  <a:pt x="2134309" y="-29684"/>
                  <a:pt x="2325436" y="161932"/>
                </a:cubicBezTo>
                <a:cubicBezTo>
                  <a:pt x="2516563" y="353548"/>
                  <a:pt x="2412731" y="981710"/>
                  <a:pt x="2194808" y="1160905"/>
                </a:cubicBezTo>
                <a:cubicBezTo>
                  <a:pt x="1782407" y="1206401"/>
                  <a:pt x="1410201" y="1211705"/>
                  <a:pt x="1017897" y="1237105"/>
                </a:cubicBezTo>
                <a:lnTo>
                  <a:pt x="506596" y="1612663"/>
                </a:lnTo>
                <a:cubicBezTo>
                  <a:pt x="506985" y="1487477"/>
                  <a:pt x="638003" y="1332146"/>
                  <a:pt x="638392" y="1206960"/>
                </a:cubicBezTo>
                <a:cubicBezTo>
                  <a:pt x="513864" y="1111222"/>
                  <a:pt x="158226" y="1166208"/>
                  <a:pt x="83940" y="949890"/>
                </a:cubicBezTo>
                <a:cubicBezTo>
                  <a:pt x="33698" y="697286"/>
                  <a:pt x="-76744" y="318379"/>
                  <a:pt x="83940" y="16193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103863" y="1550366"/>
            <a:ext cx="198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Vậy là mình đủ tiền để mua đồ rồi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67801" y="5918502"/>
            <a:ext cx="1014266" cy="467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F6ABF3-C549-9729-B447-BD6CE4663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308" y="3584558"/>
            <a:ext cx="669996" cy="3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2" grpId="0"/>
      <p:bldP spid="13" grpId="0" animBg="1"/>
      <p:bldP spid="13" grpId="1" animBg="1"/>
      <p:bldP spid="6" grpId="0" animBg="1"/>
      <p:bldP spid="15" grpId="0"/>
      <p:bldP spid="25" grpId="0" animBg="1"/>
      <p:bldP spid="25" grpId="1" animBg="1"/>
      <p:bldP spid="26" grpId="0" animBg="1"/>
      <p:bldP spid="27" grpId="0"/>
      <p:bldP spid="28" grpId="0" animBg="1"/>
      <p:bldP spid="28" grpId="1" animBg="1"/>
      <p:bldP spid="29" grpId="0" animBg="1"/>
      <p:bldP spid="30" grpId="0"/>
      <p:bldP spid="32" grpId="0" animBg="1"/>
      <p:bldP spid="32" grpId="1" animBg="1"/>
      <p:bldP spid="33" grpId="0" animBg="1"/>
      <p:bldP spid="34" grpId="0"/>
      <p:bldP spid="35" grpId="0" animBg="1"/>
      <p:bldP spid="35" grpId="1" animBg="1"/>
      <p:bldP spid="36" grpId="0" animBg="1"/>
      <p:bldP spid="37" grpId="0"/>
      <p:bldP spid="40" grpId="0"/>
      <p:bldP spid="41" grpId="0"/>
      <p:bldP spid="45" grpId="0" animBg="1"/>
      <p:bldP spid="46" grpId="0"/>
      <p:bldP spid="47" grpId="0" animBg="1"/>
      <p:bldP spid="4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35664" y="1669312"/>
            <a:ext cx="10292317" cy="48709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2334" y="618821"/>
            <a:ext cx="563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PHIẾU HỌC TẬP SỐ 3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ngolin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066" y="-34304"/>
            <a:ext cx="2246550" cy="1550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4642" y="2062135"/>
            <a:ext cx="997334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2400" b="1"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Ước lượng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 đến hàng trăm và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tính. Em sử dụng biện pháp gì?</a:t>
            </a:r>
          </a:p>
          <a:p>
            <a:pPr>
              <a:spcBef>
                <a:spcPts val="600"/>
              </a:spcBef>
            </a:pP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31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7+ 426 = ………………………………………………………………………………………..</a:t>
            </a:r>
          </a:p>
          <a:p>
            <a:pPr>
              <a:spcBef>
                <a:spcPts val="600"/>
              </a:spcBef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3 + 2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1 = ……………………………………………………………………………………….</a:t>
            </a:r>
          </a:p>
          <a:p>
            <a:pPr>
              <a:spcBef>
                <a:spcPts val="600"/>
              </a:spcBef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359 + 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03 = ……………………………………………………………………………………….</a:t>
            </a:r>
          </a:p>
          <a:p>
            <a:pPr>
              <a:spcBef>
                <a:spcPts val="600"/>
              </a:spcBef>
            </a:pPr>
            <a:r>
              <a:rPr lang="vi-VN" sz="2400" b="1"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Em hãy xem bảng giá tại hoạt động 3 (SGK Tr.55) và cho biết:</a:t>
            </a:r>
          </a:p>
          <a:p>
            <a:pPr>
              <a:spcBef>
                <a:spcPts val="600"/>
              </a:spcBef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a. Mặt hàng có giá ước lượng tăng là:……………………………………………….</a:t>
            </a:r>
          </a:p>
          <a:p>
            <a:pPr>
              <a:spcBef>
                <a:spcPts val="600"/>
              </a:spcBef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b. Mặt hàng có giá ước lượng giảm là:………………………………………………</a:t>
            </a:r>
          </a:p>
          <a:p>
            <a:pPr>
              <a:spcBef>
                <a:spcPts val="600"/>
              </a:spcBef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………………………………………………………………………………………………………………….</a:t>
            </a:r>
          </a:p>
          <a:p>
            <a:pPr>
              <a:spcBef>
                <a:spcPts val="600"/>
              </a:spcBef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c. Cặp mặt hàng nào có giá ước lượng bằng nhau: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…………………………………………………………………………………………………………………………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3884" y="5992593"/>
            <a:ext cx="93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Băng dính 2 mặt và keo dán; dây len và giấy thủ công,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9920" y="2454949"/>
            <a:ext cx="648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700. Sử dụng biện pháp làm tròn giảm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7223" y="4212306"/>
            <a:ext cx="380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Keo dán, dây len, bút máy</a:t>
            </a:r>
            <a:endParaRPr lang="vi-VN" sz="24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921" y="2896920"/>
            <a:ext cx="648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600. Sử dụng biện pháp làm tròn tăng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9920" y="3336845"/>
            <a:ext cx="705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800. Sử dụng biện pháp làm tròn cả tăng và giảm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7376" y="5077461"/>
            <a:ext cx="483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Băng dính hai mặt, giấy thủ công</a:t>
            </a:r>
            <a:endParaRPr lang="vi-VN" sz="24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74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1"/>
      <p:bldP spid="14" grpId="0"/>
      <p:bldP spid="15" grpId="0"/>
      <p:bldP spid="9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9" y="265835"/>
            <a:ext cx="2219635" cy="1531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AEFCE1-959C-BE44-9E87-D0583BEF9FEB}"/>
              </a:ext>
            </a:extLst>
          </p:cNvPr>
          <p:cNvSpPr txBox="1"/>
          <p:nvPr/>
        </p:nvSpPr>
        <p:spPr>
          <a:xfrm>
            <a:off x="1596118" y="2867507"/>
            <a:ext cx="8253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Giấy A4, giấy màu, băng dính hai mặt, kéo, keo dán 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6DBB5-5DEA-6C24-819C-784A0D46D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344" y="4710043"/>
            <a:ext cx="2203916" cy="1769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32F47-C4EF-863B-0B66-4C0BA95BB5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95" r="29458"/>
          <a:stretch/>
        </p:blipFill>
        <p:spPr>
          <a:xfrm>
            <a:off x="5887086" y="4304586"/>
            <a:ext cx="820882" cy="1851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28413C-9FE2-DF93-41C8-7FBE910ED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864" y="4408045"/>
            <a:ext cx="2648846" cy="2107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4241960" y="566232"/>
            <a:ext cx="3959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TẬP VỀ 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984664" y="2235928"/>
            <a:ext cx="6858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Chuẩn bị các nguyên, vật liệu cho buổi học sau: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0B38A0-9C2A-CC9E-621D-1963F69D09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44">
                        <a14:foregroundMark x1="10983" y1="30189" x2="45087" y2="50000"/>
                        <a14:foregroundMark x1="40462" y1="65094" x2="25434" y2="801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7968" y="3530840"/>
            <a:ext cx="1712363" cy="10491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66" b="85489" l="9945" r="98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41" b="13099"/>
          <a:stretch/>
        </p:blipFill>
        <p:spPr>
          <a:xfrm>
            <a:off x="576256" y="3392002"/>
            <a:ext cx="2505088" cy="20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59452" y="1399825"/>
            <a:ext cx="8973879" cy="4029740"/>
          </a:xfrm>
          <a:prstGeom prst="ellipse">
            <a:avLst/>
          </a:prstGeom>
          <a:solidFill>
            <a:srgbClr val="A5B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930945" y="2999197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0561" y="3877896"/>
            <a:ext cx="1588399" cy="2602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9" y="265835"/>
            <a:ext cx="2219635" cy="153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 rot="19883493">
            <a:off x="9553350" y="5605095"/>
            <a:ext cx="1063255" cy="1063255"/>
          </a:xfrm>
          <a:prstGeom prst="chor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9555932" y="6021354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71"/>
            <a:ext cx="2130839" cy="1470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5080077" y="757472"/>
            <a:ext cx="183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5054" y="1748074"/>
            <a:ext cx="94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THỰC HÀNH ƯỚC LƯỢNG TRONG TÍNH TOÁN ĐƠN GIẢN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85140C-CF7D-EF0B-AFF8-CAA6D5C74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11" y="3788795"/>
            <a:ext cx="4526890" cy="28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090784" y="2286682"/>
            <a:ext cx="941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Thảo luận và chia sẻ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ý tưởng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làm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sản phẩm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984917" y="858713"/>
            <a:ext cx="8839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ĐỀ XUẤT Ý TƯỞNG VÀ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CÁCH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LÀM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QUẢ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CẦU HOẶC ĐÈN LỒNG TRANG TRÍ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C1494-9761-2059-0481-6D5C41B8AC62}"/>
              </a:ext>
            </a:extLst>
          </p:cNvPr>
          <p:cNvSpPr txBox="1"/>
          <p:nvPr/>
        </p:nvSpPr>
        <p:spPr>
          <a:xfrm>
            <a:off x="5314113" y="3090752"/>
            <a:ext cx="160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ý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8084EA6-BF9F-67AB-5687-91D5DEB10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r="15470"/>
          <a:stretch/>
        </p:blipFill>
        <p:spPr bwMode="auto">
          <a:xfrm>
            <a:off x="8309824" y="2922138"/>
            <a:ext cx="2514600" cy="26267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47AAB7D-E5D8-763B-CA98-CEDA0B9A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74" y="3894822"/>
            <a:ext cx="3659959" cy="274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12137" y="610647"/>
            <a:ext cx="782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800" b="1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TRÒ CHƠI PHÉP LỊCH SỰ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1710" y="3649548"/>
            <a:ext cx="2379191" cy="2209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372" y="4000990"/>
            <a:ext cx="202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Một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bạn hô khẩu lệnh, các bạn khác thực hiện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05746" y="3649548"/>
            <a:ext cx="2379191" cy="2209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4324" y="3969618"/>
            <a:ext cx="2290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Nếu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khẩu lệnh có chữ “Mời”, các bạn làm theo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1204" y="3680920"/>
            <a:ext cx="2379191" cy="2209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9149" y="3980251"/>
            <a:ext cx="2290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Nếu khẩu lệnh không có chữ “Mời”, các bạn không làm theo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79" y="2971947"/>
            <a:ext cx="3303456" cy="2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3296180" y="716023"/>
            <a:ext cx="547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TIÊU CHÍ SẢN PHẨM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782" y="2123869"/>
            <a:ext cx="6607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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Làm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quả cầu hoặc đèn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lồng trang</a:t>
            </a:r>
            <a:r>
              <a:rPr lang="en-US" sz="28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trí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với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phí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không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quá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000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đồng.</a:t>
            </a:r>
            <a:endParaRPr kumimoji="0" lang="vi-VN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572A98-466D-88A0-6684-A86CCBE2E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53" b="93050" l="4396" r="93407">
                        <a14:foregroundMark x1="47253" y1="73359" x2="46703" y2="87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7155" y="1551211"/>
            <a:ext cx="2660188" cy="37856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569C990-8049-32EE-2700-3C4666DF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614" y="2757900"/>
            <a:ext cx="2672541" cy="34718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2782" y="3444037"/>
            <a:ext cx="618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</a:t>
            </a:r>
            <a:r>
              <a:rPr lang="en-US" sz="280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Sản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phẩm dễ làm, đẹp, chắc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chắn.</a:t>
            </a:r>
            <a:endParaRPr kumimoji="0" lang="vi-VN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781" y="4170667"/>
            <a:ext cx="524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</a:t>
            </a:r>
            <a:r>
              <a:rPr lang="en-US" sz="280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phí làm sản phẩm thấp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kumimoji="0" lang="vi-VN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1653" y="192109"/>
            <a:ext cx="8515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LỰA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CHỌN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Ý 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TƯỞNG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VÀ </a:t>
            </a:r>
            <a:r>
              <a:rPr lang="en-US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ĐỀ XUẤT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CÁCH LÀM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SẢN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PHẨM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TRANG TRÍ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71C69B-2739-BF09-93BC-2FF51EE98EBF}"/>
              </a:ext>
            </a:extLst>
          </p:cNvPr>
          <p:cNvSpPr txBox="1"/>
          <p:nvPr/>
        </p:nvSpPr>
        <p:spPr>
          <a:xfrm>
            <a:off x="1082345" y="5429704"/>
            <a:ext cx="420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C04733-16A9-E7FA-2BF4-77585074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59" y="2242657"/>
            <a:ext cx="4080882" cy="290516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B6BAA48-B6E1-84D6-B31E-FAB5CACEB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7635">
            <a:off x="239312" y="2054486"/>
            <a:ext cx="4279164" cy="32093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EC512049-3CB7-54D9-07F4-A72F13A7B6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B3B9D3C-686C-D8BF-40F5-0F12ED9C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37918">
            <a:off x="7795066" y="2658899"/>
            <a:ext cx="4762500" cy="31718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2445" y="1573620"/>
            <a:ext cx="10280476" cy="4598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0301" y="508695"/>
            <a:ext cx="407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PHIẾU HỌC TẬP SỐ 4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ngolin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69359"/>
              </p:ext>
            </p:extLst>
          </p:nvPr>
        </p:nvGraphicFramePr>
        <p:xfrm>
          <a:off x="1667739" y="1897597"/>
          <a:ext cx="8136082" cy="3287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0862">
                  <a:extLst>
                    <a:ext uri="{9D8B030D-6E8A-4147-A177-3AD203B41FA5}">
                      <a16:colId xmlns:a16="http://schemas.microsoft.com/office/drawing/2014/main" val="339244745"/>
                    </a:ext>
                  </a:extLst>
                </a:gridCol>
                <a:gridCol w="2517265">
                  <a:extLst>
                    <a:ext uri="{9D8B030D-6E8A-4147-A177-3AD203B41FA5}">
                      <a16:colId xmlns:a16="http://schemas.microsoft.com/office/drawing/2014/main" val="3638630488"/>
                    </a:ext>
                  </a:extLst>
                </a:gridCol>
                <a:gridCol w="1067955">
                  <a:extLst>
                    <a:ext uri="{9D8B030D-6E8A-4147-A177-3AD203B41FA5}">
                      <a16:colId xmlns:a16="http://schemas.microsoft.com/office/drawing/2014/main" val="2735940836"/>
                    </a:ext>
                  </a:extLst>
                </a:gridCol>
              </a:tblGrid>
              <a:tr h="469638">
                <a:tc rowSpan="7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Vẽ ý tưởng của nhóm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Mặt hàng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Giá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062149"/>
                  </a:ext>
                </a:extLst>
              </a:tr>
              <a:tr h="46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747201"/>
                  </a:ext>
                </a:extLst>
              </a:tr>
              <a:tr h="46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005685"/>
                  </a:ext>
                </a:extLst>
              </a:tr>
              <a:tr h="46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1887797"/>
                  </a:ext>
                </a:extLst>
              </a:tr>
              <a:tr h="46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7961675"/>
                  </a:ext>
                </a:extLst>
              </a:tr>
              <a:tr h="46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5317962"/>
                  </a:ext>
                </a:extLst>
              </a:tr>
              <a:tr h="469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730250" algn="l"/>
                        </a:tabLst>
                      </a:pPr>
                      <a:r>
                        <a:rPr lang="en-US" sz="2400" kern="12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820015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507" y="2328815"/>
            <a:ext cx="2279031" cy="26365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7945" y="5309887"/>
            <a:ext cx="852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Mô tả ngắn gọn cách làm sản phẩm</a:t>
            </a:r>
            <a:endParaRPr lang="en-US" altLang="zh-CN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………………………………………………………………………………….………………………</a:t>
            </a:r>
            <a:endParaRPr kumimoji="0" lang="vi-VN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718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418666" y="1551211"/>
            <a:ext cx="76652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liệu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8666" y="569275"/>
            <a:ext cx="8485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LÀM QUẢ CẦU HOẶC ĐÈN LỒNG TRANG TRÍ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AEFCE1-959C-BE44-9E87-D0583BEF9FEB}"/>
              </a:ext>
            </a:extLst>
          </p:cNvPr>
          <p:cNvSpPr txBox="1"/>
          <p:nvPr/>
        </p:nvSpPr>
        <p:spPr>
          <a:xfrm>
            <a:off x="2780371" y="2191142"/>
            <a:ext cx="825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Giấy A4, giấy màu, băng dính hai mặt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kéo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8413C-9FE2-DF93-41C8-7FBE910ED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66" y="2957635"/>
            <a:ext cx="8179231" cy="26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552E73-F1A1-037D-F02D-F9A4BA886EB6}"/>
              </a:ext>
            </a:extLst>
          </p:cNvPr>
          <p:cNvSpPr/>
          <p:nvPr/>
        </p:nvSpPr>
        <p:spPr>
          <a:xfrm>
            <a:off x="3672382" y="2758583"/>
            <a:ext cx="5687122" cy="35742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18639" y="3720419"/>
            <a:ext cx="1004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Gợi ý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554917" y="1705087"/>
            <a:ext cx="65866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Tạo 20 hình tròn giống nhau có đường kính tuỳ 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Oval 20"/>
          <p:cNvSpPr/>
          <p:nvPr/>
        </p:nvSpPr>
        <p:spPr>
          <a:xfrm>
            <a:off x="2201721" y="1551211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1206" y="483640"/>
            <a:ext cx="8840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LÀM QUẢ CẦU HOẶC ĐÈN LỒNG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TRANG TRÍ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DB562C-EC7D-5387-BB6A-A98D6CB5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85" y="2869449"/>
            <a:ext cx="4423317" cy="30064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638309" y="1748481"/>
            <a:ext cx="72929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Gấp đôi hình tròn hai lần, sau đó gấp lại như hình vẽ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15" name="Oval 20"/>
          <p:cNvSpPr/>
          <p:nvPr/>
        </p:nvSpPr>
        <p:spPr>
          <a:xfrm>
            <a:off x="2266149" y="1393723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0614" y="506111"/>
            <a:ext cx="861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LÀM QUẢ CẦU HOẶC ĐÈN LỒNG TRANG TRÍ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935625-79EE-5692-AC71-270717F7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17" y="2918514"/>
            <a:ext cx="2755551" cy="23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0AE93A-A8F3-18DD-3689-273F7CAC8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635" y="2138712"/>
            <a:ext cx="2149947" cy="1925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DE788B-C118-BFC4-D3AD-BBBE68C27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166" y="4641513"/>
            <a:ext cx="2697231" cy="2194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D1E45309-3B92-2835-2433-4879E0CB4ACF}"/>
              </a:ext>
            </a:extLst>
          </p:cNvPr>
          <p:cNvSpPr/>
          <p:nvPr/>
        </p:nvSpPr>
        <p:spPr>
          <a:xfrm rot="20822093">
            <a:off x="5463263" y="3174536"/>
            <a:ext cx="654205" cy="3914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13E574-0D2A-C6F0-2CC8-8A63750EDA82}"/>
              </a:ext>
            </a:extLst>
          </p:cNvPr>
          <p:cNvSpPr/>
          <p:nvPr/>
        </p:nvSpPr>
        <p:spPr>
          <a:xfrm rot="3440387">
            <a:off x="7664683" y="4157176"/>
            <a:ext cx="713678" cy="3914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48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10" name="Oval 20"/>
          <p:cNvSpPr/>
          <p:nvPr/>
        </p:nvSpPr>
        <p:spPr>
          <a:xfrm>
            <a:off x="3195527" y="1956963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8736" y="542398"/>
            <a:ext cx="867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LÀM QUẢ CẦU HOẶC ĐÈN LỒNG TRANG TRÍ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F98B6-6C1F-E392-73DF-45B0A0105BA7}"/>
              </a:ext>
            </a:extLst>
          </p:cNvPr>
          <p:cNvSpPr txBox="1"/>
          <p:nvPr/>
        </p:nvSpPr>
        <p:spPr>
          <a:xfrm>
            <a:off x="4825490" y="1680185"/>
            <a:ext cx="5070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Tạo phần trên và phần dưới của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đèn lồng, mỗi phần được làm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bằng 5 hình tròn đã gấp, dán lại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với nhau bằng băng dính hai mặt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hoặc keo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lỏng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53863CD-66CF-99AD-4E2E-44DD93C4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35" y="3619177"/>
            <a:ext cx="4409710" cy="29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757640" y="3421545"/>
            <a:ext cx="422528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Tạo phần thân của đèn lồng bằng 10 hình tròn đã gấp, dán lại bằng băng dính hai mặt hoặc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keo lỏng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10" name="Oval 20"/>
          <p:cNvSpPr/>
          <p:nvPr/>
        </p:nvSpPr>
        <p:spPr>
          <a:xfrm>
            <a:off x="8052585" y="1799998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653" y="483640"/>
            <a:ext cx="858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LÀM QUẢ CẦU HOẶC ĐÈN LỒNG TRANG TRÍ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F293CF-8A6D-F7C8-C650-DCE086D4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1" b="98775" l="4147" r="95853">
                        <a14:foregroundMark x1="51767" y1="17157" x2="66974" y2="11765"/>
                        <a14:foregroundMark x1="38556" y1="48039" x2="36252" y2="53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62" y="2218581"/>
            <a:ext cx="5296994" cy="331977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1574359" y="4061699"/>
            <a:ext cx="431728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Gắn phần thân với hai phần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đã làm ở bước 3, làm dây hoàn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thiện đèn lồng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1483" y="566007"/>
            <a:ext cx="7181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LÀM QUẢ CẦU HOẶC ĐÈN LỒNG TRANG TRÍ</a:t>
            </a:r>
          </a:p>
        </p:txBody>
      </p:sp>
      <p:sp>
        <p:nvSpPr>
          <p:cNvPr id="10" name="Oval 20"/>
          <p:cNvSpPr/>
          <p:nvPr/>
        </p:nvSpPr>
        <p:spPr>
          <a:xfrm>
            <a:off x="3563091" y="2381889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5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D656574-78A6-4FF6-1034-0CDC0903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63" l="9880" r="89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504" y="2037507"/>
            <a:ext cx="3981232" cy="40483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396262" y="611120"/>
            <a:ext cx="7786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KIỂM TRA VÀ ĐIỀU CHỈNH SẢN PHẨM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6046" y="2247484"/>
            <a:ext cx="5547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Làm quả cầu hoặc đèn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lồng trang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trí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với chi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phí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không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quá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000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đồng.</a:t>
            </a:r>
            <a:endParaRPr lang="en-US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Sản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phẩm dễ làm, đẹp, chắc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chắn.</a:t>
            </a:r>
            <a:endParaRPr lang="en-US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phí làm sản phẩm thấp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865D755E-101A-5D81-EEBD-F64C1CD0BC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209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1785F6BD-89C9-57F5-6A47-5CB031003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36" y="1825452"/>
            <a:ext cx="4197206" cy="23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20D3CD6-C4D3-E619-6994-C6D9E030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91" y="3206737"/>
            <a:ext cx="3600450" cy="36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83A70E-15F3-C4A4-098D-F402200A7110}"/>
              </a:ext>
            </a:extLst>
          </p:cNvPr>
          <p:cNvSpPr txBox="1"/>
          <p:nvPr/>
        </p:nvSpPr>
        <p:spPr>
          <a:xfrm>
            <a:off x="933450" y="1825452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Tiêu chí:</a:t>
            </a:r>
          </a:p>
        </p:txBody>
      </p:sp>
    </p:spTree>
    <p:extLst>
      <p:ext uri="{BB962C8B-B14F-4D97-AF65-F5344CB8AC3E}">
        <p14:creationId xmlns:p14="http://schemas.microsoft.com/office/powerpoint/2010/main" val="24560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569151" y="427414"/>
            <a:ext cx="643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CHƠI TRÒ CHƠI “ĐI SIÊU THỊ”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4"/>
            <a:ext cx="2246550" cy="15503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41" t="1138" r="1188" b="6452"/>
          <a:stretch/>
        </p:blipFill>
        <p:spPr>
          <a:xfrm>
            <a:off x="5074227" y="1784275"/>
            <a:ext cx="7117773" cy="50603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7619" y="2942515"/>
            <a:ext cx="4793119" cy="830997"/>
          </a:xfrm>
          <a:prstGeom prst="rect">
            <a:avLst/>
          </a:prstGeom>
          <a:noFill/>
          <a:ln w="28575">
            <a:solidFill>
              <a:srgbClr val="98DA5E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Mỗi nhóm có một bảng ghi giá tiền các đồ dùng học tập như hình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619" y="4016126"/>
            <a:ext cx="4793119" cy="1569660"/>
          </a:xfrm>
          <a:prstGeom prst="rect">
            <a:avLst/>
          </a:prstGeom>
          <a:noFill/>
          <a:ln w="28575">
            <a:solidFill>
              <a:srgbClr val="98DA5E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Trong vòng 2 phút, người chơi sẽ chọn từng cặp hai sản phẩm sao cho tổng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 tiền không vượt quá 50 000 đồng.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85" y="5838919"/>
            <a:ext cx="4793119" cy="830997"/>
          </a:xfrm>
          <a:prstGeom prst="rect">
            <a:avLst/>
          </a:prstGeom>
          <a:noFill/>
          <a:ln w="28575">
            <a:solidFill>
              <a:srgbClr val="98DA5E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chọn được nhiều cặp sản phẩm hơn</a:t>
            </a: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 người thắng cuộc.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9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7" grpId="0" animBg="1"/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4819" y="247065"/>
            <a:ext cx="980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ƯỚC LƯỢNG GIÁ THÀNH SẢN PHẨM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3B894-33F8-0178-7E91-CFA120C1D60C}"/>
              </a:ext>
            </a:extLst>
          </p:cNvPr>
          <p:cNvSpPr txBox="1"/>
          <p:nvPr/>
        </p:nvSpPr>
        <p:spPr>
          <a:xfrm>
            <a:off x="8829882" y="1992603"/>
            <a:ext cx="3211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Nếu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làm sản phẩm với kích thước (bé hơn hoặc lớn hơn) sản phẩm của nhóm thì hết khoảng bao nhiêu thời gian? Hết nhiều vật liệu và nhân công hơn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không?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3B894-33F8-0178-7E91-CFA120C1D60C}"/>
              </a:ext>
            </a:extLst>
          </p:cNvPr>
          <p:cNvSpPr txBox="1"/>
          <p:nvPr/>
        </p:nvSpPr>
        <p:spPr>
          <a:xfrm>
            <a:off x="177142" y="2248106"/>
            <a:ext cx="3303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Dựa và bảng giá trong mục 1, ước lượng chi phí tối thiểu khi làm đèn lồng (tính cả công), nếu đem bán thì bán với giá bao nhiêu?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3B894-33F8-0178-7E91-CFA120C1D60C}"/>
              </a:ext>
            </a:extLst>
          </p:cNvPr>
          <p:cNvSpPr txBox="1"/>
          <p:nvPr/>
        </p:nvSpPr>
        <p:spPr>
          <a:xfrm>
            <a:off x="3322702" y="5490013"/>
            <a:ext cx="5778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Nêu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ý tưởng điều chỉnh và phát triển sản phẩm để có những sản phẩm đẹp hơn, chi phí hợp lí hơn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41" t="1138" r="1188" b="6452"/>
          <a:stretch/>
        </p:blipFill>
        <p:spPr>
          <a:xfrm>
            <a:off x="3842820" y="1670701"/>
            <a:ext cx="4738582" cy="3368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9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4929" y="624225"/>
            <a:ext cx="465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ĐÁNH GIÁ SẢN PHẨM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6550" cy="1550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1028BF-4394-59CC-577D-5A0DC1AF0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997" y="1401348"/>
            <a:ext cx="8777628" cy="5269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879174" y="1470592"/>
            <a:ext cx="25457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đánh giá bằng hình dán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827" t="7035" r="5654" b="3542"/>
          <a:stretch/>
        </p:blipFill>
        <p:spPr>
          <a:xfrm>
            <a:off x="6696075" y="3605987"/>
            <a:ext cx="755627" cy="755627"/>
          </a:xfrm>
          <a:prstGeom prst="ellipse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9571" t="6413" r="10420" b="6660"/>
          <a:stretch/>
        </p:blipFill>
        <p:spPr>
          <a:xfrm>
            <a:off x="8041893" y="4579280"/>
            <a:ext cx="740157" cy="740157"/>
          </a:xfrm>
          <a:prstGeom prst="ellipse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5642" t="6399" r="6278" b="6897"/>
          <a:stretch/>
        </p:blipFill>
        <p:spPr>
          <a:xfrm>
            <a:off x="9271248" y="5591175"/>
            <a:ext cx="815579" cy="815579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87045" y="3605987"/>
            <a:ext cx="40090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Làm quả cầu hoặc đèn 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lồng trang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trí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với chi 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phí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không</a:t>
            </a:r>
            <a:r>
              <a:rPr kumimoji="0" lang="en-US" sz="1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quá </a:t>
            </a: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000 đồng.</a:t>
            </a:r>
            <a:b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Sản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phẩm dễ làm, đẹp, chắc chắn.</a:t>
            </a:r>
            <a:b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 phí làm sản phẩm thấp.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vi-VN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 flipH="1" flipV="1">
            <a:off x="1449651" y="1416789"/>
            <a:ext cx="9201819" cy="4952839"/>
          </a:xfrm>
          <a:prstGeom prst="roundRect">
            <a:avLst/>
          </a:prstGeom>
          <a:noFill/>
          <a:ln w="28575">
            <a:solidFill>
              <a:srgbClr val="956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923212" y="3563689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552" y="2700015"/>
            <a:ext cx="1588399" cy="2602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1" y="1451587"/>
            <a:ext cx="2246550" cy="15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2.59259E-6 L 1.041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569150" y="57264"/>
            <a:ext cx="643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CHƠI TRÒ CHƠI “ĐI SIÊU THỊ”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4"/>
            <a:ext cx="2246550" cy="15503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41" t="1138" r="1188" b="6452"/>
          <a:stretch/>
        </p:blipFill>
        <p:spPr>
          <a:xfrm>
            <a:off x="5220844" y="1797627"/>
            <a:ext cx="6971156" cy="50603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2590" y="2869779"/>
            <a:ext cx="362009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 và keo dán </a:t>
            </a:r>
          </a:p>
          <a:p>
            <a:pPr lvl="0" algn="just"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12 500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+ 9 800 = 22 300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9149" y="989000"/>
            <a:ext cx="643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>
                <a:solidFill>
                  <a:srgbClr val="FFFF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Tổng 2 mặt hàng nhỏ hơn 50 000 đồng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589" y="3901788"/>
            <a:ext cx="419844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 và hộp bút</a:t>
            </a:r>
          </a:p>
          <a:p>
            <a:pPr lvl="0" algn="just"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12 500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+ 35 600 = 48 100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589" y="4933796"/>
            <a:ext cx="362009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 và màu sáp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588" y="5596473"/>
            <a:ext cx="362009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 và thước kẻ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587" y="6259149"/>
            <a:ext cx="362009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 và giấy màu</a:t>
            </a:r>
          </a:p>
        </p:txBody>
      </p:sp>
    </p:spTree>
    <p:extLst>
      <p:ext uri="{BB962C8B-B14F-4D97-AF65-F5344CB8AC3E}">
        <p14:creationId xmlns:p14="http://schemas.microsoft.com/office/powerpoint/2010/main" val="225998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7" grpId="0"/>
      <p:bldP spid="8" grpId="0"/>
      <p:bldP spid="10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569150" y="57264"/>
            <a:ext cx="6437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CHƠI TRÒ CHƠI “ĐI SIÊU THỊ”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4"/>
            <a:ext cx="2246550" cy="1550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9150" y="1227415"/>
            <a:ext cx="6437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>
                <a:solidFill>
                  <a:srgbClr val="FFFF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Tổng 2 mặt hàng nhỏ hơn 50 000 đồng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8849" y="5938345"/>
            <a:ext cx="912390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Giá của các mặt hàng đều là số lẻ (không tròn chục nghìn)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00" y="2834505"/>
            <a:ext cx="3048000" cy="2600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899" y="2834505"/>
            <a:ext cx="3228975" cy="2571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373" y="2863398"/>
            <a:ext cx="3009524" cy="2542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2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35665" y="1669312"/>
            <a:ext cx="9973340" cy="48709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2334" y="618821"/>
            <a:ext cx="563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PHIẾU HỌC TẬP SỐ 1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ngolin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066" y="-34304"/>
            <a:ext cx="2246550" cy="1550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4642" y="2015969"/>
            <a:ext cx="96543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Nhìn vào bảng giá đồ dùng học tập (SGK Tr.54) em hãy:</a:t>
            </a:r>
          </a:p>
          <a:p>
            <a:r>
              <a:rPr lang="vi-VN" sz="2400" b="1"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Hãy ước lượng giá của 5 lọ keo.......................................................... </a:t>
            </a:r>
            <a:r>
              <a:rPr lang="vi-VN" sz="2400" b="1"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Hãy ước lượng giá của 2 bình nước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………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............................................</a:t>
            </a:r>
          </a:p>
          <a:p>
            <a:r>
              <a:rPr lang="vi-VN" sz="2400" b="1"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Hãy ước lượng giá của 1 compa, 1 bút máy và 1 thước kẻ</a:t>
            </a:r>
          </a:p>
          <a:p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……………………………………………………………………………………………………………………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..</a:t>
            </a:r>
            <a:endParaRPr lang="vi-VN"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vi-VN" sz="2400" b="1">
                <a:latin typeface="Roboto" panose="02000000000000000000" pitchFamily="2" charset="0"/>
                <a:ea typeface="Roboto" panose="02000000000000000000" pitchFamily="2" charset="0"/>
              </a:rPr>
              <a:t>4.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Bạn Hà muốn mua 2 tập giấy màu, 1 cuộn băng dính và 1 hộp màu sáp. Em hãy ước lượng giúp bạn số tiền phải chuẩn bị là bao nhiêu:</a:t>
            </a:r>
          </a:p>
          <a:p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……………………………………………………………………………………………………………………</a:t>
            </a:r>
          </a:p>
          <a:p>
            <a:r>
              <a:rPr lang="vi-VN" sz="2400" b="1"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Bạn Hoa có 70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000 đồng, bạn mua được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        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......... bút máy, ..............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 keo dán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và ........... compa.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Hoặc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......... bút máy, ..............</a:t>
            </a:r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</a:rPr>
              <a:t> keo dán </a:t>
            </a:r>
            <a:r>
              <a:rPr lang="vi-VN" sz="2400">
                <a:latin typeface="Roboto" panose="02000000000000000000" pitchFamily="2" charset="0"/>
                <a:ea typeface="Roboto" panose="02000000000000000000" pitchFamily="2" charset="0"/>
              </a:rPr>
              <a:t>và ........... compa.</a:t>
            </a:r>
            <a:endParaRPr lang="en-US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863" y="4427540"/>
            <a:ext cx="6089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 x 6 000 + 10 000 + 41 000 = 63 000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4398" y="2198783"/>
            <a:ext cx="404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 x 10 000 = 50 000 (đồng)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4398" y="2543819"/>
            <a:ext cx="404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 x 40 000 = 80 000 (đồng)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0543" y="3332700"/>
            <a:ext cx="6168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13000 + 29 000 + 8 000= 50 000 (đồng)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04875" y="5176275"/>
            <a:ext cx="80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5937" y="5154865"/>
            <a:ext cx="103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8019" y="5137658"/>
            <a:ext cx="9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3E8A8-2972-C9C8-EE86-501EE7825A9A}"/>
              </a:ext>
            </a:extLst>
          </p:cNvPr>
          <p:cNvSpPr txBox="1"/>
          <p:nvPr/>
        </p:nvSpPr>
        <p:spPr>
          <a:xfrm>
            <a:off x="2313864" y="5522932"/>
            <a:ext cx="80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01142-83AD-36C7-E50A-6752487B0E89}"/>
              </a:ext>
            </a:extLst>
          </p:cNvPr>
          <p:cNvSpPr txBox="1"/>
          <p:nvPr/>
        </p:nvSpPr>
        <p:spPr>
          <a:xfrm>
            <a:off x="4495838" y="5522932"/>
            <a:ext cx="103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76233-6D36-C5A9-D72F-AAB618F75772}"/>
              </a:ext>
            </a:extLst>
          </p:cNvPr>
          <p:cNvSpPr txBox="1"/>
          <p:nvPr/>
        </p:nvSpPr>
        <p:spPr>
          <a:xfrm>
            <a:off x="7109742" y="5501069"/>
            <a:ext cx="9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34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9" grpId="0"/>
      <p:bldP spid="14" grpId="0"/>
      <p:bldP spid="15" grpId="0"/>
      <p:bldP spid="16" grpId="0"/>
      <p:bldP spid="17" grpId="0"/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209" y="2763982"/>
            <a:ext cx="9237518" cy="4094018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2587336" y="832447"/>
            <a:ext cx="6107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ĐỌC THÔNG TIN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4"/>
            <a:ext cx="2246550" cy="155036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361209" y="3828523"/>
            <a:ext cx="514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>
                <a:latin typeface="Roboto Black" panose="02000000000000000000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Tết Nguyên Đán năm 2023, Ninh Bình đón 328 978 lượt khách du lịch nội địa,</a:t>
            </a:r>
            <a:r>
              <a:rPr lang="en-US" sz="2400"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 </a:t>
            </a:r>
            <a:r>
              <a:rPr lang="vi-VN" sz="2400">
                <a:latin typeface="Roboto Black" panose="02000000000000000000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29 500 lượt khách du lịch quốc tế. Vũng Tàu đón 669 211 lượt khách du lịch nội</a:t>
            </a:r>
            <a:r>
              <a:rPr lang="en-US" sz="2400">
                <a:latin typeface="Poppins" panose="00000500000000000000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 </a:t>
            </a:r>
            <a:r>
              <a:rPr lang="vi-VN" sz="2400">
                <a:latin typeface="Roboto Black" panose="02000000000000000000" pitchFamily="2" charset="0"/>
                <a:ea typeface="Roboto Black" panose="02000000000000000000" pitchFamily="2" charset="0"/>
                <a:cs typeface="Poppins" panose="00000500000000000000" pitchFamily="2" charset="0"/>
              </a:rPr>
              <a:t>địa, 10 688 lượt khách du lịch quốc tế.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ea typeface="Roboto Black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mp3-output-ttsfree(dot)com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68645" y="3061855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04189" y="6488668"/>
            <a:ext cx="347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>
                <a:latin typeface="Roboto" panose="02000000000000000000" pitchFamily="2" charset="0"/>
                <a:ea typeface="Roboto" panose="02000000000000000000" pitchFamily="2" charset="0"/>
              </a:rPr>
              <a:t>(Theo </a:t>
            </a:r>
            <a:r>
              <a:rPr lang="vi-VN" i="1">
                <a:latin typeface="Roboto" panose="02000000000000000000" pitchFamily="2" charset="0"/>
                <a:ea typeface="Roboto" panose="02000000000000000000" pitchFamily="2" charset="0"/>
              </a:rPr>
              <a:t>https://baochinhphu.vn</a:t>
            </a:r>
            <a:r>
              <a:rPr lang="vi-VN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7" grpId="0"/>
      <p:bldP spid="4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606079" y="0"/>
            <a:ext cx="3585921" cy="2278069"/>
          </a:xfrm>
          <a:prstGeom prst="rect">
            <a:avLst/>
          </a:prstGeom>
          <a:solidFill>
            <a:srgbClr val="C7E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3065317" y="540059"/>
            <a:ext cx="376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ĐỌC THÔNG TIN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4"/>
            <a:ext cx="2246550" cy="155036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44388" y="53326"/>
            <a:ext cx="3585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Tết Nguyên Đán năm 2023, Ninh Bình đón 328 978 lượt khách du lịch nội địa,</a:t>
            </a:r>
            <a:r>
              <a:rPr lang="en-US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29 500 lượt khách du lịch quốc tế. Vũng Tàu đón 669 211 lượt khách du lịch nội</a:t>
            </a:r>
            <a:r>
              <a:rPr lang="en-US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địa, 10 688 lượt khách du lịch quốc tế.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0208" y="2140099"/>
            <a:ext cx="188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 b="1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NINH BÌNH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4653" y="2816280"/>
            <a:ext cx="315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hách du lịch nội địa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(L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ượt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1143" y="3913486"/>
            <a:ext cx="220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328 978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5493" y="3913486"/>
            <a:ext cx="188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29 500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9127" y="2816280"/>
            <a:ext cx="3103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hách du lịch quốc tế</a:t>
            </a:r>
            <a:endParaRPr lang="en-US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(L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ượt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255" y="5058177"/>
            <a:ext cx="228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tròn số đến hàng nghìn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8406" y="5119733"/>
            <a:ext cx="220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32</a:t>
            </a: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5491" y="5119733"/>
            <a:ext cx="188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6445" y="4159707"/>
            <a:ext cx="244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Ước lượng tổng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7184" y="5126351"/>
            <a:ext cx="601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0294" y="5119732"/>
            <a:ext cx="601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07232" y="5117539"/>
            <a:ext cx="2449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359</a:t>
            </a:r>
            <a:r>
              <a:rPr lang="vi-VN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4611" y="6171864"/>
            <a:ext cx="761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vi-VN" altLang="zh-CN" sz="24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ổng lượt khách du lịch của</a:t>
            </a:r>
            <a:r>
              <a:rPr lang="en-US" altLang="zh-CN" sz="24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altLang="zh-CN" sz="24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Ninh Bình</a:t>
            </a:r>
            <a:r>
              <a:rPr lang="en-US" altLang="zh-CN" sz="24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là: </a:t>
            </a:r>
            <a:r>
              <a:rPr lang="en-US" altLang="zh-CN" sz="24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359 000 </a:t>
            </a:r>
            <a:r>
              <a:rPr lang="en-US" altLang="zh-CN" sz="24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lượt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99163" y="3817044"/>
            <a:ext cx="366110" cy="7954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945776" y="3846781"/>
            <a:ext cx="366110" cy="7954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4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5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606079" y="0"/>
            <a:ext cx="3585921" cy="2278069"/>
          </a:xfrm>
          <a:prstGeom prst="rect">
            <a:avLst/>
          </a:prstGeom>
          <a:solidFill>
            <a:srgbClr val="C7E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3065317" y="540059"/>
            <a:ext cx="376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ĐỌC THÔNG TIN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4"/>
            <a:ext cx="2246550" cy="155036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06079" y="31300"/>
            <a:ext cx="3585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Tết Nguyên Đán năm 2023, Ninh Bình đón 328 978 lượt khách du lịch nội địa,</a:t>
            </a:r>
            <a:r>
              <a:rPr lang="en-US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29 500 lượt khách du lịch quốc tế. Vũng Tàu đón 669 211 lượt khách du lịch nội</a:t>
            </a:r>
            <a:r>
              <a:rPr lang="en-US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vi-V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địa, 10 688 lượt khách du lịch quốc tế.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7471" y="2140099"/>
            <a:ext cx="188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VŨNG TÀU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4653" y="2816280"/>
            <a:ext cx="315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hách du lịch nội địa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(L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ượt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1143" y="3913486"/>
            <a:ext cx="220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669 211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5493" y="3913486"/>
            <a:ext cx="188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10 688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9127" y="2816280"/>
            <a:ext cx="3103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hách du lịch quốc tế</a:t>
            </a:r>
            <a:endParaRPr lang="en-US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(L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ượt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058177"/>
            <a:ext cx="244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tròn số đến hàng nghìn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8406" y="5119733"/>
            <a:ext cx="220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669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5491" y="5119733"/>
            <a:ext cx="188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40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6445" y="4159707"/>
            <a:ext cx="244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Ước lượng tổng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7184" y="5126351"/>
            <a:ext cx="601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0294" y="5119732"/>
            <a:ext cx="601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07232" y="5117539"/>
            <a:ext cx="2449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680</a:t>
            </a:r>
            <a:r>
              <a:rPr lang="vi-VN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lang="vi-VN" sz="4000" b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00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6494" y="6171864"/>
            <a:ext cx="7809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24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vi-VN" altLang="zh-CN" sz="24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ổng lượt khách du lịch của</a:t>
            </a:r>
            <a:r>
              <a:rPr lang="en-US" altLang="zh-CN" sz="24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Vũng Tàu là: </a:t>
            </a:r>
            <a:r>
              <a:rPr lang="en-US" altLang="zh-CN" sz="2400" b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680 000 </a:t>
            </a:r>
            <a:r>
              <a:rPr lang="en-US" altLang="zh-CN" sz="240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lượt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99163" y="3817044"/>
            <a:ext cx="366110" cy="7954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945776" y="3846781"/>
            <a:ext cx="366110" cy="7954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4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6804</TotalTime>
  <Words>2355</Words>
  <Application>Microsoft Office PowerPoint</Application>
  <PresentationFormat>Widescreen</PresentationFormat>
  <Paragraphs>276</Paragraphs>
  <Slides>32</Slides>
  <Notes>32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Arial</vt:lpstr>
      <vt:lpstr>Tahoma</vt:lpstr>
      <vt:lpstr>Times New Roman</vt:lpstr>
      <vt:lpstr>Pangolin</vt:lpstr>
      <vt:lpstr>Poppins</vt:lpstr>
      <vt:lpstr>Roboto</vt:lpstr>
      <vt:lpstr>Calibri</vt:lpstr>
      <vt:lpstr>Roboto Black</vt:lpstr>
      <vt:lpstr>Road Rage</vt:lpstr>
      <vt:lpstr>SegoeuiPc</vt:lpstr>
      <vt:lpstr>Wingdings</vt:lpstr>
      <vt:lpstr>Calibri Light</vt:lpstr>
      <vt:lpstr>Symbol</vt:lpstr>
      <vt:lpstr>2_Office Theme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Van Minh Nguyen</cp:lastModifiedBy>
  <cp:revision>387</cp:revision>
  <dcterms:created xsi:type="dcterms:W3CDTF">2023-04-01T23:44:56Z</dcterms:created>
  <dcterms:modified xsi:type="dcterms:W3CDTF">2023-07-13T02:00:20Z</dcterms:modified>
</cp:coreProperties>
</file>