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7"/>
  </p:notesMasterIdLst>
  <p:sldIdLst>
    <p:sldId id="4282" r:id="rId4"/>
    <p:sldId id="4332" r:id="rId5"/>
    <p:sldId id="4380" r:id="rId6"/>
    <p:sldId id="4284" r:id="rId7"/>
    <p:sldId id="4302" r:id="rId8"/>
    <p:sldId id="4290" r:id="rId9"/>
    <p:sldId id="4336" r:id="rId10"/>
    <p:sldId id="4400" r:id="rId11"/>
    <p:sldId id="4401" r:id="rId12"/>
    <p:sldId id="4383" r:id="rId13"/>
    <p:sldId id="4402" r:id="rId14"/>
    <p:sldId id="4403" r:id="rId15"/>
    <p:sldId id="4404" r:id="rId16"/>
    <p:sldId id="4385" r:id="rId17"/>
    <p:sldId id="4405" r:id="rId18"/>
    <p:sldId id="4406" r:id="rId19"/>
    <p:sldId id="4407" r:id="rId20"/>
    <p:sldId id="4297" r:id="rId21"/>
    <p:sldId id="4298" r:id="rId22"/>
    <p:sldId id="4386" r:id="rId23"/>
    <p:sldId id="4387" r:id="rId24"/>
    <p:sldId id="4388" r:id="rId25"/>
    <p:sldId id="4389" r:id="rId26"/>
    <p:sldId id="4390" r:id="rId27"/>
    <p:sldId id="4391" r:id="rId28"/>
    <p:sldId id="4392" r:id="rId29"/>
    <p:sldId id="4393" r:id="rId30"/>
    <p:sldId id="4394" r:id="rId31"/>
    <p:sldId id="4395" r:id="rId32"/>
    <p:sldId id="4396" r:id="rId33"/>
    <p:sldId id="4397" r:id="rId34"/>
    <p:sldId id="4398" r:id="rId35"/>
    <p:sldId id="439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angolin" panose="020B0604020202020204" charset="0"/>
      <p:regular r:id="rId44"/>
    </p:embeddedFont>
    <p:embeddedFont>
      <p:font typeface="Roboto" panose="02000000000000000000" pitchFamily="2" charset="0"/>
      <p:regular r:id="rId45"/>
      <p:bold r:id="rId46"/>
      <p:italic r:id="rId47"/>
      <p:boldItalic r:id="rId48"/>
    </p:embeddedFont>
    <p:embeddedFont>
      <p:font typeface="Roboto Black" pitchFamily="2" charset="0"/>
      <p:regular r:id="rId49"/>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B326DA"/>
    <a:srgbClr val="FFFF00"/>
    <a:srgbClr val="CAE9EE"/>
    <a:srgbClr val="FF7C80"/>
    <a:srgbClr val="CDC800"/>
    <a:srgbClr val="0A2F9E"/>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89" d="100"/>
          <a:sy n="89"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14/07/2023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8530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09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707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36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20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04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tham khảo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0793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35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823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985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08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7291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86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046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36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78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38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31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83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2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7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24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30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2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7451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audio" Target="../media/media3.mp3"/><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15g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3" name="chiếc bụng đ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3981" y="1766455"/>
            <a:ext cx="6779492" cy="3813464"/>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45540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12</a:t>
            </a:r>
          </a:p>
        </p:txBody>
      </p:sp>
      <p:sp>
        <p:nvSpPr>
          <p:cNvPr id="8" name="TextBox 7"/>
          <p:cNvSpPr txBox="1"/>
          <p:nvPr/>
        </p:nvSpPr>
        <p:spPr>
          <a:xfrm>
            <a:off x="1405053" y="1455682"/>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ĂN UỐNG CÂN BẰNG</a:t>
            </a:r>
          </a:p>
        </p:txBody>
      </p:sp>
      <p:pic>
        <p:nvPicPr>
          <p:cNvPr id="2" name="Picture 2">
            <a:extLst>
              <a:ext uri="{FF2B5EF4-FFF2-40B4-BE49-F238E27FC236}">
                <a16:creationId xmlns:a16="http://schemas.microsoft.com/office/drawing/2014/main" id="{B40969A9-6041-2C5D-3990-7DC35B114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875" y="2579071"/>
            <a:ext cx="3775043" cy="3775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7843" y="1872775"/>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lên thực đơn bữa ăn</a:t>
            </a:r>
          </a:p>
        </p:txBody>
      </p:sp>
      <p:sp>
        <p:nvSpPr>
          <p:cNvPr id="117" name="TextBox 116"/>
          <p:cNvSpPr txBox="1"/>
          <p:nvPr/>
        </p:nvSpPr>
        <p:spPr>
          <a:xfrm>
            <a:off x="2713642" y="579657"/>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LÀM MÔ HÌNH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BỮA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295347" y="2334440"/>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050" name="Picture 2">
            <a:extLst>
              <a:ext uri="{FF2B5EF4-FFF2-40B4-BE49-F238E27FC236}">
                <a16:creationId xmlns:a16="http://schemas.microsoft.com/office/drawing/2014/main" id="{0B5639B0-8CB3-6F22-E1F5-3AFBA463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8" y="3150167"/>
            <a:ext cx="3420028" cy="248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2D5C1A-183C-677E-7E6D-69477181F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358" y="2426389"/>
            <a:ext cx="3671799" cy="341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43597" y="69551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1173262" y="2203617"/>
            <a:ext cx="426118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 cho bữa ăn chính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trong ngày</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D7823B8B-9EF9-0CC5-5AE4-F19EE48EED4D}"/>
              </a:ext>
            </a:extLst>
          </p:cNvPr>
          <p:cNvSpPr txBox="1"/>
          <p:nvPr/>
        </p:nvSpPr>
        <p:spPr>
          <a:xfrm>
            <a:off x="7146815" y="2203617"/>
            <a:ext cx="3975917"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Phù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hợp với từng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gia đình</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A6A1030A-6A83-D6D7-3A25-E3F167E5D623}"/>
              </a:ext>
            </a:extLst>
          </p:cNvPr>
          <p:cNvSpPr txBox="1"/>
          <p:nvPr/>
        </p:nvSpPr>
        <p:spPr>
          <a:xfrm>
            <a:off x="8629524" y="4962859"/>
            <a:ext cx="2493208"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Trình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bày đẹp</a:t>
            </a:r>
          </a:p>
        </p:txBody>
      </p:sp>
      <p:sp>
        <p:nvSpPr>
          <p:cNvPr id="4" name="TextBox 3">
            <a:extLst>
              <a:ext uri="{FF2B5EF4-FFF2-40B4-BE49-F238E27FC236}">
                <a16:creationId xmlns:a16="http://schemas.microsoft.com/office/drawing/2014/main" id="{4B114E6E-527A-623B-F353-E35425A208FD}"/>
              </a:ext>
            </a:extLst>
          </p:cNvPr>
          <p:cNvSpPr txBox="1"/>
          <p:nvPr/>
        </p:nvSpPr>
        <p:spPr>
          <a:xfrm>
            <a:off x="1029626" y="3559661"/>
            <a:ext cx="4801512" cy="2308324"/>
          </a:xfrm>
          <a:prstGeom prst="rect">
            <a:avLst/>
          </a:prstGeom>
          <a:noFill/>
        </p:spPr>
        <p:txBody>
          <a:bodyPr wrap="square" rtlCol="0">
            <a:spAutoFit/>
          </a:bodyPr>
          <a:lstStyle/>
          <a:p>
            <a:pPr lvl="0"/>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Đảm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bảo đủ 5 nhóm thực phẩm theo khuyến cáo của Viện dinh dưỡng Quốc gia: ngũ cốc, khoai củ;  trái cây/quả chín; rau lá, rau củ quả, thịt, thuỷ sản, trứng và hạt giàu đạm; sữa và chế phẩm sữa</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B8FD8D58-BF95-5536-4FA8-4ECC6D9A7A5E}"/>
              </a:ext>
            </a:extLst>
          </p:cNvPr>
          <p:cNvPicPr>
            <a:picLocks noChangeAspect="1"/>
          </p:cNvPicPr>
          <p:nvPr/>
        </p:nvPicPr>
        <p:blipFill rotWithShape="1">
          <a:blip r:embed="rId4">
            <a:extLst>
              <a:ext uri="{28A0092B-C50C-407E-A947-70E740481C1C}">
                <a14:useLocalDpi xmlns:a14="http://schemas.microsoft.com/office/drawing/2010/main" val="0"/>
              </a:ext>
            </a:extLst>
          </a:blip>
          <a:srcRect l="8606" t="5824" r="5841" b="3078"/>
          <a:stretch/>
        </p:blipFill>
        <p:spPr>
          <a:xfrm>
            <a:off x="5788053" y="3034614"/>
            <a:ext cx="2337955" cy="2389910"/>
          </a:xfrm>
          <a:prstGeom prst="ellipse">
            <a:avLst/>
          </a:prstGeom>
        </p:spPr>
      </p:pic>
    </p:spTree>
    <p:extLst>
      <p:ext uri="{BB962C8B-B14F-4D97-AF65-F5344CB8AC3E}">
        <p14:creationId xmlns:p14="http://schemas.microsoft.com/office/powerpoint/2010/main" val="9302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152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a:t>
            </a:r>
            <a:r>
              <a:rPr kumimoji="0" lang="en-US" altLang="zh-CN" sz="2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 CHỌN </a:t>
            </a: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BỮA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4" name="Picture 2">
            <a:extLst>
              <a:ext uri="{FF2B5EF4-FFF2-40B4-BE49-F238E27FC236}">
                <a16:creationId xmlns:a16="http://schemas.microsoft.com/office/drawing/2014/main" id="{E401EBB1-1022-45D7-6E6F-5FAC24EA5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93" t="38533" r="53773" b="20667"/>
          <a:stretch/>
        </p:blipFill>
        <p:spPr bwMode="auto">
          <a:xfrm>
            <a:off x="7163099" y="1365560"/>
            <a:ext cx="3444278" cy="394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798827" y="1685236"/>
            <a:ext cx="3352381" cy="22190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697" y="4018534"/>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053" y="4019814"/>
            <a:ext cx="1828800" cy="1685925"/>
          </a:xfrm>
          <a:prstGeom prst="rect">
            <a:avLst/>
          </a:prstGeom>
        </p:spPr>
      </p:pic>
    </p:spTree>
    <p:extLst>
      <p:ext uri="{BB962C8B-B14F-4D97-AF65-F5344CB8AC3E}">
        <p14:creationId xmlns:p14="http://schemas.microsoft.com/office/powerpoint/2010/main" val="11645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68600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590017" y="2018126"/>
            <a:ext cx="5454502" cy="2677656"/>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Món ăn nhóm em chọn</a:t>
            </a:r>
          </a:p>
          <a:p>
            <a:pPr lvl="0">
              <a:defRPr/>
            </a:pPr>
            <a:r>
              <a:rPr lang="vi-VN" altLang="zh-CN" sz="2400">
                <a:solidFill>
                  <a:srgbClr val="002060"/>
                </a:solidFill>
                <a:latin typeface="Roboto" panose="02000000000000000000" pitchFamily="2" charset="0"/>
                <a:ea typeface="Roboto" panose="02000000000000000000" pitchFamily="2" charset="0"/>
              </a:rPr>
              <a:t>Thực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Động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Ước lượng thức ăn</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350653" y="4835587"/>
            <a:ext cx="9304059" cy="1200329"/>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 món ăn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99507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263383" y="1366545"/>
            <a:ext cx="766523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70" y="590057"/>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2446851" y="1927590"/>
            <a:ext cx="9234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Giấy A4, giấy bìa màu, đất nặn, bút màu, 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098" name="Picture 2">
            <a:extLst>
              <a:ext uri="{FF2B5EF4-FFF2-40B4-BE49-F238E27FC236}">
                <a16:creationId xmlns:a16="http://schemas.microsoft.com/office/drawing/2014/main" id="{4D149649-B31E-C0F2-1419-B19330F4FA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7" r="16392"/>
          <a:stretch/>
        </p:blipFill>
        <p:spPr bwMode="auto">
          <a:xfrm>
            <a:off x="4166755" y="3194154"/>
            <a:ext cx="2462646" cy="23774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A98EF7F-5EDF-E23F-8879-3E502F8EC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634" y="3194154"/>
            <a:ext cx="3169888" cy="2377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783" y="3101577"/>
            <a:ext cx="2092174" cy="2092174"/>
          </a:xfrm>
          <a:prstGeom prst="rect">
            <a:avLst/>
          </a:prstGeom>
        </p:spPr>
      </p:pic>
    </p:spTree>
    <p:extLst>
      <p:ext uri="{BB962C8B-B14F-4D97-AF65-F5344CB8AC3E}">
        <p14:creationId xmlns:p14="http://schemas.microsoft.com/office/powerpoint/2010/main" val="21367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par>
                                <p:cTn id="18" presetID="14" presetClass="entr" presetSubtype="1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randombar(horizontal)">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405055" y="1669397"/>
            <a:ext cx="94414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bữa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ăn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028" name="Picture 4">
            <a:extLst>
              <a:ext uri="{FF2B5EF4-FFF2-40B4-BE49-F238E27FC236}">
                <a16:creationId xmlns:a16="http://schemas.microsoft.com/office/drawing/2014/main" id="{15D6F542-7EF3-9950-CF85-C8906370F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65" b="10997"/>
          <a:stretch/>
        </p:blipFill>
        <p:spPr bwMode="auto">
          <a:xfrm>
            <a:off x="5030891" y="2858710"/>
            <a:ext cx="2986710" cy="2867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020" y="2962619"/>
            <a:ext cx="2849130" cy="23263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19915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10411" y="1783896"/>
            <a:ext cx="61501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Dự kiến các món ăn và ước lượng thức ăn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721" y="3249750"/>
            <a:ext cx="3584759" cy="25910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929" y="2506912"/>
            <a:ext cx="3971925" cy="4076700"/>
          </a:xfrm>
          <a:prstGeom prst="rect">
            <a:avLst/>
          </a:prstGeom>
        </p:spPr>
      </p:pic>
    </p:spTree>
    <p:extLst>
      <p:ext uri="{BB962C8B-B14F-4D97-AF65-F5344CB8AC3E}">
        <p14:creationId xmlns:p14="http://schemas.microsoft.com/office/powerpoint/2010/main" val="20440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2E1F10-138A-6110-CDC8-75F3FD27CB1F}"/>
              </a:ext>
            </a:extLst>
          </p:cNvPr>
          <p:cNvSpPr/>
          <p:nvPr/>
        </p:nvSpPr>
        <p:spPr>
          <a:xfrm>
            <a:off x="2281653" y="3429000"/>
            <a:ext cx="7174581" cy="2637263"/>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1827" y="1685688"/>
            <a:ext cx="554598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món đã lên dự kiến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6146" name="Picture 2">
            <a:extLst>
              <a:ext uri="{FF2B5EF4-FFF2-40B4-BE49-F238E27FC236}">
                <a16:creationId xmlns:a16="http://schemas.microsoft.com/office/drawing/2014/main" id="{BED26B57-698B-A644-51B1-B74430A15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10" y="3657600"/>
            <a:ext cx="5325646" cy="22553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34EA3C2-1B16-8190-6930-5AA7EE45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825" y="4029842"/>
            <a:ext cx="1242188" cy="1105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Tree>
    <p:extLst>
      <p:ext uri="{BB962C8B-B14F-4D97-AF65-F5344CB8AC3E}">
        <p14:creationId xmlns:p14="http://schemas.microsoft.com/office/powerpoint/2010/main" val="4566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sp>
        <p:nvSpPr>
          <p:cNvPr id="2" name="TextBox 1">
            <a:extLst>
              <a:ext uri="{FF2B5EF4-FFF2-40B4-BE49-F238E27FC236}">
                <a16:creationId xmlns:a16="http://schemas.microsoft.com/office/drawing/2014/main" id="{473F98B6-6C1F-E392-73DF-45B0A0105BA7}"/>
              </a:ext>
            </a:extLst>
          </p:cNvPr>
          <p:cNvSpPr txBox="1"/>
          <p:nvPr/>
        </p:nvSpPr>
        <p:spPr>
          <a:xfrm>
            <a:off x="3978039" y="1924409"/>
            <a:ext cx="6454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món ăn của một bữa lên mâm</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170" name="Picture 2">
            <a:extLst>
              <a:ext uri="{FF2B5EF4-FFF2-40B4-BE49-F238E27FC236}">
                <a16:creationId xmlns:a16="http://schemas.microsoft.com/office/drawing/2014/main" id="{A5629A51-3DDC-7B3C-3B27-5D49F7968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089" y="2621691"/>
            <a:ext cx="3991945" cy="38676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43B2091-9944-3A3C-7254-E527980F6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863" y="3534282"/>
            <a:ext cx="1856627" cy="16526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20"/>
          <p:cNvSpPr/>
          <p:nvPr/>
        </p:nvSpPr>
        <p:spPr>
          <a:xfrm>
            <a:off x="2537990" y="1698926"/>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Tree>
    <p:extLst>
      <p:ext uri="{BB962C8B-B14F-4D97-AF65-F5344CB8AC3E}">
        <p14:creationId xmlns:p14="http://schemas.microsoft.com/office/powerpoint/2010/main" val="31743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58141" y="608449"/>
            <a:ext cx="7445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54EDEAB2-E812-0194-BFA8-DC46CCB82692}"/>
              </a:ext>
            </a:extLst>
          </p:cNvPr>
          <p:cNvGraphicFramePr>
            <a:graphicFrameLocks noGrp="1"/>
          </p:cNvGraphicFramePr>
          <p:nvPr>
            <p:extLst>
              <p:ext uri="{D42A27DB-BD31-4B8C-83A1-F6EECF244321}">
                <p14:modId xmlns:p14="http://schemas.microsoft.com/office/powerpoint/2010/main" val="2189390465"/>
              </p:ext>
            </p:extLst>
          </p:nvPr>
        </p:nvGraphicFramePr>
        <p:xfrm>
          <a:off x="5273692" y="2031231"/>
          <a:ext cx="5323479" cy="4120946"/>
        </p:xfrm>
        <a:graphic>
          <a:graphicData uri="http://schemas.openxmlformats.org/drawingml/2006/table">
            <a:tbl>
              <a:tblPr/>
              <a:tblGrid>
                <a:gridCol w="5323479">
                  <a:extLst>
                    <a:ext uri="{9D8B030D-6E8A-4147-A177-3AD203B41FA5}">
                      <a16:colId xmlns:a16="http://schemas.microsoft.com/office/drawing/2014/main" val="2152764726"/>
                    </a:ext>
                  </a:extLst>
                </a:gridCol>
              </a:tblGrid>
              <a:tr h="838832">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Mô hình cho bữa ăn chính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trong ngày.</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619060"/>
                  </a:ext>
                </a:extLst>
              </a:tr>
              <a:tr h="2201934">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Đảm bảo đủ 5 nhóm thực phẩm</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theo khuyến cáo của Viện Dinh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dưỡng Quốc gia: ngũ cốc, khoai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củ; trái cây/quả chín; rau lá, rau củ</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quả; thịt, thuỷ sản, trứng và hạt</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giàu đạm; sữa và chế phẩm sữa.</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595404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Phù hợp với từng gia đình.</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64990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bày đẹp</a:t>
                      </a:r>
                      <a:r>
                        <a:rPr lang="en-US"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335248"/>
                  </a:ext>
                </a:extLst>
              </a:tr>
            </a:tbl>
          </a:graphicData>
        </a:graphic>
      </p:graphicFrame>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3" y="1729216"/>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24655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24819" y="247065"/>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GIỚI THIỆU MÔ HÌNH BỮA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TextBox 3">
            <a:extLst>
              <a:ext uri="{FF2B5EF4-FFF2-40B4-BE49-F238E27FC236}">
                <a16:creationId xmlns:a16="http://schemas.microsoft.com/office/drawing/2014/main" id="{F40E2F66-99CF-8255-CA32-58EAFAE2CD2A}"/>
              </a:ext>
            </a:extLst>
          </p:cNvPr>
          <p:cNvSpPr txBox="1"/>
          <p:nvPr/>
        </p:nvSpPr>
        <p:spPr>
          <a:xfrm>
            <a:off x="2281653" y="1167631"/>
            <a:ext cx="77455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mô hình bữa ăn của nhóm em với các bạn. Đưa ra lời khuyên về chế độ ăn để cùng nhau thực hiện ăn uống cân bằng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50" name="Picture 2">
            <a:extLst>
              <a:ext uri="{FF2B5EF4-FFF2-40B4-BE49-F238E27FC236}">
                <a16:creationId xmlns:a16="http://schemas.microsoft.com/office/drawing/2014/main" id="{4D8CB7CA-3790-5A7E-5BE9-6D685F0D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127" y="4804417"/>
            <a:ext cx="255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73326C1-F9BD-3C2A-8DDF-335BC590CD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74" t="40763" r="18480"/>
          <a:stretch/>
        </p:blipFill>
        <p:spPr bwMode="auto">
          <a:xfrm>
            <a:off x="9045451" y="4212555"/>
            <a:ext cx="2341756" cy="1449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966" y="2255541"/>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677" y="2703217"/>
            <a:ext cx="1828800" cy="1685925"/>
          </a:xfrm>
          <a:prstGeom prst="rect">
            <a:avLst/>
          </a:prstGeom>
        </p:spPr>
      </p:pic>
    </p:spTree>
    <p:extLst>
      <p:ext uri="{BB962C8B-B14F-4D97-AF65-F5344CB8AC3E}">
        <p14:creationId xmlns:p14="http://schemas.microsoft.com/office/powerpoint/2010/main" val="3595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par>
                                <p:cTn id="20" presetID="31"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7955" y="864367"/>
            <a:ext cx="8211150" cy="5848162"/>
            <a:chOff x="1905409" y="775183"/>
            <a:chExt cx="8715474" cy="6082817"/>
          </a:xfrm>
        </p:grpSpPr>
        <p:pic>
          <p:nvPicPr>
            <p:cNvPr id="5" name="Picture 4">
              <a:extLst>
                <a:ext uri="{FF2B5EF4-FFF2-40B4-BE49-F238E27FC236}">
                  <a16:creationId xmlns:a16="http://schemas.microsoft.com/office/drawing/2014/main" id="{2F088B77-99D9-9E5B-151D-D263FCA7A221}"/>
                </a:ext>
              </a:extLst>
            </p:cNvPr>
            <p:cNvPicPr>
              <a:picLocks noChangeAspect="1"/>
            </p:cNvPicPr>
            <p:nvPr/>
          </p:nvPicPr>
          <p:blipFill>
            <a:blip r:embed="rId3"/>
            <a:stretch>
              <a:fillRect/>
            </a:stretch>
          </p:blipFill>
          <p:spPr>
            <a:xfrm>
              <a:off x="1905409" y="775183"/>
              <a:ext cx="8715474" cy="608281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stretch>
              <a:fillRect/>
            </a:stretch>
          </p:blipFill>
          <p:spPr>
            <a:xfrm>
              <a:off x="2493819" y="2134666"/>
              <a:ext cx="7689272" cy="4372778"/>
            </a:xfrm>
            <a:prstGeom prst="rect">
              <a:avLst/>
            </a:prstGeom>
          </p:spPr>
        </p:pic>
      </p:gr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id="{7E106497-2B4A-C877-8E5B-23D52FC4DFA7}"/>
              </a:ext>
            </a:extLst>
          </p:cNvPr>
          <p:cNvSpPr txBox="1"/>
          <p:nvPr/>
        </p:nvSpPr>
        <p:spPr>
          <a:xfrm>
            <a:off x="6942917" y="864367"/>
            <a:ext cx="3063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4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3572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6409</TotalTime>
  <Words>2717</Words>
  <Application>Microsoft Office PowerPoint</Application>
  <PresentationFormat>Widescreen</PresentationFormat>
  <Paragraphs>272</Paragraphs>
  <Slides>33</Slides>
  <Notes>33</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Times New Roman</vt:lpstr>
      <vt:lpstr>Calibri</vt:lpstr>
      <vt:lpstr>Arial</vt:lpstr>
      <vt:lpstr>Roboto Black</vt:lpstr>
      <vt:lpstr>Calibri Light</vt:lpstr>
      <vt:lpstr>Roboto</vt:lpstr>
      <vt:lpstr>Wingdings</vt:lpstr>
      <vt:lpstr>Pangolin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355</cp:revision>
  <dcterms:created xsi:type="dcterms:W3CDTF">2023-04-01T23:44:56Z</dcterms:created>
  <dcterms:modified xsi:type="dcterms:W3CDTF">2023-07-14T07:11:03Z</dcterms:modified>
</cp:coreProperties>
</file>