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7"/>
  </p:notesMasterIdLst>
  <p:sldIdLst>
    <p:sldId id="4282" r:id="rId4"/>
    <p:sldId id="4380" r:id="rId5"/>
    <p:sldId id="4446" r:id="rId6"/>
    <p:sldId id="4302" r:id="rId7"/>
    <p:sldId id="4290" r:id="rId8"/>
    <p:sldId id="4427" r:id="rId9"/>
    <p:sldId id="4447" r:id="rId10"/>
    <p:sldId id="4448" r:id="rId11"/>
    <p:sldId id="4429" r:id="rId12"/>
    <p:sldId id="4449" r:id="rId13"/>
    <p:sldId id="4450" r:id="rId14"/>
    <p:sldId id="4452" r:id="rId15"/>
    <p:sldId id="4456" r:id="rId16"/>
    <p:sldId id="4431" r:id="rId17"/>
    <p:sldId id="4453" r:id="rId18"/>
    <p:sldId id="4455" r:id="rId19"/>
    <p:sldId id="4454" r:id="rId20"/>
    <p:sldId id="4457" r:id="rId21"/>
    <p:sldId id="4297" r:id="rId22"/>
    <p:sldId id="4298" r:id="rId23"/>
    <p:sldId id="4432" r:id="rId24"/>
    <p:sldId id="4434" r:id="rId25"/>
    <p:sldId id="4435" r:id="rId26"/>
    <p:sldId id="4436" r:id="rId27"/>
    <p:sldId id="4437" r:id="rId28"/>
    <p:sldId id="4438" r:id="rId29"/>
    <p:sldId id="4439" r:id="rId30"/>
    <p:sldId id="4440" r:id="rId31"/>
    <p:sldId id="4441" r:id="rId32"/>
    <p:sldId id="4442" r:id="rId33"/>
    <p:sldId id="4443" r:id="rId34"/>
    <p:sldId id="4444" r:id="rId35"/>
    <p:sldId id="4445"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Pangolin" panose="020B0604020202020204" charset="0"/>
      <p:regular r:id="rId44"/>
    </p:embeddedFont>
    <p:embeddedFont>
      <p:font typeface="Roboto" panose="02000000000000000000" pitchFamily="2" charset="0"/>
      <p:regular r:id="rId45"/>
      <p:bold r:id="rId46"/>
      <p:italic r:id="rId47"/>
      <p:boldItalic r:id="rId48"/>
    </p:embeddedFont>
    <p:embeddedFont>
      <p:font typeface="Roboto Black" pitchFamily="2" charset="0"/>
      <p:regular r:id="rId49"/>
      <p:bold r:id="rId50"/>
      <p:boldItalic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29A"/>
    <a:srgbClr val="F8C1D9"/>
    <a:srgbClr val="FFE3B8"/>
    <a:srgbClr val="92D050"/>
    <a:srgbClr val="1EDC92"/>
    <a:srgbClr val="E1F3FC"/>
    <a:srgbClr val="C7C7DF"/>
    <a:srgbClr val="F58D68"/>
    <a:srgbClr val="E8EFDD"/>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1137" autoAdjust="0"/>
  </p:normalViewPr>
  <p:slideViewPr>
    <p:cSldViewPr snapToGrid="0">
      <p:cViewPr varScale="1">
        <p:scale>
          <a:sx n="89" d="100"/>
          <a:sy n="89" d="100"/>
        </p:scale>
        <p:origin x="14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02/08/2023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a:t>
            </a:r>
            <a:r>
              <a:rPr lang="en-US" baseline="0"/>
              <a:t> HS mô tả hình ảnh, từ đó kết luận về mối quan hệ của chúng. Sinh vật nào ăn sinh vật nào? sinh vật nào là thức ăn của sinh vật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993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điền</a:t>
            </a:r>
            <a:r>
              <a:rPr lang="en-US" baseline="0"/>
              <a:t> tên sinh vật vào ô. Bấm vào ô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031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điền</a:t>
            </a:r>
            <a:r>
              <a:rPr lang="en-US" baseline="0"/>
              <a:t> tên sinh vật vào ô. Bấm vào ô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68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953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viết các tả đó trên mũi tên để thể hiện mối quan hệ giữa các sinh vật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275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 hình</a:t>
            </a:r>
            <a:r>
              <a:rPr lang="en-US" baseline="0"/>
              <a:t> ảnh trong sách giáo khoa tr.69 rồi điền tên sinh vật vào ô. GV bấm vào dấu hỏi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573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từ những sinh vật đã cho em hãy lập chuỗi thức ăn có từ 3 sinh vật trở lên, Trên hình là ví dụ chuối thức ăn 4 sinh vật</a:t>
            </a:r>
          </a:p>
          <a:p>
            <a:r>
              <a:rPr lang="en-US" baseline="0"/>
              <a:t>GV bấm vào dấu hỏi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5864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một vài em trình bày chuỗi thức ăn mình biết. Các bạn khác điều chỉnh, bổ sung hoặc đặt câu hỏi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8126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7923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a:t>
            </a:r>
            <a:r>
              <a:rPr lang="en-US" baseline="0"/>
              <a:t>cho HS xem video. GV đặt vấn đề: bạn nào cho biết chuột ăn gì? (các loại hạt, ngũ cốc, đặc biệt là thóc lúa, ngô, khoai, lạc) Chuột lại là thức ăn của con gì? (mèo, cáo, rắn)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1739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nêu</a:t>
            </a:r>
            <a:r>
              <a:rPr lang="en-US" baseline="0">
                <a:latin typeface="Times New Roman" panose="02020603050405020304" pitchFamily="18" charset="0"/>
                <a:cs typeface="Times New Roman" panose="02020603050405020304" pitchFamily="18" charset="0"/>
              </a:rPr>
              <a:t> tiêu chí sản phẩm, cho </a:t>
            </a:r>
            <a:r>
              <a:rPr lang="en-US" baseline="0" dirty="0">
                <a:latin typeface="Times New Roman" panose="02020603050405020304" pitchFamily="18" charset="0"/>
                <a:cs typeface="Times New Roman" panose="02020603050405020304" pitchFamily="18" charset="0"/>
              </a:rPr>
              <a:t>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đưa ra hất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6267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4721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4476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6004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mô hình,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76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8920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07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869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phổ</a:t>
            </a:r>
            <a:r>
              <a:rPr lang="en-US" baseline="0"/>
              <a:t> biến luật chơi và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6892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917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3438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7255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364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câu hỏi khi quan sát hình vẽ</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câu hỏi khi quan sát hình vẽ</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2796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kết</a:t>
            </a:r>
            <a:r>
              <a:rPr lang="en-US" baseline="0"/>
              <a:t> luận về mối quan hệ giữa các sinh vật tạo thành chuỗi thức ăn. Lưu ý hướng mũi tên trong mô hình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73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a:t>
            </a:r>
            <a:r>
              <a:rPr lang="en-US" baseline="0"/>
              <a:t> HS mô tả hình ảnh, từ đó kết luận về mối quan hệ của chúng. Sinh vật nào ăn sinh vật nào? sinh vật nào là thức ăn của sinh vật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204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282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24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606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587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05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220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4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708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172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78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65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3888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07"/>
            <a:ext cx="2246550" cy="1550366"/>
          </a:xfrm>
          <a:prstGeom prst="rect">
            <a:avLst/>
          </a:prstGeom>
        </p:spPr>
      </p:pic>
      <p:sp>
        <p:nvSpPr>
          <p:cNvPr id="10" name="TextBox 9"/>
          <p:cNvSpPr txBox="1"/>
          <p:nvPr/>
        </p:nvSpPr>
        <p:spPr>
          <a:xfrm>
            <a:off x="2365006" y="138608"/>
            <a:ext cx="8858249" cy="1938992"/>
          </a:xfrm>
          <a:prstGeom prst="rect">
            <a:avLst/>
          </a:prstGeom>
          <a:noFill/>
        </p:spPr>
        <p:txBody>
          <a:bodyPr wrap="square" rtlCol="0">
            <a:spAutoFit/>
          </a:bodyPr>
          <a:lstStyle/>
          <a:p>
            <a:pPr lvl="0" algn="ctr">
              <a:defRPr/>
            </a:pPr>
            <a:r>
              <a:rPr lang="en-US" altLang="zh-CN" sz="6000" b="1">
                <a:solidFill>
                  <a:schemeClr val="bg1"/>
                </a:solidFill>
                <a:latin typeface="Roboto Black" panose="02000000000000000000" pitchFamily="2" charset="0"/>
                <a:ea typeface="Roboto Black" panose="02000000000000000000" pitchFamily="2" charset="0"/>
              </a:rPr>
              <a:t>CHUỖI THỨC ĂN </a:t>
            </a:r>
          </a:p>
          <a:p>
            <a:pPr lvl="0" algn="ctr">
              <a:defRPr/>
            </a:pPr>
            <a:r>
              <a:rPr lang="en-US" altLang="zh-CN" sz="6000" b="1">
                <a:solidFill>
                  <a:schemeClr val="bg1"/>
                </a:solidFill>
                <a:latin typeface="Roboto Black" panose="02000000000000000000" pitchFamily="2" charset="0"/>
                <a:ea typeface="Roboto Black" panose="02000000000000000000" pitchFamily="2" charset="0"/>
              </a:rPr>
              <a:t>TRONG TỰ NHIÊN</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1136521"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14</a:t>
            </a:r>
            <a:endParaRPr kumimoji="0" lang="en-US" sz="4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41731" y="6037645"/>
            <a:ext cx="1058090" cy="510778"/>
          </a:xfrm>
          <a:prstGeom prst="roundRect">
            <a:avLst/>
          </a:prstGeom>
          <a:solidFill>
            <a:srgbClr val="FFF9F3"/>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EDC92"/>
                </a:solidFill>
                <a:effectLst/>
                <a:uLnTx/>
                <a:uFillTx/>
                <a:latin typeface="Roboto Black" panose="02000000000000000000" pitchFamily="2" charset="0"/>
                <a:ea typeface="Roboto Black" panose="02000000000000000000" pitchFamily="2" charset="0"/>
                <a:cs typeface="+mn-cs"/>
              </a:rPr>
              <a:t>Tiết 1</a:t>
            </a:r>
          </a:p>
        </p:txBody>
      </p:sp>
      <p:sp>
        <p:nvSpPr>
          <p:cNvPr id="7" name="Frame 6"/>
          <p:cNvSpPr/>
          <p:nvPr/>
        </p:nvSpPr>
        <p:spPr>
          <a:xfrm>
            <a:off x="1160520" y="5936843"/>
            <a:ext cx="1139301" cy="712381"/>
          </a:xfrm>
          <a:prstGeom prst="frame">
            <a:avLst>
              <a:gd name="adj1" fmla="val 13992"/>
            </a:avLst>
          </a:prstGeom>
          <a:solidFill>
            <a:srgbClr val="F58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4"/>
          <a:stretch>
            <a:fillRect/>
          </a:stretch>
        </p:blipFill>
        <p:spPr>
          <a:xfrm>
            <a:off x="3258546" y="2396859"/>
            <a:ext cx="6334125" cy="4357515"/>
          </a:xfrm>
          <a:prstGeom prst="roundRect">
            <a:avLst>
              <a:gd name="adj" fmla="val 15969"/>
            </a:avLst>
          </a:prstGeom>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01903" y="1423573"/>
            <a:ext cx="456012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310056" y="2468933"/>
            <a:ext cx="787801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Mô tả mối liên hệ về thức ăn giữa các sinh vật trong hình</a:t>
            </a:r>
            <a:endParaRPr lang="vi-VN" altLang="zh-CN"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544" y="4628388"/>
            <a:ext cx="9729039" cy="1852863"/>
          </a:xfrm>
          <a:prstGeom prst="rect">
            <a:avLst/>
          </a:prstGeom>
        </p:spPr>
      </p:pic>
      <p:pic>
        <p:nvPicPr>
          <p:cNvPr id="11" name="Picture 10"/>
          <p:cNvPicPr>
            <a:picLocks noChangeAspect="1"/>
          </p:cNvPicPr>
          <p:nvPr/>
        </p:nvPicPr>
        <p:blipFill>
          <a:blip r:embed="rId5"/>
          <a:stretch>
            <a:fillRect/>
          </a:stretch>
        </p:blipFill>
        <p:spPr>
          <a:xfrm rot="10800000" flipH="1">
            <a:off x="4255903" y="4578075"/>
            <a:ext cx="819048" cy="333333"/>
          </a:xfrm>
          <a:prstGeom prst="rect">
            <a:avLst/>
          </a:prstGeom>
        </p:spPr>
      </p:pic>
      <p:sp>
        <p:nvSpPr>
          <p:cNvPr id="13" name="TextBox 12"/>
          <p:cNvSpPr txBox="1"/>
          <p:nvPr/>
        </p:nvSpPr>
        <p:spPr>
          <a:xfrm>
            <a:off x="3554065" y="3620114"/>
            <a:ext cx="2293841"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Ốc sên ăn bèo</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rot="10800000" flipH="1">
            <a:off x="7561386" y="4515693"/>
            <a:ext cx="819048" cy="333333"/>
          </a:xfrm>
          <a:prstGeom prst="rect">
            <a:avLst/>
          </a:prstGeom>
        </p:spPr>
      </p:pic>
      <p:sp>
        <p:nvSpPr>
          <p:cNvPr id="17" name="TextBox 16"/>
          <p:cNvSpPr txBox="1"/>
          <p:nvPr/>
        </p:nvSpPr>
        <p:spPr>
          <a:xfrm>
            <a:off x="7072200" y="3631123"/>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Vịt ăn ốc sên</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380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2756482" y="1511899"/>
            <a:ext cx="633392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Sử dụng mũi tên vẽ sơ đồ mô tả mối liên hệ về thức ăn giữa các sinh vật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a:stretch>
            <a:fillRect/>
          </a:stretch>
        </p:blipFill>
        <p:spPr>
          <a:xfrm rot="10800000" flipH="1">
            <a:off x="3604655" y="4755217"/>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7429840" y="4709085"/>
            <a:ext cx="819048" cy="333333"/>
          </a:xfrm>
          <a:prstGeom prst="rect">
            <a:avLst/>
          </a:prstGeom>
        </p:spPr>
      </p:pic>
      <p:sp>
        <p:nvSpPr>
          <p:cNvPr id="6" name="Rounded Rectangle 5"/>
          <p:cNvSpPr/>
          <p:nvPr/>
        </p:nvSpPr>
        <p:spPr>
          <a:xfrm>
            <a:off x="5157709"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Thỏ</a:t>
            </a:r>
          </a:p>
        </p:txBody>
      </p:sp>
      <p:sp>
        <p:nvSpPr>
          <p:cNvPr id="18" name="Rounded Rectangle 17"/>
          <p:cNvSpPr/>
          <p:nvPr/>
        </p:nvSpPr>
        <p:spPr>
          <a:xfrm>
            <a:off x="8886252"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Sói</a:t>
            </a:r>
          </a:p>
        </p:txBody>
      </p:sp>
      <p:grpSp>
        <p:nvGrpSpPr>
          <p:cNvPr id="9" name="Group 8"/>
          <p:cNvGrpSpPr/>
          <p:nvPr/>
        </p:nvGrpSpPr>
        <p:grpSpPr>
          <a:xfrm>
            <a:off x="1853146" y="2519403"/>
            <a:ext cx="8301984" cy="1517491"/>
            <a:chOff x="1409091" y="4991039"/>
            <a:chExt cx="8831099" cy="1626781"/>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091" y="4991039"/>
              <a:ext cx="8831099" cy="1626781"/>
            </a:xfrm>
            <a:prstGeom prst="roundRect">
              <a:avLst>
                <a:gd name="adj" fmla="val 33483"/>
              </a:avLst>
            </a:prstGeom>
          </p:spPr>
        </p:pic>
        <p:pic>
          <p:nvPicPr>
            <p:cNvPr id="22" name="Picture 21"/>
            <p:cNvPicPr>
              <a:picLocks noChangeAspect="1"/>
            </p:cNvPicPr>
            <p:nvPr/>
          </p:nvPicPr>
          <p:blipFill>
            <a:blip r:embed="rId4"/>
            <a:stretch>
              <a:fillRect/>
            </a:stretch>
          </p:blipFill>
          <p:spPr>
            <a:xfrm rot="10800000" flipH="1">
              <a:off x="3897476" y="5637762"/>
              <a:ext cx="819048" cy="333333"/>
            </a:xfrm>
            <a:prstGeom prst="roundRect">
              <a:avLst/>
            </a:prstGeom>
          </p:spPr>
        </p:pic>
        <p:pic>
          <p:nvPicPr>
            <p:cNvPr id="23" name="Picture 22"/>
            <p:cNvPicPr>
              <a:picLocks noChangeAspect="1"/>
            </p:cNvPicPr>
            <p:nvPr/>
          </p:nvPicPr>
          <p:blipFill>
            <a:blip r:embed="rId4"/>
            <a:stretch>
              <a:fillRect/>
            </a:stretch>
          </p:blipFill>
          <p:spPr>
            <a:xfrm rot="10800000" flipH="1">
              <a:off x="6895247" y="5652430"/>
              <a:ext cx="819048" cy="333333"/>
            </a:xfrm>
            <a:prstGeom prst="roundRect">
              <a:avLst/>
            </a:prstGeom>
          </p:spPr>
        </p:pic>
      </p:grpSp>
      <p:sp>
        <p:nvSpPr>
          <p:cNvPr id="13" name="TextBox 12"/>
          <p:cNvSpPr txBox="1"/>
          <p:nvPr/>
        </p:nvSpPr>
        <p:spPr>
          <a:xfrm>
            <a:off x="5537041" y="4592584"/>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9158871" y="4611715"/>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2756481" y="5379108"/>
            <a:ext cx="6333923"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ên sinh vật đứng đầu trong chuỗi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Rounded Rectangle 18"/>
          <p:cNvSpPr/>
          <p:nvPr/>
        </p:nvSpPr>
        <p:spPr>
          <a:xfrm>
            <a:off x="1429166" y="4525706"/>
            <a:ext cx="1634767" cy="595423"/>
          </a:xfrm>
          <a:prstGeom prst="roundRect">
            <a:avLst>
              <a:gd name="adj" fmla="val 50000"/>
            </a:avLst>
          </a:prstGeom>
          <a:solidFill>
            <a:srgbClr val="FFC000"/>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Cà rốt</a:t>
            </a:r>
          </a:p>
        </p:txBody>
      </p:sp>
    </p:spTree>
    <p:extLst>
      <p:ext uri="{BB962C8B-B14F-4D97-AF65-F5344CB8AC3E}">
        <p14:creationId xmlns:p14="http://schemas.microsoft.com/office/powerpoint/2010/main" val="111936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19"/>
                                        </p:tgtEl>
                                      </p:cBhvr>
                                      <p:by x="150000" y="150000"/>
                                    </p:animScale>
                                  </p:childTnLst>
                                </p:cTn>
                              </p:par>
                              <p:par>
                                <p:cTn id="43" presetID="42" presetClass="path" presetSubtype="0" accel="50000" decel="50000" fill="hold" grpId="2" nodeType="withEffect">
                                  <p:stCondLst>
                                    <p:cond delay="0"/>
                                  </p:stCondLst>
                                  <p:childTnLst>
                                    <p:animMotion origin="layout" path="M -4.79167E-6 -7.40741E-7 L 0.29623 0.22384 " pathEditMode="relative" rAng="0" ptsTypes="AA">
                                      <p:cBhvr>
                                        <p:cTn id="44" dur="2000" fill="hold"/>
                                        <p:tgtEl>
                                          <p:spTgt spid="19"/>
                                        </p:tgtEl>
                                        <p:attrNameLst>
                                          <p:attrName>ppt_x</p:attrName>
                                          <p:attrName>ppt_y</p:attrName>
                                        </p:attrNameLst>
                                      </p:cBhvr>
                                      <p:rCtr x="14805" y="111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19" grpId="0" animBg="1"/>
      <p:bldP spid="19" grpId="1" animBg="1"/>
      <p:bldP spid="19"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3063933" y="1531254"/>
            <a:ext cx="633392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Sử dụng mũi tên vẽ sơ đồ mô tả mối liên hệ về thức ăn giữa các sinh vật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294593" y="265111"/>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a:stretch>
            <a:fillRect/>
          </a:stretch>
        </p:blipFill>
        <p:spPr>
          <a:xfrm rot="10800000" flipH="1">
            <a:off x="3604655" y="4755217"/>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7429840" y="4709085"/>
            <a:ext cx="819048" cy="333333"/>
          </a:xfrm>
          <a:prstGeom prst="rect">
            <a:avLst/>
          </a:prstGeom>
        </p:spPr>
      </p:pic>
      <p:sp>
        <p:nvSpPr>
          <p:cNvPr id="6" name="Rounded Rectangle 5"/>
          <p:cNvSpPr/>
          <p:nvPr/>
        </p:nvSpPr>
        <p:spPr>
          <a:xfrm>
            <a:off x="5157709"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 sên</a:t>
            </a:r>
          </a:p>
        </p:txBody>
      </p:sp>
      <p:sp>
        <p:nvSpPr>
          <p:cNvPr id="18" name="Rounded Rectangle 17"/>
          <p:cNvSpPr/>
          <p:nvPr/>
        </p:nvSpPr>
        <p:spPr>
          <a:xfrm>
            <a:off x="8886252"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Vịt</a:t>
            </a:r>
          </a:p>
        </p:txBody>
      </p:sp>
      <p:grpSp>
        <p:nvGrpSpPr>
          <p:cNvPr id="2" name="Group 1"/>
          <p:cNvGrpSpPr/>
          <p:nvPr/>
        </p:nvGrpSpPr>
        <p:grpSpPr>
          <a:xfrm>
            <a:off x="1725337" y="2528111"/>
            <a:ext cx="8603845" cy="1638574"/>
            <a:chOff x="1725337" y="2528111"/>
            <a:chExt cx="8603845" cy="1638574"/>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337" y="2528111"/>
              <a:ext cx="8603845" cy="1638574"/>
            </a:xfrm>
            <a:prstGeom prst="roundRect">
              <a:avLst>
                <a:gd name="adj" fmla="val 50000"/>
              </a:avLst>
            </a:prstGeom>
          </p:spPr>
        </p:pic>
        <p:grpSp>
          <p:nvGrpSpPr>
            <p:cNvPr id="9" name="Group 8"/>
            <p:cNvGrpSpPr/>
            <p:nvPr/>
          </p:nvGrpSpPr>
          <p:grpSpPr>
            <a:xfrm>
              <a:off x="4263015" y="3330349"/>
              <a:ext cx="3576348" cy="352253"/>
              <a:chOff x="3896793" y="5516542"/>
              <a:chExt cx="3817503" cy="377622"/>
            </a:xfrm>
          </p:grpSpPr>
          <p:pic>
            <p:nvPicPr>
              <p:cNvPr id="22" name="Picture 21"/>
              <p:cNvPicPr>
                <a:picLocks noChangeAspect="1"/>
              </p:cNvPicPr>
              <p:nvPr/>
            </p:nvPicPr>
            <p:blipFill>
              <a:blip r:embed="rId4"/>
              <a:stretch>
                <a:fillRect/>
              </a:stretch>
            </p:blipFill>
            <p:spPr>
              <a:xfrm rot="10800000" flipH="1">
                <a:off x="3896793" y="5516542"/>
                <a:ext cx="681487" cy="333333"/>
              </a:xfrm>
              <a:prstGeom prst="roundRect">
                <a:avLst/>
              </a:prstGeom>
            </p:spPr>
          </p:pic>
          <p:pic>
            <p:nvPicPr>
              <p:cNvPr id="23" name="Picture 22"/>
              <p:cNvPicPr>
                <a:picLocks noChangeAspect="1"/>
              </p:cNvPicPr>
              <p:nvPr/>
            </p:nvPicPr>
            <p:blipFill>
              <a:blip r:embed="rId4"/>
              <a:stretch>
                <a:fillRect/>
              </a:stretch>
            </p:blipFill>
            <p:spPr>
              <a:xfrm rot="10800000" flipH="1">
                <a:off x="7063994" y="5560831"/>
                <a:ext cx="650302" cy="333333"/>
              </a:xfrm>
              <a:prstGeom prst="roundRect">
                <a:avLst/>
              </a:prstGeom>
            </p:spPr>
          </p:pic>
        </p:grpSp>
      </p:grpSp>
      <p:sp>
        <p:nvSpPr>
          <p:cNvPr id="13" name="TextBox 12"/>
          <p:cNvSpPr txBox="1"/>
          <p:nvPr/>
        </p:nvSpPr>
        <p:spPr>
          <a:xfrm>
            <a:off x="5402513" y="4611714"/>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9213416" y="4580754"/>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2756481" y="5420270"/>
            <a:ext cx="6333923"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ên sinh vật đứng đầu trong chuỗi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Rounded Rectangle 18"/>
          <p:cNvSpPr/>
          <p:nvPr/>
        </p:nvSpPr>
        <p:spPr>
          <a:xfrm>
            <a:off x="1429166" y="4525706"/>
            <a:ext cx="1634767" cy="595423"/>
          </a:xfrm>
          <a:prstGeom prst="roundRect">
            <a:avLst>
              <a:gd name="adj" fmla="val 50000"/>
            </a:avLst>
          </a:prstGeom>
          <a:solidFill>
            <a:srgbClr val="FFC000"/>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Bèo</a:t>
            </a:r>
          </a:p>
        </p:txBody>
      </p:sp>
    </p:spTree>
    <p:extLst>
      <p:ext uri="{BB962C8B-B14F-4D97-AF65-F5344CB8AC3E}">
        <p14:creationId xmlns:p14="http://schemas.microsoft.com/office/powerpoint/2010/main" val="25334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19"/>
                                        </p:tgtEl>
                                      </p:cBhvr>
                                      <p:by x="150000" y="150000"/>
                                    </p:animScale>
                                  </p:childTnLst>
                                </p:cTn>
                              </p:par>
                              <p:par>
                                <p:cTn id="43" presetID="42" presetClass="path" presetSubtype="0" accel="50000" decel="50000" fill="hold" grpId="2" nodeType="withEffect">
                                  <p:stCondLst>
                                    <p:cond delay="0"/>
                                  </p:stCondLst>
                                  <p:childTnLst>
                                    <p:animMotion origin="layout" path="M -4.79167E-6 -7.40741E-7 L 0.29623 0.22384 " pathEditMode="relative" rAng="0" ptsTypes="AA">
                                      <p:cBhvr>
                                        <p:cTn id="44" dur="2000" fill="hold"/>
                                        <p:tgtEl>
                                          <p:spTgt spid="19"/>
                                        </p:tgtEl>
                                        <p:attrNameLst>
                                          <p:attrName>ppt_x</p:attrName>
                                          <p:attrName>ppt_y</p:attrName>
                                        </p:attrNameLst>
                                      </p:cBhvr>
                                      <p:rCtr x="14805" y="111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19" grpId="0" animBg="1"/>
      <p:bldP spid="19" grpId="1" animBg="1"/>
      <p:bldP spid="1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4" name="TextBox 13"/>
          <p:cNvSpPr txBox="1"/>
          <p:nvPr/>
        </p:nvSpPr>
        <p:spPr>
          <a:xfrm>
            <a:off x="1363668" y="1916207"/>
            <a:ext cx="9359905" cy="4154984"/>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Chuỗi thức ăn là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Mối liên hệ về thức ăn giữa các sinh vật được thể hiện bằng hình gì? Vẽ mô tả mối liên hệ về thức ăn giữa mèo và chuột</a:t>
            </a:r>
          </a:p>
          <a:p>
            <a:r>
              <a:rPr lang="vi-VN" sz="2400">
                <a:latin typeface="Roboto" panose="02000000000000000000" pitchFamily="2" charset="0"/>
                <a:ea typeface="Roboto" panose="02000000000000000000" pitchFamily="2" charset="0"/>
              </a:rPr>
              <a:t>……………………………………………………………………………………………………………………</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3. Cho chuỗi thức ăn: cỏ, trâu, sư tử, bọ. Vẽ mô hình chuỗi thức ăn.</a:t>
            </a:r>
          </a:p>
          <a:p>
            <a:r>
              <a:rPr lang="vi-VN" sz="2400">
                <a:latin typeface="Roboto" panose="02000000000000000000" pitchFamily="2" charset="0"/>
                <a:ea typeface="Roboto" panose="02000000000000000000" pitchFamily="2" charset="0"/>
              </a:rPr>
              <a:t>	</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					</a:t>
            </a:r>
          </a:p>
          <a:p>
            <a:r>
              <a:rPr lang="vi-VN" sz="2400">
                <a:latin typeface="Roboto" panose="02000000000000000000" pitchFamily="2" charset="0"/>
                <a:ea typeface="Roboto" panose="02000000000000000000" pitchFamily="2" charset="0"/>
              </a:rPr>
              <a:t>Sinh vật đứng đầu chuỗi thức ăn là…………………………………………………</a:t>
            </a:r>
            <a:r>
              <a:rPr lang="en-US" sz="2400">
                <a:latin typeface="Roboto" panose="02000000000000000000" pitchFamily="2" charset="0"/>
                <a:ea typeface="Roboto" panose="02000000000000000000" pitchFamily="2" charset="0"/>
              </a:rPr>
              <a:t>……</a:t>
            </a:r>
          </a:p>
        </p:txBody>
      </p:sp>
      <p:sp>
        <p:nvSpPr>
          <p:cNvPr id="8" name="TextBox 7"/>
          <p:cNvSpPr txBox="1"/>
          <p:nvPr/>
        </p:nvSpPr>
        <p:spPr>
          <a:xfrm>
            <a:off x="1665284" y="3358836"/>
            <a:ext cx="8756672"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rPr>
              <a:t>Mối liên hệ về thức ăn giữa các sinh vật được thể hiện bằng hình </a:t>
            </a:r>
            <a:r>
              <a:rPr lang="en-US" sz="2000">
                <a:solidFill>
                  <a:srgbClr val="FF0000"/>
                </a:solidFill>
                <a:latin typeface="Roboto" panose="02000000000000000000" pitchFamily="2" charset="0"/>
                <a:ea typeface="Roboto" panose="02000000000000000000" pitchFamily="2" charset="0"/>
              </a:rPr>
              <a:t>mũi tên</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63668" y="2273195"/>
            <a:ext cx="9003210"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Chuỗi thức ăn là một dãy gồm nhiều loài sinh vật có quan hệ thức ăn với nhau</a:t>
            </a:r>
            <a:endParaRPr lang="vi-VN" sz="2000">
              <a:solidFill>
                <a:srgbClr val="FF0000"/>
              </a:solidFill>
              <a:latin typeface="Roboto" panose="02000000000000000000" pitchFamily="2" charset="0"/>
              <a:ea typeface="Roboto" panose="02000000000000000000" pitchFamily="2" charset="0"/>
            </a:endParaRPr>
          </a:p>
        </p:txBody>
      </p:sp>
      <p:sp>
        <p:nvSpPr>
          <p:cNvPr id="18" name="TextBox 17"/>
          <p:cNvSpPr txBox="1"/>
          <p:nvPr/>
        </p:nvSpPr>
        <p:spPr>
          <a:xfrm>
            <a:off x="6442811" y="5490336"/>
            <a:ext cx="968082"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Cỏ</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 name="TextBox 3"/>
          <p:cNvSpPr txBox="1"/>
          <p:nvPr/>
        </p:nvSpPr>
        <p:spPr>
          <a:xfrm>
            <a:off x="2937370" y="3923683"/>
            <a:ext cx="1648047"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Chuột</a:t>
            </a:r>
          </a:p>
        </p:txBody>
      </p:sp>
      <p:sp>
        <p:nvSpPr>
          <p:cNvPr id="15" name="TextBox 14"/>
          <p:cNvSpPr txBox="1"/>
          <p:nvPr/>
        </p:nvSpPr>
        <p:spPr>
          <a:xfrm>
            <a:off x="5762846" y="3915879"/>
            <a:ext cx="1648047"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Mèo</a:t>
            </a:r>
          </a:p>
        </p:txBody>
      </p:sp>
      <p:cxnSp>
        <p:nvCxnSpPr>
          <p:cNvPr id="7" name="Straight Arrow Connector 6"/>
          <p:cNvCxnSpPr/>
          <p:nvPr/>
        </p:nvCxnSpPr>
        <p:spPr>
          <a:xfrm>
            <a:off x="4922874" y="4115934"/>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62230"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Cỏ</a:t>
            </a:r>
          </a:p>
        </p:txBody>
      </p:sp>
      <p:sp>
        <p:nvSpPr>
          <p:cNvPr id="20" name="TextBox 19"/>
          <p:cNvSpPr txBox="1"/>
          <p:nvPr/>
        </p:nvSpPr>
        <p:spPr>
          <a:xfrm>
            <a:off x="3965333"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Trâu</a:t>
            </a:r>
          </a:p>
        </p:txBody>
      </p:sp>
      <p:cxnSp>
        <p:nvCxnSpPr>
          <p:cNvPr id="21" name="Straight Arrow Connector 20"/>
          <p:cNvCxnSpPr/>
          <p:nvPr/>
        </p:nvCxnSpPr>
        <p:spPr>
          <a:xfrm>
            <a:off x="3022431"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68436"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Sư tử</a:t>
            </a:r>
          </a:p>
        </p:txBody>
      </p:sp>
      <p:sp>
        <p:nvSpPr>
          <p:cNvPr id="23" name="TextBox 22"/>
          <p:cNvSpPr txBox="1"/>
          <p:nvPr/>
        </p:nvSpPr>
        <p:spPr>
          <a:xfrm>
            <a:off x="8971540"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Bọ</a:t>
            </a:r>
          </a:p>
        </p:txBody>
      </p:sp>
      <p:cxnSp>
        <p:nvCxnSpPr>
          <p:cNvPr id="24" name="Straight Arrow Connector 23"/>
          <p:cNvCxnSpPr/>
          <p:nvPr/>
        </p:nvCxnSpPr>
        <p:spPr>
          <a:xfrm>
            <a:off x="8131567"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577414"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89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18" grpId="0"/>
      <p:bldP spid="4" grpId="0" animBg="1"/>
      <p:bldP spid="15" grpId="0" animBg="1"/>
      <p:bldP spid="19" grpId="0" animBg="1"/>
      <p:bldP spid="20"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56" t="4867" b="242"/>
          <a:stretch/>
        </p:blipFill>
        <p:spPr>
          <a:xfrm>
            <a:off x="1036791" y="2623587"/>
            <a:ext cx="9474348" cy="4127528"/>
          </a:xfrm>
          <a:prstGeom prst="roundRect">
            <a:avLst>
              <a:gd name="adj" fmla="val 32870"/>
            </a:avLst>
          </a:prstGeom>
        </p:spPr>
      </p:pic>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0" name="TextBox 9"/>
          <p:cNvSpPr txBox="1"/>
          <p:nvPr/>
        </p:nvSpPr>
        <p:spPr>
          <a:xfrm>
            <a:off x="3223326" y="1108672"/>
            <a:ext cx="545284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hình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rot="19694931">
            <a:off x="2050916" y="3305492"/>
            <a:ext cx="1730559"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Nai ăn cỏ</a:t>
            </a:r>
            <a:endParaRPr lang="en-US" altLang="zh-CN" sz="2400" noProof="0">
              <a:solidFill>
                <a:srgbClr val="7030A0"/>
              </a:solidFill>
              <a:latin typeface="Roboto" panose="02000000000000000000" pitchFamily="2" charset="0"/>
              <a:ea typeface="Roboto" panose="02000000000000000000" pitchFamily="2" charset="0"/>
            </a:endParaRPr>
          </a:p>
        </p:txBody>
      </p:sp>
      <p:sp>
        <p:nvSpPr>
          <p:cNvPr id="18" name="TextBox 17"/>
          <p:cNvSpPr txBox="1"/>
          <p:nvPr/>
        </p:nvSpPr>
        <p:spPr>
          <a:xfrm>
            <a:off x="2916196" y="1592403"/>
            <a:ext cx="59957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Kể tên các chuỗi thức ăn có trong 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075915" y="4029132"/>
            <a:ext cx="574158" cy="584775"/>
          </a:xfrm>
          <a:prstGeom prst="rect">
            <a:avLst/>
          </a:prstGeom>
          <a:noFill/>
        </p:spPr>
        <p:txBody>
          <a:bodyPr wrap="square" rtlCol="0">
            <a:spAutoFit/>
          </a:bodyPr>
          <a:lstStyle/>
          <a:p>
            <a:pPr lvl="0" algn="ctr">
              <a:defRPr/>
            </a:pPr>
            <a:r>
              <a:rPr lang="en-US" altLang="zh-CN" sz="3200" b="1">
                <a:solidFill>
                  <a:srgbClr val="7030A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2102253" y="4606279"/>
            <a:ext cx="574158" cy="584775"/>
          </a:xfrm>
          <a:prstGeom prst="rect">
            <a:avLst/>
          </a:prstGeom>
          <a:noFill/>
        </p:spPr>
        <p:txBody>
          <a:bodyPr wrap="square" rtlCol="0">
            <a:spAutoFit/>
          </a:bodyPr>
          <a:lstStyle/>
          <a:p>
            <a:pPr lvl="0" algn="ctr">
              <a:defRPr/>
            </a:pPr>
            <a:r>
              <a:rPr lang="en-US" altLang="zh-CN" sz="3200" b="1">
                <a:solidFill>
                  <a:srgbClr val="FF000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6055622" y="2262592"/>
            <a:ext cx="1730559" cy="830997"/>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Nai là thức ăn cho hổ</a:t>
            </a:r>
            <a:endParaRPr lang="en-US" altLang="zh-CN" sz="2400" noProof="0">
              <a:solidFill>
                <a:srgbClr val="7030A0"/>
              </a:solidFill>
              <a:latin typeface="Roboto" panose="02000000000000000000" pitchFamily="2" charset="0"/>
              <a:ea typeface="Roboto" panose="02000000000000000000" pitchFamily="2" charset="0"/>
            </a:endParaRPr>
          </a:p>
        </p:txBody>
      </p:sp>
      <p:sp>
        <p:nvSpPr>
          <p:cNvPr id="19" name="TextBox 18"/>
          <p:cNvSpPr txBox="1"/>
          <p:nvPr/>
        </p:nvSpPr>
        <p:spPr>
          <a:xfrm>
            <a:off x="2358046" y="4383074"/>
            <a:ext cx="1730559"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Sâu ăn cỏ</a:t>
            </a:r>
            <a:endParaRPr lang="en-US" altLang="zh-CN" sz="2400" noProof="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6173873" y="3906020"/>
            <a:ext cx="1730559"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Sâu là thức ăn cho ếch</a:t>
            </a:r>
            <a:endParaRPr lang="en-US" altLang="zh-CN" sz="2400" noProof="0">
              <a:solidFill>
                <a:srgbClr val="FF0000"/>
              </a:solidFill>
              <a:latin typeface="Roboto" panose="02000000000000000000" pitchFamily="2" charset="0"/>
              <a:ea typeface="Roboto" panose="02000000000000000000" pitchFamily="2" charset="0"/>
            </a:endParaRPr>
          </a:p>
        </p:txBody>
      </p:sp>
      <p:sp>
        <p:nvSpPr>
          <p:cNvPr id="24" name="TextBox 23"/>
          <p:cNvSpPr txBox="1"/>
          <p:nvPr/>
        </p:nvSpPr>
        <p:spPr>
          <a:xfrm>
            <a:off x="2102253" y="5137808"/>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5" name="TextBox 24"/>
          <p:cNvSpPr txBox="1"/>
          <p:nvPr/>
        </p:nvSpPr>
        <p:spPr>
          <a:xfrm rot="1686983">
            <a:off x="2050914" y="5841578"/>
            <a:ext cx="1730559" cy="830997"/>
          </a:xfrm>
          <a:prstGeom prst="rect">
            <a:avLst/>
          </a:prstGeom>
          <a:noFill/>
        </p:spPr>
        <p:txBody>
          <a:bodyPr wrap="square" rtlCol="0">
            <a:spAutoFit/>
          </a:bodyPr>
          <a:lstStyle/>
          <a:p>
            <a:pPr lvl="0" algn="ctr">
              <a:defRPr/>
            </a:pPr>
            <a:r>
              <a:rPr lang="en-US" altLang="zh-CN" sz="2400">
                <a:solidFill>
                  <a:srgbClr val="00B050"/>
                </a:solidFill>
                <a:latin typeface="Roboto" panose="02000000000000000000" pitchFamily="2" charset="0"/>
                <a:ea typeface="Roboto" panose="02000000000000000000" pitchFamily="2" charset="0"/>
              </a:rPr>
              <a:t>Châu chấu ăn cỏ</a:t>
            </a:r>
            <a:endParaRPr lang="en-US" altLang="zh-CN" sz="2400" noProof="0">
              <a:solidFill>
                <a:srgbClr val="00B050"/>
              </a:solidFill>
              <a:latin typeface="Roboto" panose="02000000000000000000" pitchFamily="2" charset="0"/>
              <a:ea typeface="Roboto" panose="02000000000000000000" pitchFamily="2" charset="0"/>
            </a:endParaRPr>
          </a:p>
        </p:txBody>
      </p:sp>
      <p:sp>
        <p:nvSpPr>
          <p:cNvPr id="26" name="TextBox 25"/>
          <p:cNvSpPr txBox="1"/>
          <p:nvPr/>
        </p:nvSpPr>
        <p:spPr>
          <a:xfrm>
            <a:off x="5773965" y="5307084"/>
            <a:ext cx="2360427" cy="830997"/>
          </a:xfrm>
          <a:prstGeom prst="rect">
            <a:avLst/>
          </a:prstGeom>
          <a:noFill/>
        </p:spPr>
        <p:txBody>
          <a:bodyPr wrap="square" rtlCol="0">
            <a:spAutoFit/>
          </a:bodyPr>
          <a:lstStyle/>
          <a:p>
            <a:pPr lvl="0" algn="ctr">
              <a:defRPr/>
            </a:pPr>
            <a:r>
              <a:rPr lang="en-US" altLang="zh-CN" sz="2400">
                <a:solidFill>
                  <a:srgbClr val="00B050"/>
                </a:solidFill>
                <a:latin typeface="Roboto" panose="02000000000000000000" pitchFamily="2" charset="0"/>
                <a:ea typeface="Roboto" panose="02000000000000000000" pitchFamily="2" charset="0"/>
              </a:rPr>
              <a:t>Châu chấu là thức ăn cho gà</a:t>
            </a:r>
            <a:endParaRPr lang="en-US" altLang="zh-CN" sz="2400" noProof="0">
              <a:solidFill>
                <a:srgbClr val="00B05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453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3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8" grpId="0"/>
      <p:bldP spid="21" grpId="0"/>
      <p:bldP spid="22" grpId="0"/>
      <p:bldP spid="17" grpId="0"/>
      <p:bldP spid="19" grpId="0"/>
      <p:bldP spid="23"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0" name="TextBox 9"/>
          <p:cNvSpPr txBox="1"/>
          <p:nvPr/>
        </p:nvSpPr>
        <p:spPr>
          <a:xfrm>
            <a:off x="3223326" y="1108672"/>
            <a:ext cx="545284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hình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916196" y="1592403"/>
            <a:ext cx="59957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Viết các chuỗi thức ăn theo gợi ý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951116" y="2492318"/>
            <a:ext cx="748835" cy="646986"/>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7" name="Picture 26"/>
          <p:cNvPicPr>
            <a:picLocks noChangeAspect="1"/>
          </p:cNvPicPr>
          <p:nvPr/>
        </p:nvPicPr>
        <p:blipFill>
          <a:blip r:embed="rId4"/>
          <a:stretch>
            <a:fillRect/>
          </a:stretch>
        </p:blipFill>
        <p:spPr>
          <a:xfrm rot="10800000" flipH="1">
            <a:off x="4662543" y="2645486"/>
            <a:ext cx="726619" cy="287022"/>
          </a:xfrm>
          <a:prstGeom prst="rect">
            <a:avLst/>
          </a:prstGeom>
        </p:spPr>
      </p:pic>
      <p:pic>
        <p:nvPicPr>
          <p:cNvPr id="28" name="Picture 27"/>
          <p:cNvPicPr>
            <a:picLocks noChangeAspect="1"/>
          </p:cNvPicPr>
          <p:nvPr/>
        </p:nvPicPr>
        <p:blipFill>
          <a:blip r:embed="rId4"/>
          <a:stretch>
            <a:fillRect/>
          </a:stretch>
        </p:blipFill>
        <p:spPr>
          <a:xfrm rot="10800000" flipH="1">
            <a:off x="8256324" y="2712474"/>
            <a:ext cx="654185" cy="287022"/>
          </a:xfrm>
          <a:prstGeom prst="rect">
            <a:avLst/>
          </a:prstGeom>
        </p:spPr>
      </p:pic>
      <p:sp>
        <p:nvSpPr>
          <p:cNvPr id="29" name="Rounded Rectangle 28"/>
          <p:cNvSpPr/>
          <p:nvPr/>
        </p:nvSpPr>
        <p:spPr>
          <a:xfrm>
            <a:off x="5370458" y="2157309"/>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Nai</a:t>
            </a:r>
          </a:p>
        </p:txBody>
      </p:sp>
      <p:sp>
        <p:nvSpPr>
          <p:cNvPr id="30" name="Rounded Rectangle 29"/>
          <p:cNvSpPr/>
          <p:nvPr/>
        </p:nvSpPr>
        <p:spPr>
          <a:xfrm>
            <a:off x="8897153" y="2157309"/>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Hổ</a:t>
            </a:r>
          </a:p>
        </p:txBody>
      </p:sp>
      <p:sp>
        <p:nvSpPr>
          <p:cNvPr id="33" name="Rounded Rectangle 32"/>
          <p:cNvSpPr/>
          <p:nvPr/>
        </p:nvSpPr>
        <p:spPr>
          <a:xfrm>
            <a:off x="1843762" y="2157309"/>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sp>
        <p:nvSpPr>
          <p:cNvPr id="34" name="Rounded Rectangle 33"/>
          <p:cNvSpPr/>
          <p:nvPr/>
        </p:nvSpPr>
        <p:spPr>
          <a:xfrm>
            <a:off x="5370458" y="3810948"/>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Sâu</a:t>
            </a:r>
          </a:p>
        </p:txBody>
      </p:sp>
      <p:sp>
        <p:nvSpPr>
          <p:cNvPr id="35" name="Rounded Rectangle 34"/>
          <p:cNvSpPr/>
          <p:nvPr/>
        </p:nvSpPr>
        <p:spPr>
          <a:xfrm>
            <a:off x="8897153" y="3810948"/>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Ếch</a:t>
            </a:r>
          </a:p>
        </p:txBody>
      </p:sp>
      <p:sp>
        <p:nvSpPr>
          <p:cNvPr id="36" name="Rounded Rectangle 35"/>
          <p:cNvSpPr/>
          <p:nvPr/>
        </p:nvSpPr>
        <p:spPr>
          <a:xfrm>
            <a:off x="1843762" y="3810948"/>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sp>
        <p:nvSpPr>
          <p:cNvPr id="37" name="Rounded Rectangle 36"/>
          <p:cNvSpPr/>
          <p:nvPr/>
        </p:nvSpPr>
        <p:spPr>
          <a:xfrm>
            <a:off x="5370458" y="5464587"/>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Châu </a:t>
            </a:r>
          </a:p>
          <a:p>
            <a:pPr algn="r"/>
            <a:r>
              <a:rPr lang="en-US" sz="2400">
                <a:solidFill>
                  <a:srgbClr val="002060"/>
                </a:solidFill>
                <a:latin typeface="Roboto" panose="02000000000000000000" pitchFamily="2" charset="0"/>
                <a:ea typeface="Roboto" panose="02000000000000000000" pitchFamily="2" charset="0"/>
              </a:rPr>
              <a:t>chấu</a:t>
            </a:r>
          </a:p>
        </p:txBody>
      </p:sp>
      <p:sp>
        <p:nvSpPr>
          <p:cNvPr id="38" name="Rounded Rectangle 37"/>
          <p:cNvSpPr/>
          <p:nvPr/>
        </p:nvSpPr>
        <p:spPr>
          <a:xfrm>
            <a:off x="8897153" y="5464587"/>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Gà</a:t>
            </a:r>
          </a:p>
        </p:txBody>
      </p:sp>
      <p:sp>
        <p:nvSpPr>
          <p:cNvPr id="39" name="Rounded Rectangle 38"/>
          <p:cNvSpPr/>
          <p:nvPr/>
        </p:nvSpPr>
        <p:spPr>
          <a:xfrm>
            <a:off x="1843762" y="5464587"/>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3546" y="5568343"/>
            <a:ext cx="1162519" cy="110083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4" y="2205361"/>
            <a:ext cx="1385275" cy="1104001"/>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887" y="2054068"/>
            <a:ext cx="1294302" cy="131681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5481" y="4002828"/>
            <a:ext cx="1621538" cy="111646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0457" y="5617741"/>
            <a:ext cx="2094721" cy="105143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9469" y="3817914"/>
            <a:ext cx="1590675" cy="1133475"/>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4" y="3807808"/>
            <a:ext cx="1385275" cy="1104001"/>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3" y="5451833"/>
            <a:ext cx="1385275" cy="1104001"/>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9469" y="2293920"/>
            <a:ext cx="1676621" cy="1009030"/>
          </a:xfrm>
          <a:prstGeom prst="rect">
            <a:avLst/>
          </a:prstGeom>
        </p:spPr>
      </p:pic>
      <p:sp>
        <p:nvSpPr>
          <p:cNvPr id="31" name="TextBox 30"/>
          <p:cNvSpPr txBox="1"/>
          <p:nvPr/>
        </p:nvSpPr>
        <p:spPr>
          <a:xfrm>
            <a:off x="5368302" y="2141028"/>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4" name="TextBox 43"/>
          <p:cNvSpPr txBox="1"/>
          <p:nvPr/>
        </p:nvSpPr>
        <p:spPr>
          <a:xfrm>
            <a:off x="5393157" y="3827999"/>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5" name="TextBox 44"/>
          <p:cNvSpPr txBox="1"/>
          <p:nvPr/>
        </p:nvSpPr>
        <p:spPr>
          <a:xfrm>
            <a:off x="5393157" y="5472499"/>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6" name="TextBox 45"/>
          <p:cNvSpPr txBox="1"/>
          <p:nvPr/>
        </p:nvSpPr>
        <p:spPr>
          <a:xfrm>
            <a:off x="8953981" y="2161878"/>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7" name="TextBox 46"/>
          <p:cNvSpPr txBox="1"/>
          <p:nvPr/>
        </p:nvSpPr>
        <p:spPr>
          <a:xfrm>
            <a:off x="8904904" y="3815517"/>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8" name="TextBox 47"/>
          <p:cNvSpPr txBox="1"/>
          <p:nvPr/>
        </p:nvSpPr>
        <p:spPr>
          <a:xfrm>
            <a:off x="8897153" y="5509436"/>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9" name="TextBox 48"/>
          <p:cNvSpPr txBox="1"/>
          <p:nvPr/>
        </p:nvSpPr>
        <p:spPr>
          <a:xfrm>
            <a:off x="947990" y="4190903"/>
            <a:ext cx="748835" cy="765750"/>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50" name="TextBox 49"/>
          <p:cNvSpPr txBox="1"/>
          <p:nvPr/>
        </p:nvSpPr>
        <p:spPr>
          <a:xfrm>
            <a:off x="934441" y="5760584"/>
            <a:ext cx="748835" cy="765750"/>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51" name="Picture 50"/>
          <p:cNvPicPr>
            <a:picLocks noChangeAspect="1"/>
          </p:cNvPicPr>
          <p:nvPr/>
        </p:nvPicPr>
        <p:blipFill>
          <a:blip r:embed="rId4"/>
          <a:stretch>
            <a:fillRect/>
          </a:stretch>
        </p:blipFill>
        <p:spPr>
          <a:xfrm rot="10800000" flipH="1">
            <a:off x="4636172" y="4267339"/>
            <a:ext cx="726619" cy="287022"/>
          </a:xfrm>
          <a:prstGeom prst="rect">
            <a:avLst/>
          </a:prstGeom>
        </p:spPr>
      </p:pic>
      <p:pic>
        <p:nvPicPr>
          <p:cNvPr id="52" name="Picture 51"/>
          <p:cNvPicPr>
            <a:picLocks noChangeAspect="1"/>
          </p:cNvPicPr>
          <p:nvPr/>
        </p:nvPicPr>
        <p:blipFill>
          <a:blip r:embed="rId4"/>
          <a:stretch>
            <a:fillRect/>
          </a:stretch>
        </p:blipFill>
        <p:spPr>
          <a:xfrm rot="10800000" flipH="1">
            <a:off x="8229953" y="4334327"/>
            <a:ext cx="654185" cy="287022"/>
          </a:xfrm>
          <a:prstGeom prst="rect">
            <a:avLst/>
          </a:prstGeom>
        </p:spPr>
      </p:pic>
      <p:pic>
        <p:nvPicPr>
          <p:cNvPr id="53" name="Picture 52"/>
          <p:cNvPicPr>
            <a:picLocks noChangeAspect="1"/>
          </p:cNvPicPr>
          <p:nvPr/>
        </p:nvPicPr>
        <p:blipFill>
          <a:blip r:embed="rId4"/>
          <a:stretch>
            <a:fillRect/>
          </a:stretch>
        </p:blipFill>
        <p:spPr>
          <a:xfrm rot="10800000" flipH="1">
            <a:off x="4618806" y="6058482"/>
            <a:ext cx="726619" cy="287022"/>
          </a:xfrm>
          <a:prstGeom prst="rect">
            <a:avLst/>
          </a:prstGeom>
        </p:spPr>
      </p:pic>
      <p:pic>
        <p:nvPicPr>
          <p:cNvPr id="54" name="Picture 53"/>
          <p:cNvPicPr>
            <a:picLocks noChangeAspect="1"/>
          </p:cNvPicPr>
          <p:nvPr/>
        </p:nvPicPr>
        <p:blipFill>
          <a:blip r:embed="rId4"/>
          <a:stretch>
            <a:fillRect/>
          </a:stretch>
        </p:blipFill>
        <p:spPr>
          <a:xfrm rot="10800000" flipH="1">
            <a:off x="8212587" y="6125470"/>
            <a:ext cx="654185" cy="287022"/>
          </a:xfrm>
          <a:prstGeom prst="rect">
            <a:avLst/>
          </a:prstGeom>
        </p:spPr>
      </p:pic>
      <p:sp>
        <p:nvSpPr>
          <p:cNvPr id="55" name="TextBox 54"/>
          <p:cNvSpPr txBox="1"/>
          <p:nvPr/>
        </p:nvSpPr>
        <p:spPr>
          <a:xfrm>
            <a:off x="1843762" y="3832841"/>
            <a:ext cx="2694582" cy="1299210"/>
          </a:xfrm>
          <a:prstGeom prst="roundRect">
            <a:avLst>
              <a:gd name="adj" fmla="val 41647"/>
            </a:avLst>
          </a:prstGeom>
          <a:solidFill>
            <a:srgbClr val="CDE29A"/>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56" name="TextBox 55"/>
          <p:cNvSpPr txBox="1"/>
          <p:nvPr/>
        </p:nvSpPr>
        <p:spPr>
          <a:xfrm>
            <a:off x="1859066" y="5472499"/>
            <a:ext cx="2694582" cy="1299210"/>
          </a:xfrm>
          <a:prstGeom prst="roundRect">
            <a:avLst>
              <a:gd name="adj" fmla="val 41647"/>
            </a:avLst>
          </a:prstGeom>
          <a:solidFill>
            <a:srgbClr val="CDE29A"/>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781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22" presetClass="entr" presetSubtype="8"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par>
                                <p:cTn id="43" presetID="16" presetClass="entr" presetSubtype="21"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par>
                                <p:cTn id="69" presetID="16" presetClass="entr" presetSubtype="2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Vertical)">
                                      <p:cBhvr>
                                        <p:cTn id="71" dur="500"/>
                                        <p:tgtEl>
                                          <p:spTgt spid="40"/>
                                        </p:tgtEl>
                                      </p:cBhvr>
                                    </p:animEffect>
                                  </p:childTnLst>
                                </p:cTn>
                              </p:par>
                              <p:par>
                                <p:cTn id="72" presetID="16" presetClass="entr" presetSubtype="21"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par>
                                <p:cTn id="75" presetID="16" presetClass="entr" presetSubtype="21"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arn(inVertical)">
                                      <p:cBhvr>
                                        <p:cTn id="77" dur="500"/>
                                        <p:tgtEl>
                                          <p:spTgt spid="11"/>
                                        </p:tgtEl>
                                      </p:cBhvr>
                                    </p:animEffect>
                                  </p:childTnLst>
                                </p:cTn>
                              </p:par>
                              <p:par>
                                <p:cTn id="78" presetID="22" presetClass="entr" presetSubtype="8"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500"/>
                                        <p:tgtEl>
                                          <p:spTgt spid="51"/>
                                        </p:tgtEl>
                                      </p:cBhvr>
                                    </p:animEffect>
                                  </p:childTnLst>
                                </p:cTn>
                              </p:par>
                              <p:par>
                                <p:cTn id="81" presetID="22" presetClass="entr" presetSubtype="8"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ipe(down)">
                                      <p:cBhvr>
                                        <p:cTn id="86" dur="5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wipe(down)">
                                      <p:cBhvr>
                                        <p:cTn id="103" dur="500"/>
                                        <p:tgtEl>
                                          <p:spTgt spid="45"/>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wipe(down)">
                                      <p:cBhvr>
                                        <p:cTn id="106" dur="500"/>
                                        <p:tgtEl>
                                          <p:spTgt spid="48"/>
                                        </p:tgtEl>
                                      </p:cBhvr>
                                    </p:animEffect>
                                  </p:childTnLst>
                                </p:cTn>
                              </p:par>
                              <p:par>
                                <p:cTn id="107" presetID="16" presetClass="entr" presetSubtype="21"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par>
                                <p:cTn id="113" presetID="16" presetClass="entr" presetSubtype="21" fill="hold" nodeType="with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barn(inVertical)">
                                      <p:cBhvr>
                                        <p:cTn id="115" dur="500"/>
                                        <p:tgtEl>
                                          <p:spTgt spid="3"/>
                                        </p:tgtEl>
                                      </p:cBhvr>
                                    </p:animEffect>
                                  </p:childTnLst>
                                </p:cTn>
                              </p:par>
                              <p:par>
                                <p:cTn id="116" presetID="22" presetClass="entr" presetSubtype="8" fill="hold" nodeType="with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wipe(left)">
                                      <p:cBhvr>
                                        <p:cTn id="118" dur="500"/>
                                        <p:tgtEl>
                                          <p:spTgt spid="53"/>
                                        </p:tgtEl>
                                      </p:cBhvr>
                                    </p:animEffect>
                                  </p:childTnLst>
                                </p:cTn>
                              </p:par>
                              <p:par>
                                <p:cTn id="119" presetID="22" presetClass="entr" presetSubtype="8" fill="hold" nodeType="withEffect">
                                  <p:stCondLst>
                                    <p:cond delay="0"/>
                                  </p:stCondLst>
                                  <p:childTnLst>
                                    <p:set>
                                      <p:cBhvr>
                                        <p:cTn id="120" dur="1" fill="hold">
                                          <p:stCondLst>
                                            <p:cond delay="0"/>
                                          </p:stCondLst>
                                        </p:cTn>
                                        <p:tgtEl>
                                          <p:spTgt spid="54"/>
                                        </p:tgtEl>
                                        <p:attrNameLst>
                                          <p:attrName>style.visibility</p:attrName>
                                        </p:attrNameLst>
                                      </p:cBhvr>
                                      <p:to>
                                        <p:strVal val="visible"/>
                                      </p:to>
                                    </p:set>
                                    <p:animEffect transition="in" filter="wipe(left)">
                                      <p:cBhvr>
                                        <p:cTn id="121" dur="500"/>
                                        <p:tgtEl>
                                          <p:spTgt spid="54"/>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down)">
                                      <p:cBhvr>
                                        <p:cTn id="1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31"/>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0" restart="whenNotActive" fill="hold" evtFilter="cancelBubble" nodeType="interactiveSeq">
                <p:stCondLst>
                  <p:cond evt="onClick" delay="0">
                    <p:tgtEl>
                      <p:spTgt spid="44"/>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5" restart="whenNotActive" fill="hold" evtFilter="cancelBubble" nodeType="interactiveSeq">
                <p:stCondLst>
                  <p:cond evt="onClick" delay="0">
                    <p:tgtEl>
                      <p:spTgt spid="45"/>
                    </p:tgtEl>
                  </p:cond>
                </p:stCondLst>
                <p:endSync evt="end" delay="0">
                  <p:rtn val="all"/>
                </p:endSync>
                <p:childTnLst>
                  <p:par>
                    <p:cTn id="136" fill="hold">
                      <p:stCondLst>
                        <p:cond delay="0"/>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0" restart="whenNotActive" fill="hold" evtFilter="cancelBubble" nodeType="interactiveSeq">
                <p:stCondLst>
                  <p:cond evt="onClick" delay="0">
                    <p:tgtEl>
                      <p:spTgt spid="46"/>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45" restart="whenNotActive" fill="hold" evtFilter="cancelBubble" nodeType="interactiveSeq">
                <p:stCondLst>
                  <p:cond evt="onClick" delay="0">
                    <p:tgtEl>
                      <p:spTgt spid="47"/>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0" restart="whenNotActive" fill="hold" evtFilter="cancelBubble" nodeType="interactiveSeq">
                <p:stCondLst>
                  <p:cond evt="onClick" delay="0">
                    <p:tgtEl>
                      <p:spTgt spid="48"/>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55" restart="whenNotActive" fill="hold" evtFilter="cancelBubble" nodeType="interactiveSeq">
                <p:stCondLst>
                  <p:cond evt="onClick" delay="0">
                    <p:tgtEl>
                      <p:spTgt spid="55"/>
                    </p:tgtEl>
                  </p:cond>
                </p:stCondLst>
                <p:endSync evt="end" delay="0">
                  <p:rtn val="all"/>
                </p:endSync>
                <p:childTnLst>
                  <p:par>
                    <p:cTn id="156" fill="hold">
                      <p:stCondLst>
                        <p:cond delay="0"/>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117" grpId="0"/>
      <p:bldP spid="10" grpId="0"/>
      <p:bldP spid="18" grpId="0"/>
      <p:bldP spid="21" grpId="0" animBg="1"/>
      <p:bldP spid="29" grpId="0" animBg="1"/>
      <p:bldP spid="30" grpId="0" animBg="1"/>
      <p:bldP spid="33" grpId="0" animBg="1"/>
      <p:bldP spid="34" grpId="0" animBg="1"/>
      <p:bldP spid="35" grpId="0" animBg="1"/>
      <p:bldP spid="36" grpId="0" animBg="1"/>
      <p:bldP spid="37" grpId="0" animBg="1"/>
      <p:bldP spid="38" grpId="0" animBg="1"/>
      <p:bldP spid="39" grpId="0" animBg="1"/>
      <p:bldP spid="31" grpId="0" animBg="1"/>
      <p:bldP spid="31"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5" grpId="0" animBg="1"/>
      <p:bldP spid="55" grpId="1" animBg="1"/>
      <p:bldP spid="56" grpId="0" animBg="1"/>
      <p:bldP spid="5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1809758" y="1451689"/>
            <a:ext cx="95475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Hãy viết các chuỗi thức ăn có thể xây dựng được từ các sinh vật </a:t>
            </a:r>
            <a:r>
              <a:rPr lang="en-US"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287110" y="466700"/>
            <a:ext cx="927989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a:stretch>
            <a:fillRect/>
          </a:stretch>
        </p:blipFill>
        <p:spPr>
          <a:xfrm rot="10800000" flipH="1">
            <a:off x="2242068" y="5049269"/>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8550534" y="5084290"/>
            <a:ext cx="819048" cy="333333"/>
          </a:xfrm>
          <a:prstGeom prst="rect">
            <a:avLst/>
          </a:prstGeom>
        </p:spPr>
      </p:pic>
      <p:sp>
        <p:nvSpPr>
          <p:cNvPr id="6" name="Rounded Rectangle 5"/>
          <p:cNvSpPr/>
          <p:nvPr/>
        </p:nvSpPr>
        <p:spPr>
          <a:xfrm>
            <a:off x="6478033" y="4883924"/>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Cá</a:t>
            </a:r>
          </a:p>
        </p:txBody>
      </p:sp>
      <p:sp>
        <p:nvSpPr>
          <p:cNvPr id="18" name="Rounded Rectangle 17"/>
          <p:cNvSpPr/>
          <p:nvPr/>
        </p:nvSpPr>
        <p:spPr>
          <a:xfrm>
            <a:off x="9855202" y="4883924"/>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Cò </a:t>
            </a:r>
          </a:p>
        </p:txBody>
      </p:sp>
      <p:sp>
        <p:nvSpPr>
          <p:cNvPr id="13" name="TextBox 12"/>
          <p:cNvSpPr txBox="1"/>
          <p:nvPr/>
        </p:nvSpPr>
        <p:spPr>
          <a:xfrm>
            <a:off x="6696995" y="4943240"/>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10182366" y="4985101"/>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152967"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Rêu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stretch>
            <a:fillRect/>
          </a:stretch>
        </p:blipFill>
        <p:spPr>
          <a:xfrm>
            <a:off x="152967" y="2483297"/>
            <a:ext cx="1830333" cy="1364308"/>
          </a:xfrm>
          <a:prstGeom prst="rect">
            <a:avLst/>
          </a:prstGeom>
        </p:spPr>
      </p:pic>
      <p:pic>
        <p:nvPicPr>
          <p:cNvPr id="5" name="Picture 4"/>
          <p:cNvPicPr>
            <a:picLocks noChangeAspect="1"/>
          </p:cNvPicPr>
          <p:nvPr/>
        </p:nvPicPr>
        <p:blipFill>
          <a:blip r:embed="rId6"/>
          <a:stretch>
            <a:fillRect/>
          </a:stretch>
        </p:blipFill>
        <p:spPr>
          <a:xfrm>
            <a:off x="4413321" y="2438402"/>
            <a:ext cx="2352381" cy="1504762"/>
          </a:xfrm>
          <a:prstGeom prst="rect">
            <a:avLst/>
          </a:prstGeom>
        </p:spPr>
      </p:pic>
      <p:pic>
        <p:nvPicPr>
          <p:cNvPr id="12" name="Picture 11"/>
          <p:cNvPicPr>
            <a:picLocks noChangeAspect="1"/>
          </p:cNvPicPr>
          <p:nvPr/>
        </p:nvPicPr>
        <p:blipFill>
          <a:blip r:embed="rId7"/>
          <a:stretch>
            <a:fillRect/>
          </a:stretch>
        </p:blipFill>
        <p:spPr>
          <a:xfrm>
            <a:off x="7188629" y="2231474"/>
            <a:ext cx="1771429" cy="1871000"/>
          </a:xfrm>
          <a:prstGeom prst="rect">
            <a:avLst/>
          </a:prstGeom>
        </p:spPr>
      </p:pic>
      <p:pic>
        <p:nvPicPr>
          <p:cNvPr id="14" name="Picture 13"/>
          <p:cNvPicPr>
            <a:picLocks noChangeAspect="1"/>
          </p:cNvPicPr>
          <p:nvPr/>
        </p:nvPicPr>
        <p:blipFill>
          <a:blip r:embed="rId8"/>
          <a:stretch>
            <a:fillRect/>
          </a:stretch>
        </p:blipFill>
        <p:spPr>
          <a:xfrm>
            <a:off x="9382986" y="2357364"/>
            <a:ext cx="2579199" cy="1646417"/>
          </a:xfrm>
          <a:prstGeom prst="rect">
            <a:avLst/>
          </a:prstGeom>
        </p:spPr>
      </p:pic>
      <p:pic>
        <p:nvPicPr>
          <p:cNvPr id="21" name="Picture 20"/>
          <p:cNvPicPr>
            <a:picLocks noChangeAspect="1"/>
          </p:cNvPicPr>
          <p:nvPr/>
        </p:nvPicPr>
        <p:blipFill>
          <a:blip r:embed="rId9"/>
          <a:stretch>
            <a:fillRect/>
          </a:stretch>
        </p:blipFill>
        <p:spPr>
          <a:xfrm>
            <a:off x="2406227" y="2479761"/>
            <a:ext cx="1584167" cy="1462308"/>
          </a:xfrm>
          <a:prstGeom prst="rect">
            <a:avLst/>
          </a:prstGeom>
        </p:spPr>
      </p:pic>
      <p:sp>
        <p:nvSpPr>
          <p:cNvPr id="27" name="TextBox 26"/>
          <p:cNvSpPr txBox="1"/>
          <p:nvPr/>
        </p:nvSpPr>
        <p:spPr>
          <a:xfrm>
            <a:off x="2388042" y="4084306"/>
            <a:ext cx="149654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Ốc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4744170"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Cá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7326072"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0" name="TextBox 29"/>
          <p:cNvSpPr txBox="1"/>
          <p:nvPr/>
        </p:nvSpPr>
        <p:spPr>
          <a:xfrm>
            <a:off x="10070460"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Bồ nông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2" name="Rounded Rectangle 31"/>
          <p:cNvSpPr/>
          <p:nvPr/>
        </p:nvSpPr>
        <p:spPr>
          <a:xfrm>
            <a:off x="3295694" y="488328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a:t>
            </a:r>
          </a:p>
        </p:txBody>
      </p:sp>
      <p:sp>
        <p:nvSpPr>
          <p:cNvPr id="33" name="TextBox 32"/>
          <p:cNvSpPr txBox="1"/>
          <p:nvPr/>
        </p:nvSpPr>
        <p:spPr>
          <a:xfrm>
            <a:off x="3500822" y="4976664"/>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34" name="Rounded Rectangle 33"/>
          <p:cNvSpPr/>
          <p:nvPr/>
        </p:nvSpPr>
        <p:spPr>
          <a:xfrm>
            <a:off x="438185" y="489909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Rêu</a:t>
            </a:r>
          </a:p>
        </p:txBody>
      </p:sp>
      <p:sp>
        <p:nvSpPr>
          <p:cNvPr id="35" name="TextBox 34"/>
          <p:cNvSpPr txBox="1"/>
          <p:nvPr/>
        </p:nvSpPr>
        <p:spPr>
          <a:xfrm>
            <a:off x="694792" y="4985102"/>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36" name="Picture 35"/>
          <p:cNvPicPr>
            <a:picLocks noChangeAspect="1"/>
          </p:cNvPicPr>
          <p:nvPr/>
        </p:nvPicPr>
        <p:blipFill>
          <a:blip r:embed="rId4"/>
          <a:stretch>
            <a:fillRect/>
          </a:stretch>
        </p:blipFill>
        <p:spPr>
          <a:xfrm rot="10800000" flipH="1">
            <a:off x="5379589" y="5071572"/>
            <a:ext cx="819048" cy="333333"/>
          </a:xfrm>
          <a:prstGeom prst="rect">
            <a:avLst/>
          </a:prstGeom>
        </p:spPr>
      </p:pic>
      <p:pic>
        <p:nvPicPr>
          <p:cNvPr id="37" name="Picture 36"/>
          <p:cNvPicPr>
            <a:picLocks noChangeAspect="1"/>
          </p:cNvPicPr>
          <p:nvPr/>
        </p:nvPicPr>
        <p:blipFill>
          <a:blip r:embed="rId4"/>
          <a:stretch>
            <a:fillRect/>
          </a:stretch>
        </p:blipFill>
        <p:spPr>
          <a:xfrm rot="10800000" flipH="1">
            <a:off x="2242068" y="6044906"/>
            <a:ext cx="819048" cy="333333"/>
          </a:xfrm>
          <a:prstGeom prst="rect">
            <a:avLst/>
          </a:prstGeom>
          <a:solidFill>
            <a:srgbClr val="CDE29A"/>
          </a:solidFill>
        </p:spPr>
      </p:pic>
      <p:pic>
        <p:nvPicPr>
          <p:cNvPr id="38" name="Picture 37"/>
          <p:cNvPicPr>
            <a:picLocks noChangeAspect="1"/>
          </p:cNvPicPr>
          <p:nvPr/>
        </p:nvPicPr>
        <p:blipFill>
          <a:blip r:embed="rId4"/>
          <a:stretch>
            <a:fillRect/>
          </a:stretch>
        </p:blipFill>
        <p:spPr>
          <a:xfrm rot="10800000" flipH="1">
            <a:off x="8550534" y="6079927"/>
            <a:ext cx="819048" cy="333333"/>
          </a:xfrm>
          <a:prstGeom prst="rect">
            <a:avLst/>
          </a:prstGeom>
          <a:solidFill>
            <a:srgbClr val="CDE29A"/>
          </a:solidFill>
        </p:spPr>
      </p:pic>
      <p:sp>
        <p:nvSpPr>
          <p:cNvPr id="39" name="Rounded Rectangle 38"/>
          <p:cNvSpPr/>
          <p:nvPr/>
        </p:nvSpPr>
        <p:spPr>
          <a:xfrm>
            <a:off x="6478033" y="5879561"/>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Cá</a:t>
            </a:r>
          </a:p>
        </p:txBody>
      </p:sp>
      <p:sp>
        <p:nvSpPr>
          <p:cNvPr id="40" name="Rounded Rectangle 39"/>
          <p:cNvSpPr/>
          <p:nvPr/>
        </p:nvSpPr>
        <p:spPr>
          <a:xfrm>
            <a:off x="9855202" y="5879561"/>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Bồ nông </a:t>
            </a:r>
          </a:p>
        </p:txBody>
      </p:sp>
      <p:sp>
        <p:nvSpPr>
          <p:cNvPr id="41" name="TextBox 40"/>
          <p:cNvSpPr txBox="1"/>
          <p:nvPr/>
        </p:nvSpPr>
        <p:spPr>
          <a:xfrm>
            <a:off x="6696995" y="5938877"/>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2" name="TextBox 41"/>
          <p:cNvSpPr txBox="1"/>
          <p:nvPr/>
        </p:nvSpPr>
        <p:spPr>
          <a:xfrm>
            <a:off x="10113498" y="5979386"/>
            <a:ext cx="1243781"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3" name="Rounded Rectangle 42"/>
          <p:cNvSpPr/>
          <p:nvPr/>
        </p:nvSpPr>
        <p:spPr>
          <a:xfrm>
            <a:off x="3295694" y="5878923"/>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a:t>
            </a:r>
          </a:p>
        </p:txBody>
      </p:sp>
      <p:sp>
        <p:nvSpPr>
          <p:cNvPr id="44" name="TextBox 43"/>
          <p:cNvSpPr txBox="1"/>
          <p:nvPr/>
        </p:nvSpPr>
        <p:spPr>
          <a:xfrm>
            <a:off x="3500822" y="5972301"/>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5" name="Rounded Rectangle 44"/>
          <p:cNvSpPr/>
          <p:nvPr/>
        </p:nvSpPr>
        <p:spPr>
          <a:xfrm>
            <a:off x="438185" y="5894733"/>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Rêu</a:t>
            </a:r>
          </a:p>
        </p:txBody>
      </p:sp>
      <p:sp>
        <p:nvSpPr>
          <p:cNvPr id="46" name="TextBox 45"/>
          <p:cNvSpPr txBox="1"/>
          <p:nvPr/>
        </p:nvSpPr>
        <p:spPr>
          <a:xfrm>
            <a:off x="694792" y="5980739"/>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stretch>
            <a:fillRect/>
          </a:stretch>
        </p:blipFill>
        <p:spPr>
          <a:xfrm rot="10800000" flipH="1">
            <a:off x="5379589" y="6067209"/>
            <a:ext cx="819048" cy="333333"/>
          </a:xfrm>
          <a:prstGeom prst="rect">
            <a:avLst/>
          </a:prstGeom>
          <a:solidFill>
            <a:srgbClr val="CDE29A"/>
          </a:solidFill>
        </p:spPr>
      </p:pic>
    </p:spTree>
    <p:extLst>
      <p:ext uri="{BB962C8B-B14F-4D97-AF65-F5344CB8AC3E}">
        <p14:creationId xmlns:p14="http://schemas.microsoft.com/office/powerpoint/2010/main" val="243627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par>
                                <p:cTn id="41" presetID="14" presetClass="entr" presetSubtype="1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par>
                                <p:cTn id="47" presetID="14"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22" presetClass="entr" presetSubtype="8"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down)">
                                      <p:cBhvr>
                                        <p:cTn id="73" dur="500"/>
                                        <p:tgtEl>
                                          <p:spTgt spid="4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500"/>
                                        <p:tgtEl>
                                          <p:spTgt spid="37"/>
                                        </p:tgtEl>
                                      </p:cBhvr>
                                    </p:animEffect>
                                  </p:childTnLst>
                                </p:cTn>
                              </p:par>
                              <p:par>
                                <p:cTn id="80" presetID="22" presetClass="entr" presetSubtype="8"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left)">
                                      <p:cBhvr>
                                        <p:cTn id="82" dur="500"/>
                                        <p:tgtEl>
                                          <p:spTgt spid="3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wipe(down)">
                                      <p:cBhvr>
                                        <p:cTn id="91" dur="500"/>
                                        <p:tgtEl>
                                          <p:spTgt spid="4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down)">
                                      <p:cBhvr>
                                        <p:cTn id="97" dur="500"/>
                                        <p:tgtEl>
                                          <p:spTgt spid="4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22" presetClass="entr" presetSubtype="8"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13"/>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9" restart="whenNotActive" fill="hold" evtFilter="cancelBubble" nodeType="interactiveSeq">
                <p:stCondLst>
                  <p:cond evt="onClick" delay="0">
                    <p:tgtEl>
                      <p:spTgt spid="25"/>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33"/>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5"/>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4" restart="whenNotActive" fill="hold" evtFilter="cancelBubble" nodeType="interactiveSeq">
                <p:stCondLst>
                  <p:cond evt="onClick" delay="0">
                    <p:tgtEl>
                      <p:spTgt spid="41"/>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9" restart="whenNotActive" fill="hold" evtFilter="cancelBubble" nodeType="interactiveSeq">
                <p:stCondLst>
                  <p:cond evt="onClick" delay="0">
                    <p:tgtEl>
                      <p:spTgt spid="42"/>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1" nodeType="clickEffect">
                                  <p:stCondLst>
                                    <p:cond delay="0"/>
                                  </p:stCondLst>
                                  <p:childTnLst>
                                    <p:set>
                                      <p:cBhvr>
                                        <p:cTn id="133"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34" restart="whenNotActive" fill="hold" evtFilter="cancelBubble" nodeType="interactiveSeq">
                <p:stCondLst>
                  <p:cond evt="onClick" delay="0">
                    <p:tgtEl>
                      <p:spTgt spid="44"/>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9" restart="whenNotActive" fill="hold" evtFilter="cancelBubble" nodeType="interactiveSeq">
                <p:stCondLst>
                  <p:cond evt="onClick" delay="0">
                    <p:tgtEl>
                      <p:spTgt spid="46"/>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27" grpId="0"/>
      <p:bldP spid="28" grpId="0"/>
      <p:bldP spid="29" grpId="0"/>
      <p:bldP spid="30" grpId="0"/>
      <p:bldP spid="32" grpId="0" animBg="1"/>
      <p:bldP spid="33" grpId="0" animBg="1"/>
      <p:bldP spid="33" grpId="1" animBg="1"/>
      <p:bldP spid="34" grpId="0" animBg="1"/>
      <p:bldP spid="35" grpId="0" animBg="1"/>
      <p:bldP spid="35" grpId="1" animBg="1"/>
      <p:bldP spid="39" grpId="0" animBg="1"/>
      <p:bldP spid="40" grpId="0" animBg="1"/>
      <p:bldP spid="41" grpId="0" animBg="1"/>
      <p:bldP spid="41" grpId="1" animBg="1"/>
      <p:bldP spid="42" grpId="0" animBg="1"/>
      <p:bldP spid="42" grpId="1" animBg="1"/>
      <p:bldP spid="43" grpId="0" animBg="1"/>
      <p:bldP spid="44" grpId="0" animBg="1"/>
      <p:bldP spid="44" grpId="1" animBg="1"/>
      <p:bldP spid="45" grpId="0" animBg="1"/>
      <p:bldP spid="46" grpId="0" animBg="1"/>
      <p:bldP spid="4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0" name="TextBox 9"/>
          <p:cNvSpPr txBox="1"/>
          <p:nvPr/>
        </p:nvSpPr>
        <p:spPr>
          <a:xfrm>
            <a:off x="2217132" y="3395759"/>
            <a:ext cx="7252270" cy="1200329"/>
          </a:xfrm>
          <a:prstGeom prst="rect">
            <a:avLst/>
          </a:prstGeom>
          <a:noFill/>
        </p:spPr>
        <p:txBody>
          <a:bodyPr wrap="square" rtlCol="0">
            <a:spAutoFit/>
          </a:bodyPr>
          <a:lstStyle/>
          <a:p>
            <a:pPr lvl="0" algn="ctr">
              <a:defRPr/>
            </a:pPr>
            <a:r>
              <a:rPr lang="vi-VN" sz="2400" b="1">
                <a:solidFill>
                  <a:srgbClr val="002060"/>
                </a:solidFill>
                <a:latin typeface="Roboto" panose="02000000000000000000" pitchFamily="2" charset="0"/>
                <a:ea typeface="Roboto" panose="02000000000000000000" pitchFamily="2" charset="0"/>
              </a:rPr>
              <a:t>QUAN SÁT VÀ VIẾT CÁC CHUỖI THỨC ĂN Ở MÔI TRƯỜNG TỰ NHIÊN XUNG QUANH NƠI</a:t>
            </a:r>
            <a:r>
              <a:rPr lang="en-US" sz="2400" b="1">
                <a:solidFill>
                  <a:srgbClr val="002060"/>
                </a:solidFill>
                <a:latin typeface="Roboto" panose="02000000000000000000" pitchFamily="2" charset="0"/>
                <a:ea typeface="Roboto" panose="02000000000000000000" pitchFamily="2" charset="0"/>
              </a:rPr>
              <a:t> </a:t>
            </a:r>
            <a:r>
              <a:rPr lang="vi-VN" sz="2400" b="1">
                <a:solidFill>
                  <a:srgbClr val="002060"/>
                </a:solidFill>
                <a:latin typeface="Roboto" panose="02000000000000000000" pitchFamily="2" charset="0"/>
                <a:ea typeface="Roboto" panose="02000000000000000000" pitchFamily="2" charset="0"/>
              </a:rPr>
              <a:t>EM SỐNG (TRƯỜNG HỌC, NƠI Ở,…)</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678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4" name="TextBox 13"/>
          <p:cNvSpPr txBox="1"/>
          <p:nvPr/>
        </p:nvSpPr>
        <p:spPr>
          <a:xfrm>
            <a:off x="1418747" y="2041868"/>
            <a:ext cx="9359905" cy="2677656"/>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Sắp xếp các sinh vật sau thành chuỗi thức ăn và vẽ sơ đồ	</a:t>
            </a:r>
          </a:p>
          <a:p>
            <a:r>
              <a:rPr lang="vi-VN" sz="2400">
                <a:latin typeface="Roboto" panose="02000000000000000000" pitchFamily="2" charset="0"/>
                <a:ea typeface="Roboto" panose="02000000000000000000" pitchFamily="2" charset="0"/>
              </a:rPr>
              <a:t>1. Sâu, chim, rau xanh, đại bàng, rắn</a:t>
            </a:r>
          </a:p>
          <a:p>
            <a:r>
              <a:rPr lang="vi-VN" sz="2400">
                <a:latin typeface="Roboto" panose="02000000000000000000" pitchFamily="2" charset="0"/>
                <a:ea typeface="Roboto" panose="02000000000000000000" pitchFamily="2" charset="0"/>
              </a:rPr>
              <a:t>..…………………………………………………………………………………………………………………</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Cọp, giun đất, mùn bã hữu cơ, gà, chó sói</a:t>
            </a:r>
          </a:p>
          <a:p>
            <a:r>
              <a:rPr lang="vi-VN" sz="2400">
                <a:latin typeface="Roboto" panose="02000000000000000000" pitchFamily="2" charset="0"/>
                <a:ea typeface="Roboto" panose="02000000000000000000" pitchFamily="2" charset="0"/>
              </a:rPr>
              <a:t>..…………………………………………………………………………………………………………………</a:t>
            </a:r>
          </a:p>
        </p:txBody>
      </p:sp>
      <p:sp>
        <p:nvSpPr>
          <p:cNvPr id="9" name="TextBox 8"/>
          <p:cNvSpPr txBox="1"/>
          <p:nvPr/>
        </p:nvSpPr>
        <p:spPr>
          <a:xfrm>
            <a:off x="1713705" y="2727730"/>
            <a:ext cx="5888574" cy="461665"/>
          </a:xfrm>
          <a:prstGeom prst="rect">
            <a:avLst/>
          </a:prstGeom>
          <a:noFill/>
        </p:spPr>
        <p:txBody>
          <a:bodyPr wrap="square" rtlCol="0">
            <a:spAutoFit/>
          </a:bodyPr>
          <a:lstStyle/>
          <a:p>
            <a:pPr algn="just">
              <a:defRPr/>
            </a:pPr>
            <a:r>
              <a:rPr lang="en-US" sz="2400">
                <a:solidFill>
                  <a:srgbClr val="FF0000"/>
                </a:solidFill>
                <a:latin typeface="Roboto" panose="02000000000000000000" pitchFamily="2" charset="0"/>
                <a:ea typeface="Roboto" panose="02000000000000000000" pitchFamily="2" charset="0"/>
              </a:rPr>
              <a:t>Rau xanh, sâu, chim, rắn, đại bàng</a:t>
            </a:r>
            <a:endParaRPr lang="vi-VN" sz="2400">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1519556" y="4181715"/>
            <a:ext cx="6635617"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Mùn bã hữu cơ</a:t>
            </a:r>
            <a:r>
              <a:rPr lang="en-US" sz="2400">
                <a:solidFill>
                  <a:srgbClr val="FF0000"/>
                </a:solidFill>
                <a:latin typeface="Roboto" panose="02000000000000000000" pitchFamily="2" charset="0"/>
                <a:ea typeface="Roboto" panose="02000000000000000000" pitchFamily="2" charset="0"/>
              </a:rPr>
              <a:t>, g</a:t>
            </a:r>
            <a:r>
              <a:rPr lang="vi-VN" sz="2400">
                <a:solidFill>
                  <a:srgbClr val="FF0000"/>
                </a:solidFill>
                <a:latin typeface="Roboto" panose="02000000000000000000" pitchFamily="2" charset="0"/>
                <a:ea typeface="Roboto" panose="02000000000000000000" pitchFamily="2" charset="0"/>
              </a:rPr>
              <a:t>iun đất</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g</a:t>
            </a:r>
            <a:r>
              <a:rPr lang="vi-VN" sz="2400">
                <a:solidFill>
                  <a:srgbClr val="FF0000"/>
                </a:solidFill>
                <a:latin typeface="Roboto" panose="02000000000000000000" pitchFamily="2" charset="0"/>
                <a:ea typeface="Roboto" panose="02000000000000000000" pitchFamily="2" charset="0"/>
              </a:rPr>
              <a:t>à</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c</a:t>
            </a:r>
            <a:r>
              <a:rPr lang="vi-VN" sz="2400">
                <a:solidFill>
                  <a:srgbClr val="FF0000"/>
                </a:solidFill>
                <a:latin typeface="Roboto" panose="02000000000000000000" pitchFamily="2" charset="0"/>
                <a:ea typeface="Roboto" panose="02000000000000000000" pitchFamily="2" charset="0"/>
              </a:rPr>
              <a:t>hó sói </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c</a:t>
            </a:r>
            <a:r>
              <a:rPr lang="vi-VN" sz="2400">
                <a:solidFill>
                  <a:srgbClr val="FF0000"/>
                </a:solidFill>
                <a:latin typeface="Roboto" panose="02000000000000000000" pitchFamily="2" charset="0"/>
                <a:ea typeface="Roboto" panose="02000000000000000000" pitchFamily="2" charset="0"/>
              </a:rPr>
              <a:t>ọp</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1169581" y="3302277"/>
            <a:ext cx="1258690"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Rau xanh</a:t>
            </a:r>
          </a:p>
        </p:txBody>
      </p:sp>
      <p:sp>
        <p:nvSpPr>
          <p:cNvPr id="13" name="TextBox 12"/>
          <p:cNvSpPr txBox="1"/>
          <p:nvPr/>
        </p:nvSpPr>
        <p:spPr>
          <a:xfrm>
            <a:off x="3266826"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Sâu</a:t>
            </a:r>
          </a:p>
        </p:txBody>
      </p:sp>
      <p:cxnSp>
        <p:nvCxnSpPr>
          <p:cNvPr id="15" name="Straight Arrow Connector 14"/>
          <p:cNvCxnSpPr/>
          <p:nvPr/>
        </p:nvCxnSpPr>
        <p:spPr>
          <a:xfrm>
            <a:off x="2488209"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78452"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Chim</a:t>
            </a:r>
          </a:p>
        </p:txBody>
      </p:sp>
      <p:sp>
        <p:nvSpPr>
          <p:cNvPr id="20" name="TextBox 19"/>
          <p:cNvSpPr txBox="1"/>
          <p:nvPr/>
        </p:nvSpPr>
        <p:spPr>
          <a:xfrm>
            <a:off x="7490078"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Rắn</a:t>
            </a:r>
          </a:p>
        </p:txBody>
      </p:sp>
      <p:cxnSp>
        <p:nvCxnSpPr>
          <p:cNvPr id="21" name="Straight Arrow Connector 20"/>
          <p:cNvCxnSpPr/>
          <p:nvPr/>
        </p:nvCxnSpPr>
        <p:spPr>
          <a:xfrm>
            <a:off x="6711461"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99835"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00447" y="3174314"/>
            <a:ext cx="1117009" cy="707886"/>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Đại bàng</a:t>
            </a:r>
          </a:p>
        </p:txBody>
      </p:sp>
      <p:cxnSp>
        <p:nvCxnSpPr>
          <p:cNvPr id="24" name="Straight Arrow Connector 23"/>
          <p:cNvCxnSpPr/>
          <p:nvPr/>
        </p:nvCxnSpPr>
        <p:spPr>
          <a:xfrm>
            <a:off x="8823087"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5370" y="4768765"/>
            <a:ext cx="1258690" cy="707886"/>
          </a:xfrm>
          <a:prstGeom prst="rect">
            <a:avLst/>
          </a:prstGeom>
          <a:noFill/>
          <a:ln w="19050">
            <a:solidFill>
              <a:srgbClr val="FF0000"/>
            </a:solidFill>
          </a:ln>
        </p:spPr>
        <p:txBody>
          <a:bodyPr wrap="square" rtlCol="0">
            <a:spAutoFit/>
          </a:bodyPr>
          <a:lstStyle/>
          <a:p>
            <a:pPr algn="ctr"/>
            <a:r>
              <a:rPr lang="vi-VN" sz="2000">
                <a:solidFill>
                  <a:srgbClr val="FF0000"/>
                </a:solidFill>
                <a:latin typeface="Roboto" panose="02000000000000000000" pitchFamily="2" charset="0"/>
                <a:ea typeface="Roboto" panose="02000000000000000000" pitchFamily="2" charset="0"/>
              </a:rPr>
              <a:t>Mùn bã hữu cơ</a:t>
            </a:r>
            <a:endParaRPr lang="en-US" sz="2000">
              <a:solidFill>
                <a:srgbClr val="FF0000"/>
              </a:solidFill>
              <a:latin typeface="Roboto" panose="02000000000000000000" pitchFamily="2" charset="0"/>
              <a:ea typeface="Roboto" panose="02000000000000000000" pitchFamily="2" charset="0"/>
            </a:endParaRPr>
          </a:p>
        </p:txBody>
      </p:sp>
      <p:sp>
        <p:nvSpPr>
          <p:cNvPr id="26" name="TextBox 25"/>
          <p:cNvSpPr txBox="1"/>
          <p:nvPr/>
        </p:nvSpPr>
        <p:spPr>
          <a:xfrm>
            <a:off x="3094136" y="4867985"/>
            <a:ext cx="1269073"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Giun đất</a:t>
            </a:r>
          </a:p>
        </p:txBody>
      </p:sp>
      <p:cxnSp>
        <p:nvCxnSpPr>
          <p:cNvPr id="27" name="Straight Arrow Connector 26"/>
          <p:cNvCxnSpPr/>
          <p:nvPr/>
        </p:nvCxnSpPr>
        <p:spPr>
          <a:xfrm>
            <a:off x="2424272"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314515" y="4867985"/>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Gà </a:t>
            </a:r>
          </a:p>
        </p:txBody>
      </p:sp>
      <p:sp>
        <p:nvSpPr>
          <p:cNvPr id="29" name="TextBox 28"/>
          <p:cNvSpPr txBox="1"/>
          <p:nvPr/>
        </p:nvSpPr>
        <p:spPr>
          <a:xfrm>
            <a:off x="7426141" y="4867985"/>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Chó sói </a:t>
            </a:r>
          </a:p>
        </p:txBody>
      </p:sp>
      <p:cxnSp>
        <p:nvCxnSpPr>
          <p:cNvPr id="30" name="Straight Arrow Connector 29"/>
          <p:cNvCxnSpPr/>
          <p:nvPr/>
        </p:nvCxnSpPr>
        <p:spPr>
          <a:xfrm>
            <a:off x="6647524"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35898"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537767" y="4832406"/>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Cọp</a:t>
            </a:r>
          </a:p>
        </p:txBody>
      </p:sp>
      <p:cxnSp>
        <p:nvCxnSpPr>
          <p:cNvPr id="33" name="Straight Arrow Connector 32"/>
          <p:cNvCxnSpPr/>
          <p:nvPr/>
        </p:nvCxnSpPr>
        <p:spPr>
          <a:xfrm>
            <a:off x="8759150"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2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7" grpId="0"/>
      <p:bldP spid="12" grpId="0" animBg="1"/>
      <p:bldP spid="13" grpId="0" animBg="1"/>
      <p:bldP spid="19" grpId="0" animBg="1"/>
      <p:bldP spid="20" grpId="0" animBg="1"/>
      <p:bldP spid="23" grpId="0" animBg="1"/>
      <p:bldP spid="25" grpId="0" animBg="1"/>
      <p:bldP spid="26" grpId="0" animBg="1"/>
      <p:bldP spid="28" grpId="0" animBg="1"/>
      <p:bldP spid="29"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187650" y="483719"/>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603204" y="1364090"/>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6" name="Picture 25"/>
          <p:cNvPicPr>
            <a:picLocks noChangeAspect="1"/>
          </p:cNvPicPr>
          <p:nvPr/>
        </p:nvPicPr>
        <p:blipFill>
          <a:blip r:embed="rId4"/>
          <a:stretch>
            <a:fillRect/>
          </a:stretch>
        </p:blipFill>
        <p:spPr>
          <a:xfrm>
            <a:off x="4982842" y="2201478"/>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184888" y="2470113"/>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7055728" y="214223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8"/>
          <a:stretch>
            <a:fillRect/>
          </a:stretch>
        </p:blipFill>
        <p:spPr>
          <a:xfrm>
            <a:off x="2800536" y="2398351"/>
            <a:ext cx="1843768" cy="1156175"/>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1268" y="3647929"/>
            <a:ext cx="9347559" cy="2805078"/>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11301" y="482795"/>
            <a:ext cx="578411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MỜI CÁC EM XEM PHIM NHÉ!</a:t>
            </a: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5" name="đám cưới chuộ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26698" y="1815953"/>
            <a:ext cx="6713757" cy="3755508"/>
          </a:xfrm>
          <a:prstGeom prst="rect">
            <a:avLst/>
          </a:prstGeom>
        </p:spPr>
      </p:pic>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fullScrn="1">
              <p:cMediaNode vol="80000">
                <p:cTn id="13" fill="hold" display="0">
                  <p:stCondLst>
                    <p:cond delay="indefinite"/>
                  </p:stCondLst>
                </p:cTn>
                <p:tgtEl>
                  <p:spTgt spid="5"/>
                </p:tgtEl>
              </p:cMediaNode>
            </p:video>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74" y="154683"/>
            <a:ext cx="1893580" cy="1306778"/>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827"/>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5187747" y="93845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Roboto Black" panose="02000000000000000000" pitchFamily="2" charset="0"/>
                <a:ea typeface="Roboto Black" panose="02000000000000000000" pitchFamily="2" charset="0"/>
                <a:cs typeface="+mn-cs"/>
              </a:rPr>
              <a:t>BÀI 14</a:t>
            </a:r>
            <a:endParaRPr kumimoji="0" lang="en-US" sz="4000" b="1" i="0" u="none" strike="noStrike" kern="1200" cap="none" spc="0" normalizeH="0" baseline="0" noProof="0" dirty="0">
              <a:ln>
                <a:noFill/>
              </a:ln>
              <a:solidFill>
                <a:srgbClr val="00B0F0"/>
              </a:solidFill>
              <a:effectLst/>
              <a:uLnTx/>
              <a:uFillTx/>
              <a:latin typeface="Roboto Black" panose="02000000000000000000" pitchFamily="2" charset="0"/>
              <a:ea typeface="Roboto Black" panose="02000000000000000000" pitchFamily="2" charset="0"/>
              <a:cs typeface="+mn-cs"/>
            </a:endParaRPr>
          </a:p>
        </p:txBody>
      </p:sp>
      <p:sp>
        <p:nvSpPr>
          <p:cNvPr id="8" name="TextBox 7"/>
          <p:cNvSpPr txBox="1"/>
          <p:nvPr/>
        </p:nvSpPr>
        <p:spPr>
          <a:xfrm>
            <a:off x="949351" y="1850383"/>
            <a:ext cx="102932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chemeClr val="accent4">
                    <a:lumMod val="50000"/>
                  </a:schemeClr>
                </a:solidFill>
                <a:effectLst/>
                <a:uLnTx/>
                <a:uFillTx/>
                <a:latin typeface="Roboto Black" panose="02000000000000000000" pitchFamily="2" charset="0"/>
                <a:ea typeface="Roboto Black" panose="02000000000000000000" pitchFamily="2" charset="0"/>
                <a:cs typeface="+mn-cs"/>
              </a:rPr>
              <a:t>CHUỖI THỨC ĂN TRONG TỰ NHIÊN</a:t>
            </a:r>
            <a:endParaRPr kumimoji="0" lang="en-US" altLang="zh-CN" sz="4800" b="1" i="0" u="none" strike="noStrike" kern="1200" cap="none" spc="0" normalizeH="0" baseline="0" noProof="0" dirty="0">
              <a:ln>
                <a:noFill/>
              </a:ln>
              <a:solidFill>
                <a:schemeClr val="accent4">
                  <a:lumMod val="50000"/>
                </a:schemeClr>
              </a:solidFill>
              <a:effectLst/>
              <a:uLnTx/>
              <a:uFillTx/>
              <a:latin typeface="Roboto Black" panose="02000000000000000000" pitchFamily="2" charset="0"/>
              <a:ea typeface="Roboto Black" panose="02000000000000000000" pitchFamily="2" charset="0"/>
              <a:cs typeface="+mn-cs"/>
            </a:endParaRPr>
          </a:p>
        </p:txBody>
      </p:sp>
      <p:pic>
        <p:nvPicPr>
          <p:cNvPr id="2050" name="Picture 2">
            <a:extLst>
              <a:ext uri="{FF2B5EF4-FFF2-40B4-BE49-F238E27FC236}">
                <a16:creationId xmlns:a16="http://schemas.microsoft.com/office/drawing/2014/main" id="{0D2FD33E-A455-A523-536D-6F38FCE58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999" y="3256156"/>
            <a:ext cx="6093333" cy="2900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D1792BC-AF85-C307-1B87-490A030E4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1328" y="2948409"/>
            <a:ext cx="4269857" cy="290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99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FAA2F83-0415-4D75-6785-5F3B2B28A2DA}"/>
              </a:ext>
            </a:extLst>
          </p:cNvPr>
          <p:cNvSpPr/>
          <p:nvPr/>
        </p:nvSpPr>
        <p:spPr>
          <a:xfrm>
            <a:off x="498167" y="2601717"/>
            <a:ext cx="6876774" cy="3640527"/>
          </a:xfrm>
          <a:prstGeom prst="roundRect">
            <a:avLst>
              <a:gd name="adj" fmla="val 32847"/>
            </a:avLst>
          </a:prstGeom>
          <a:solidFill>
            <a:schemeClr val="accent3">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73309" y="2656664"/>
            <a:ext cx="32602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endParaRPr kumimoji="0" lang="vi-VN" altLang="zh-CN" sz="24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A671C69B-2739-BF09-93BC-2FF51EE98EBF}"/>
              </a:ext>
            </a:extLst>
          </p:cNvPr>
          <p:cNvSpPr txBox="1"/>
          <p:nvPr/>
        </p:nvSpPr>
        <p:spPr>
          <a:xfrm>
            <a:off x="774001" y="5780579"/>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691D44EF-7439-2BCE-8338-471B7CB421C4}"/>
              </a:ext>
            </a:extLst>
          </p:cNvPr>
          <p:cNvSpPr txBox="1"/>
          <p:nvPr/>
        </p:nvSpPr>
        <p:spPr>
          <a:xfrm>
            <a:off x="867763" y="3128893"/>
            <a:ext cx="660287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Có ít nhất ba sinh vật trong chuỗi thức ăn</a:t>
            </a:r>
            <a:r>
              <a:rPr kumimoji="0" lang="en-US"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32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Thể hiện được mối liên hệ về thức ăn giữa các sinh vật trong chuỗi thức ăn</a:t>
            </a:r>
            <a:r>
              <a:rPr kumimoji="0" lang="en-US"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32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Chắc chắn, đẹp, sử dụng được nhiều lần</a:t>
            </a:r>
            <a:r>
              <a:rPr kumimoji="0" lang="en-US"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FFC000">
                  <a:lumMod val="20000"/>
                  <a:lumOff val="80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2207786" y="1171689"/>
            <a:ext cx="80125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mô hình chuỗi thức ăn</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804409" y="157978"/>
            <a:ext cx="74159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a:t>
            </a:r>
            <a:endParaRPr kumimoji="0" lang="en-US"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CHUỖI THỨC ĂN</a:t>
            </a:r>
            <a:endPar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683" y="1909128"/>
            <a:ext cx="3244205" cy="4333116"/>
          </a:xfrm>
          <a:prstGeom prst="rect">
            <a:avLst/>
          </a:prstGeom>
        </p:spPr>
      </p:pic>
    </p:spTree>
    <p:extLst>
      <p:ext uri="{BB962C8B-B14F-4D97-AF65-F5344CB8AC3E}">
        <p14:creationId xmlns:p14="http://schemas.microsoft.com/office/powerpoint/2010/main" val="20042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737501" y="232159"/>
            <a:ext cx="768240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LỰA CHỌN Ý TƯỞNG VÀ ĐỀ XUẤT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stretch>
            <a:fillRect/>
          </a:stretch>
        </p:blipFill>
        <p:spPr>
          <a:xfrm>
            <a:off x="6900481" y="2143562"/>
            <a:ext cx="4972050" cy="337185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300917" y="2176900"/>
            <a:ext cx="6391275" cy="3305175"/>
          </a:xfrm>
          <a:prstGeom prst="rect">
            <a:avLst/>
          </a:prstGeom>
          <a:ln w="38100">
            <a:solidFill>
              <a:srgbClr val="00B0F0"/>
            </a:solidFill>
          </a:ln>
        </p:spPr>
      </p:pic>
    </p:spTree>
    <p:extLst>
      <p:ext uri="{BB962C8B-B14F-4D97-AF65-F5344CB8AC3E}">
        <p14:creationId xmlns:p14="http://schemas.microsoft.com/office/powerpoint/2010/main" val="31007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438023" y="157362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1307806" y="2951274"/>
            <a:ext cx="9144000" cy="3046988"/>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Chuỗi thức ăn có các sinh vật gì?</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2. Em lựa chọn cách gì để thể hiện mối liên hệ thức ăn trong chuỗi</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3. Vật liệu nhóm sử dụng là gì?</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Mô tả ngắn gọn cách làm mô hình</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228706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625870" y="1678738"/>
            <a:ext cx="494025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65869" y="471136"/>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0FAEFCE1-959C-BE44-9E87-D0583BEF9FEB}"/>
              </a:ext>
            </a:extLst>
          </p:cNvPr>
          <p:cNvSpPr txBox="1"/>
          <p:nvPr/>
        </p:nvSpPr>
        <p:spPr>
          <a:xfrm>
            <a:off x="1414131" y="2355019"/>
            <a:ext cx="95635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Que tre, giấy bìa màu, bút màu, bút chì, đất nặn,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kéo,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keo dán, giấy A4</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122" name="Picture 2">
            <a:extLst>
              <a:ext uri="{FF2B5EF4-FFF2-40B4-BE49-F238E27FC236}">
                <a16:creationId xmlns:a16="http://schemas.microsoft.com/office/drawing/2014/main" id="{FA3B48B2-4789-5843-9CDD-50C846995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00" y="3428800"/>
            <a:ext cx="2131980" cy="15934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1276827-0CA7-D3F3-506A-89CDEB51E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5815" y="4835056"/>
            <a:ext cx="2749889" cy="18332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C067C21-B070-04A6-4E16-7D3AE91AD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71" y="5041023"/>
            <a:ext cx="1975414" cy="1975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5176818-7444-A019-9822-DF527FF7A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748" y="3994221"/>
            <a:ext cx="2451220" cy="8109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3982" y="3428800"/>
            <a:ext cx="5764292" cy="2812512"/>
          </a:xfrm>
          <a:prstGeom prst="rect">
            <a:avLst/>
          </a:prstGeom>
        </p:spPr>
      </p:pic>
    </p:spTree>
    <p:extLst>
      <p:ext uri="{BB962C8B-B14F-4D97-AF65-F5344CB8AC3E}">
        <p14:creationId xmlns:p14="http://schemas.microsoft.com/office/powerpoint/2010/main" val="2659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2007221" y="776028"/>
            <a:ext cx="8631042"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chuỗi thức 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062880" y="123010"/>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972050" y="2069915"/>
            <a:ext cx="5905500" cy="3781425"/>
          </a:xfrm>
          <a:prstGeom prst="rect">
            <a:avLst/>
          </a:prstGeom>
          <a:ln>
            <a:solidFill>
              <a:srgbClr val="00B0F0"/>
            </a:solidFill>
          </a:ln>
          <a:effectLst>
            <a:softEdge rad="63500"/>
          </a:effec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52815" y="1906772"/>
            <a:ext cx="4257675" cy="381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31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655989" y="2252072"/>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5487681" y="1876086"/>
            <a:ext cx="273815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hình trụ</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4028630" y="1617882"/>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AutoShape 2">
            <a:extLst>
              <a:ext uri="{FF2B5EF4-FFF2-40B4-BE49-F238E27FC236}">
                <a16:creationId xmlns:a16="http://schemas.microsoft.com/office/drawing/2014/main" id="{379D6D03-6056-53B8-D7C3-E6CB3958A1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4" name="Picture 4">
            <a:extLst>
              <a:ext uri="{FF2B5EF4-FFF2-40B4-BE49-F238E27FC236}">
                <a16:creationId xmlns:a16="http://schemas.microsoft.com/office/drawing/2014/main" id="{A4B8A0CE-6D38-70E6-3C5E-826AE5FAF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783173" y="2352860"/>
            <a:ext cx="1921321" cy="335827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6">
            <a:extLst>
              <a:ext uri="{FF2B5EF4-FFF2-40B4-BE49-F238E27FC236}">
                <a16:creationId xmlns:a16="http://schemas.microsoft.com/office/drawing/2014/main" id="{F1477E49-1573-C550-C1D0-F20E0CF7204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8" name="Picture 8">
            <a:extLst>
              <a:ext uri="{FF2B5EF4-FFF2-40B4-BE49-F238E27FC236}">
                <a16:creationId xmlns:a16="http://schemas.microsoft.com/office/drawing/2014/main" id="{75BC0EE8-98C8-2D69-2776-30558C3FA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500841">
            <a:off x="7823976" y="1622285"/>
            <a:ext cx="2531292" cy="439315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21171F07-E63C-76A8-559D-0F0D360BAD4C}"/>
              </a:ext>
            </a:extLst>
          </p:cNvPr>
          <p:cNvSpPr/>
          <p:nvPr/>
        </p:nvSpPr>
        <p:spPr>
          <a:xfrm>
            <a:off x="4816118" y="3939667"/>
            <a:ext cx="1704322" cy="3693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29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wipe(left)">
                                      <p:cBhvr>
                                        <p:cTn id="22" dur="500"/>
                                        <p:tgtEl>
                                          <p:spTgt spid="512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nodeType="with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wipe(left)">
                                      <p:cBhvr>
                                        <p:cTn id="28"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9"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146497" y="1830376"/>
            <a:ext cx="531960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sinh vật trong chuỗi thức ăn và dán vào các hình trụ</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97359"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AutoShape 2">
            <a:extLst>
              <a:ext uri="{FF2B5EF4-FFF2-40B4-BE49-F238E27FC236}">
                <a16:creationId xmlns:a16="http://schemas.microsoft.com/office/drawing/2014/main" id="{1089C5D0-D905-A323-5AF3-1CA786F386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Oval 20"/>
          <p:cNvSpPr/>
          <p:nvPr/>
        </p:nvSpPr>
        <p:spPr>
          <a:xfrm>
            <a:off x="2276839" y="1685688"/>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885" y="2713728"/>
            <a:ext cx="5571429" cy="26952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426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4464809" y="1798635"/>
            <a:ext cx="50700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Sắp xếp các sinh vật trong mô hình và thể hiện mối liên hệ về thức ăn</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Oval 20"/>
          <p:cNvSpPr/>
          <p:nvPr/>
        </p:nvSpPr>
        <p:spPr>
          <a:xfrm>
            <a:off x="2443092" y="1798635"/>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97" y="2963229"/>
            <a:ext cx="5371429" cy="28666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364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37878" y="2275367"/>
            <a:ext cx="5925975" cy="4124450"/>
          </a:xfrm>
          <a:prstGeom prst="rect">
            <a:avLst/>
          </a:prstGeom>
        </p:spPr>
      </p:pic>
      <p:sp>
        <p:nvSpPr>
          <p:cNvPr id="117" name="TextBox 116"/>
          <p:cNvSpPr txBox="1"/>
          <p:nvPr/>
        </p:nvSpPr>
        <p:spPr>
          <a:xfrm>
            <a:off x="3253561" y="302696"/>
            <a:ext cx="5550197"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"ĐI TÌM THỨC ĂN"</a:t>
            </a: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4694280" y="917294"/>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400696" y="1809217"/>
            <a:ext cx="4908398" cy="1200329"/>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Quản trò đưa ra các tấm thẻ. Trên mỗi tấm thẻ ghi một câu đố về tên một con vật.</a:t>
            </a:r>
          </a:p>
        </p:txBody>
      </p:sp>
      <p:sp>
        <p:nvSpPr>
          <p:cNvPr id="10" name="TextBox 9"/>
          <p:cNvSpPr txBox="1"/>
          <p:nvPr/>
        </p:nvSpPr>
        <p:spPr>
          <a:xfrm>
            <a:off x="400696" y="3122752"/>
            <a:ext cx="4908398" cy="1200329"/>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Người chơi chọn 1 tấm thẻ, trả lời câu đố về tên và thức ăn của con vật mà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tấm thẻ nhắc tới</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400696" y="4436287"/>
            <a:ext cx="4908398" cy="2308324"/>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Nếu trả lời đúng thì tấm thẻ sẽ được mở. Nếu trả lời sai thì quyền trả lời dành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người khác. Mỗi câu trả lời đúng được nhận 10 điểm. Người được nhiều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điểm nhất sẽ chiến thắng.</a:t>
            </a:r>
          </a:p>
        </p:txBody>
      </p:sp>
      <p:grpSp>
        <p:nvGrpSpPr>
          <p:cNvPr id="14" name="Group 13"/>
          <p:cNvGrpSpPr/>
          <p:nvPr/>
        </p:nvGrpSpPr>
        <p:grpSpPr>
          <a:xfrm>
            <a:off x="7806427" y="1148126"/>
            <a:ext cx="3742237" cy="2182139"/>
            <a:chOff x="5393497" y="1803860"/>
            <a:chExt cx="3742237" cy="2182139"/>
          </a:xfrm>
          <a:solidFill>
            <a:srgbClr val="C7C7DF"/>
          </a:solidFill>
        </p:grpSpPr>
        <p:sp>
          <p:nvSpPr>
            <p:cNvPr id="15" name="Freeform 14"/>
            <p:cNvSpPr/>
            <p:nvPr/>
          </p:nvSpPr>
          <p:spPr>
            <a:xfrm>
              <a:off x="5393497" y="1803860"/>
              <a:ext cx="3742237" cy="1503357"/>
            </a:xfrm>
            <a:custGeom>
              <a:avLst/>
              <a:gdLst>
                <a:gd name="connsiteX0" fmla="*/ 382004 w 3742237"/>
                <a:gd name="connsiteY0" fmla="*/ 0 h 1503357"/>
                <a:gd name="connsiteX1" fmla="*/ 590381 w 3742237"/>
                <a:gd name="connsiteY1" fmla="*/ 86313 h 1503357"/>
                <a:gd name="connsiteX2" fmla="*/ 614333 w 3742237"/>
                <a:gd name="connsiteY2" fmla="*/ 115342 h 1503357"/>
                <a:gd name="connsiteX3" fmla="*/ 649185 w 3742237"/>
                <a:gd name="connsiteY3" fmla="*/ 98587 h 1503357"/>
                <a:gd name="connsiteX4" fmla="*/ 707679 w 3742237"/>
                <a:gd name="connsiteY4" fmla="*/ 89744 h 1503357"/>
                <a:gd name="connsiteX5" fmla="*/ 888924 w 3742237"/>
                <a:gd name="connsiteY5" fmla="*/ 209881 h 1503357"/>
                <a:gd name="connsiteX6" fmla="*/ 896346 w 3742237"/>
                <a:gd name="connsiteY6" fmla="*/ 246644 h 1503357"/>
                <a:gd name="connsiteX7" fmla="*/ 3091533 w 3742237"/>
                <a:gd name="connsiteY7" fmla="*/ 246644 h 1503357"/>
                <a:gd name="connsiteX8" fmla="*/ 3183030 w 3742237"/>
                <a:gd name="connsiteY8" fmla="*/ 255868 h 1503357"/>
                <a:gd name="connsiteX9" fmla="*/ 3245595 w 3742237"/>
                <a:gd name="connsiteY9" fmla="*/ 275289 h 1503357"/>
                <a:gd name="connsiteX10" fmla="*/ 3282783 w 3742237"/>
                <a:gd name="connsiteY10" fmla="*/ 239093 h 1503357"/>
                <a:gd name="connsiteX11" fmla="*/ 3447547 w 3742237"/>
                <a:gd name="connsiteY11" fmla="*/ 179722 h 1503357"/>
                <a:gd name="connsiteX12" fmla="*/ 3742237 w 3742237"/>
                <a:gd name="connsiteY12" fmla="*/ 527361 h 1503357"/>
                <a:gd name="connsiteX13" fmla="*/ 3562254 w 3742237"/>
                <a:gd name="connsiteY13" fmla="*/ 847681 h 1503357"/>
                <a:gd name="connsiteX14" fmla="*/ 3545533 w 3742237"/>
                <a:gd name="connsiteY14" fmla="*/ 853804 h 1503357"/>
                <a:gd name="connsiteX15" fmla="*/ 3545533 w 3742237"/>
                <a:gd name="connsiteY15" fmla="*/ 1049357 h 1503357"/>
                <a:gd name="connsiteX16" fmla="*/ 3091533 w 3742237"/>
                <a:gd name="connsiteY16" fmla="*/ 1503357 h 1503357"/>
                <a:gd name="connsiteX17" fmla="*/ 650703 w 3742237"/>
                <a:gd name="connsiteY17" fmla="*/ 1503357 h 1503357"/>
                <a:gd name="connsiteX18" fmla="*/ 196703 w 3742237"/>
                <a:gd name="connsiteY18" fmla="*/ 1049357 h 1503357"/>
                <a:gd name="connsiteX19" fmla="*/ 196703 w 3742237"/>
                <a:gd name="connsiteY19" fmla="*/ 791653 h 1503357"/>
                <a:gd name="connsiteX20" fmla="*/ 0 w 3742237"/>
                <a:gd name="connsiteY20" fmla="*/ 594950 h 1503357"/>
                <a:gd name="connsiteX21" fmla="*/ 57613 w 3742237"/>
                <a:gd name="connsiteY21" fmla="*/ 455860 h 1503357"/>
                <a:gd name="connsiteX22" fmla="*/ 114773 w 3742237"/>
                <a:gd name="connsiteY22" fmla="*/ 417322 h 1503357"/>
                <a:gd name="connsiteX23" fmla="*/ 110472 w 3742237"/>
                <a:gd name="connsiteY23" fmla="*/ 409397 h 1503357"/>
                <a:gd name="connsiteX24" fmla="*/ 87314 w 3742237"/>
                <a:gd name="connsiteY24" fmla="*/ 294690 h 1503357"/>
                <a:gd name="connsiteX25" fmla="*/ 382004 w 3742237"/>
                <a:gd name="connsiteY25" fmla="*/ 0 h 150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2237" h="1503357">
                  <a:moveTo>
                    <a:pt x="382004" y="0"/>
                  </a:moveTo>
                  <a:cubicBezTo>
                    <a:pt x="463380" y="0"/>
                    <a:pt x="537053" y="32984"/>
                    <a:pt x="590381" y="86313"/>
                  </a:cubicBezTo>
                  <a:lnTo>
                    <a:pt x="614333" y="115342"/>
                  </a:lnTo>
                  <a:lnTo>
                    <a:pt x="649185" y="98587"/>
                  </a:lnTo>
                  <a:cubicBezTo>
                    <a:pt x="667663" y="92840"/>
                    <a:pt x="687310" y="89744"/>
                    <a:pt x="707679" y="89744"/>
                  </a:cubicBezTo>
                  <a:cubicBezTo>
                    <a:pt x="789156" y="89744"/>
                    <a:pt x="859063" y="139282"/>
                    <a:pt x="888924" y="209881"/>
                  </a:cubicBezTo>
                  <a:lnTo>
                    <a:pt x="896346" y="246644"/>
                  </a:lnTo>
                  <a:lnTo>
                    <a:pt x="3091533" y="246644"/>
                  </a:lnTo>
                  <a:cubicBezTo>
                    <a:pt x="3122875" y="246644"/>
                    <a:pt x="3153476" y="249820"/>
                    <a:pt x="3183030" y="255868"/>
                  </a:cubicBezTo>
                  <a:lnTo>
                    <a:pt x="3245595" y="275289"/>
                  </a:lnTo>
                  <a:lnTo>
                    <a:pt x="3282783" y="239093"/>
                  </a:lnTo>
                  <a:cubicBezTo>
                    <a:pt x="3329816" y="201609"/>
                    <a:pt x="3386515" y="179722"/>
                    <a:pt x="3447547" y="179722"/>
                  </a:cubicBezTo>
                  <a:cubicBezTo>
                    <a:pt x="3610300" y="179722"/>
                    <a:pt x="3742237" y="335365"/>
                    <a:pt x="3742237" y="527361"/>
                  </a:cubicBezTo>
                  <a:cubicBezTo>
                    <a:pt x="3742237" y="671358"/>
                    <a:pt x="3668022" y="794907"/>
                    <a:pt x="3562254" y="847681"/>
                  </a:cubicBezTo>
                  <a:lnTo>
                    <a:pt x="3545533" y="853804"/>
                  </a:lnTo>
                  <a:lnTo>
                    <a:pt x="3545533" y="1049357"/>
                  </a:lnTo>
                  <a:cubicBezTo>
                    <a:pt x="3545533" y="1300094"/>
                    <a:pt x="3342270" y="1503357"/>
                    <a:pt x="3091533" y="1503357"/>
                  </a:cubicBezTo>
                  <a:lnTo>
                    <a:pt x="650703" y="1503357"/>
                  </a:lnTo>
                  <a:cubicBezTo>
                    <a:pt x="399966" y="1503357"/>
                    <a:pt x="196703" y="1300094"/>
                    <a:pt x="196703" y="1049357"/>
                  </a:cubicBezTo>
                  <a:lnTo>
                    <a:pt x="196703" y="791653"/>
                  </a:lnTo>
                  <a:cubicBezTo>
                    <a:pt x="88067" y="791653"/>
                    <a:pt x="0" y="703586"/>
                    <a:pt x="0" y="594950"/>
                  </a:cubicBezTo>
                  <a:cubicBezTo>
                    <a:pt x="0" y="540632"/>
                    <a:pt x="22017" y="491456"/>
                    <a:pt x="57613" y="455860"/>
                  </a:cubicBezTo>
                  <a:lnTo>
                    <a:pt x="114773" y="417322"/>
                  </a:lnTo>
                  <a:lnTo>
                    <a:pt x="110472" y="409397"/>
                  </a:lnTo>
                  <a:cubicBezTo>
                    <a:pt x="95560" y="374141"/>
                    <a:pt x="87314" y="335378"/>
                    <a:pt x="87314" y="294690"/>
                  </a:cubicBezTo>
                  <a:cubicBezTo>
                    <a:pt x="87314" y="131937"/>
                    <a:pt x="219251" y="0"/>
                    <a:pt x="38200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7"/>
            <p:cNvSpPr/>
            <p:nvPr/>
          </p:nvSpPr>
          <p:spPr>
            <a:xfrm rot="11843771">
              <a:off x="7648670" y="302089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8029711" y="1406390"/>
            <a:ext cx="3112148" cy="1323439"/>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Con gì hai mắt trong veo</a:t>
            </a:r>
          </a:p>
          <a:p>
            <a:pPr lvl="0" algn="ctr">
              <a:defRPr/>
            </a:pPr>
            <a:r>
              <a:rPr lang="vi-VN" sz="2000">
                <a:solidFill>
                  <a:srgbClr val="002060"/>
                </a:solidFill>
                <a:latin typeface="Roboto" panose="02000000000000000000" pitchFamily="2" charset="0"/>
                <a:ea typeface="Roboto" panose="02000000000000000000" pitchFamily="2" charset="0"/>
              </a:rPr>
              <a:t>Thích nằm sưởi nắng,</a:t>
            </a:r>
          </a:p>
          <a:p>
            <a:pPr lvl="0" algn="ctr">
              <a:defRPr/>
            </a:pPr>
            <a:r>
              <a:rPr lang="vi-VN" sz="2000">
                <a:solidFill>
                  <a:srgbClr val="002060"/>
                </a:solidFill>
                <a:latin typeface="Roboto" panose="02000000000000000000" pitchFamily="2" charset="0"/>
                <a:ea typeface="Roboto" panose="02000000000000000000" pitchFamily="2" charset="0"/>
              </a:rPr>
              <a:t>thích trèo cây cau. </a:t>
            </a:r>
            <a:endParaRPr lang="en-US" sz="2000">
              <a:solidFill>
                <a:srgbClr val="002060"/>
              </a:solidFill>
              <a:latin typeface="Roboto" panose="02000000000000000000" pitchFamily="2" charset="0"/>
              <a:ea typeface="Roboto" panose="02000000000000000000" pitchFamily="2" charset="0"/>
            </a:endParaRPr>
          </a:p>
          <a:p>
            <a:pPr lvl="0" algn="r">
              <a:defRPr/>
            </a:pPr>
            <a:r>
              <a:rPr lang="vi-VN" sz="2000">
                <a:solidFill>
                  <a:srgbClr val="002060"/>
                </a:solidFill>
                <a:latin typeface="Roboto" panose="02000000000000000000" pitchFamily="2" charset="0"/>
                <a:ea typeface="Roboto" panose="02000000000000000000" pitchFamily="2" charset="0"/>
              </a:rPr>
              <a:t>Là con gì?</a:t>
            </a:r>
          </a:p>
        </p:txBody>
      </p:sp>
      <p:sp>
        <p:nvSpPr>
          <p:cNvPr id="19" name="Freeform 18"/>
          <p:cNvSpPr/>
          <p:nvPr/>
        </p:nvSpPr>
        <p:spPr>
          <a:xfrm rot="9756229" flipH="1">
            <a:off x="5671020" y="1690418"/>
            <a:ext cx="2505448" cy="1748994"/>
          </a:xfrm>
          <a:custGeom>
            <a:avLst/>
            <a:gdLst>
              <a:gd name="connsiteX0" fmla="*/ 1729009 w 2505448"/>
              <a:gd name="connsiteY0" fmla="*/ 1540905 h 1748994"/>
              <a:gd name="connsiteX1" fmla="*/ 2160251 w 2505448"/>
              <a:gd name="connsiteY1" fmla="*/ 1342335 h 1748994"/>
              <a:gd name="connsiteX2" fmla="*/ 2411684 w 2505448"/>
              <a:gd name="connsiteY2" fmla="*/ 611936 h 1748994"/>
              <a:gd name="connsiteX3" fmla="*/ 1793008 w 2505448"/>
              <a:gd name="connsiteY3" fmla="*/ 232143 h 1748994"/>
              <a:gd name="connsiteX4" fmla="*/ 870011 w 2505448"/>
              <a:gd name="connsiteY4" fmla="*/ 448858 h 1748994"/>
              <a:gd name="connsiteX5" fmla="*/ 823799 w 2505448"/>
              <a:gd name="connsiteY5" fmla="*/ 466692 h 1748994"/>
              <a:gd name="connsiteX6" fmla="*/ 822089 w 2505448"/>
              <a:gd name="connsiteY6" fmla="*/ 435218 h 1748994"/>
              <a:gd name="connsiteX7" fmla="*/ 790619 w 2505448"/>
              <a:gd name="connsiteY7" fmla="*/ 0 h 1748994"/>
              <a:gd name="connsiteX8" fmla="*/ 603008 w 2505448"/>
              <a:gd name="connsiteY8" fmla="*/ 524596 h 1748994"/>
              <a:gd name="connsiteX9" fmla="*/ 592757 w 2505448"/>
              <a:gd name="connsiteY9" fmla="*/ 561957 h 1748994"/>
              <a:gd name="connsiteX10" fmla="*/ 513788 w 2505448"/>
              <a:gd name="connsiteY10" fmla="*/ 597287 h 1748994"/>
              <a:gd name="connsiteX11" fmla="*/ 334379 w 2505448"/>
              <a:gd name="connsiteY11" fmla="*/ 689143 h 1748994"/>
              <a:gd name="connsiteX12" fmla="*/ 43019 w 2505448"/>
              <a:gd name="connsiteY12" fmla="*/ 1354057 h 1748994"/>
              <a:gd name="connsiteX13" fmla="*/ 661694 w 2505448"/>
              <a:gd name="connsiteY13" fmla="*/ 1733850 h 1748994"/>
              <a:gd name="connsiteX14" fmla="*/ 1729009 w 2505448"/>
              <a:gd name="connsiteY14" fmla="*/ 1540905 h 174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5448" h="1748994">
                <a:moveTo>
                  <a:pt x="1729009" y="1540905"/>
                </a:moveTo>
                <a:cubicBezTo>
                  <a:pt x="1920210" y="1477083"/>
                  <a:pt x="2076743" y="1406104"/>
                  <a:pt x="2160251" y="1342335"/>
                </a:cubicBezTo>
                <a:cubicBezTo>
                  <a:pt x="2382941" y="1172285"/>
                  <a:pt x="2650851" y="1065511"/>
                  <a:pt x="2411684" y="611936"/>
                </a:cubicBezTo>
                <a:cubicBezTo>
                  <a:pt x="2321298" y="323448"/>
                  <a:pt x="2118507" y="297295"/>
                  <a:pt x="1793008" y="232143"/>
                </a:cubicBezTo>
                <a:cubicBezTo>
                  <a:pt x="1467708" y="278351"/>
                  <a:pt x="1167122" y="342931"/>
                  <a:pt x="870011" y="448858"/>
                </a:cubicBezTo>
                <a:lnTo>
                  <a:pt x="823799" y="466692"/>
                </a:lnTo>
                <a:lnTo>
                  <a:pt x="822089" y="435218"/>
                </a:lnTo>
                <a:cubicBezTo>
                  <a:pt x="820269" y="291143"/>
                  <a:pt x="836693" y="160851"/>
                  <a:pt x="790619" y="0"/>
                </a:cubicBezTo>
                <a:cubicBezTo>
                  <a:pt x="733026" y="201063"/>
                  <a:pt x="662249" y="332265"/>
                  <a:pt x="603008" y="524596"/>
                </a:cubicBezTo>
                <a:lnTo>
                  <a:pt x="592757" y="561957"/>
                </a:lnTo>
                <a:lnTo>
                  <a:pt x="513788" y="597287"/>
                </a:lnTo>
                <a:cubicBezTo>
                  <a:pt x="454243" y="625823"/>
                  <a:pt x="394496" y="656381"/>
                  <a:pt x="334379" y="689143"/>
                </a:cubicBezTo>
                <a:cubicBezTo>
                  <a:pt x="83079" y="767877"/>
                  <a:pt x="-82721" y="1076646"/>
                  <a:pt x="43019" y="1354057"/>
                </a:cubicBezTo>
                <a:cubicBezTo>
                  <a:pt x="168758" y="1631469"/>
                  <a:pt x="407215" y="1802438"/>
                  <a:pt x="661694" y="1733850"/>
                </a:cubicBezTo>
                <a:cubicBezTo>
                  <a:pt x="995377" y="1733762"/>
                  <a:pt x="1410342" y="1647275"/>
                  <a:pt x="1729009" y="1540905"/>
                </a:cubicBezTo>
                <a:close/>
              </a:path>
            </a:pathLst>
          </a:custGeom>
          <a:solidFill>
            <a:srgbClr val="E1F3FC"/>
          </a:solidFill>
          <a:ln>
            <a:solidFill>
              <a:srgbClr val="1ED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22337" y="2016817"/>
            <a:ext cx="2530661" cy="707886"/>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Là con mèo.</a:t>
            </a:r>
          </a:p>
          <a:p>
            <a:pPr lvl="0" algn="ctr">
              <a:defRPr/>
            </a:pPr>
            <a:r>
              <a:rPr lang="vi-VN" sz="2000">
                <a:solidFill>
                  <a:srgbClr val="002060"/>
                </a:solidFill>
                <a:latin typeface="Roboto" panose="02000000000000000000" pitchFamily="2" charset="0"/>
                <a:ea typeface="Roboto" panose="02000000000000000000" pitchFamily="2" charset="0"/>
              </a:rPr>
              <a:t>Mèo ăn cá, ăn chuột</a:t>
            </a:r>
          </a:p>
        </p:txBody>
      </p:sp>
    </p:spTree>
    <p:extLst>
      <p:ext uri="{BB962C8B-B14F-4D97-AF65-F5344CB8AC3E}">
        <p14:creationId xmlns:p14="http://schemas.microsoft.com/office/powerpoint/2010/main" val="328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par>
                                <p:cTn id="41" presetID="14" presetClass="entr" presetSubtype="1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cTn>
                              </p:par>
                              <p:par>
                                <p:cTn id="44" presetID="14"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animBg="1"/>
      <p:bldP spid="10" grpId="0" animBg="1"/>
      <p:bldP spid="11" grpId="0" animBg="1"/>
      <p:bldP spid="12" grpId="0"/>
      <p:bldP spid="19"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0" y="-111334"/>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341126" y="1639311"/>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p:cNvGrpSpPr/>
          <p:nvPr/>
        </p:nvGrpSpPr>
        <p:grpSpPr>
          <a:xfrm>
            <a:off x="1439866" y="1639311"/>
            <a:ext cx="3984118" cy="4978066"/>
            <a:chOff x="6660237" y="1854141"/>
            <a:chExt cx="3984118" cy="4978066"/>
          </a:xfrm>
        </p:grpSpPr>
        <p:sp>
          <p:nvSpPr>
            <p:cNvPr id="10" name="Rectangle 9">
              <a:extLst>
                <a:ext uri="{FF2B5EF4-FFF2-40B4-BE49-F238E27FC236}">
                  <a16:creationId xmlns:a16="http://schemas.microsoft.com/office/drawing/2014/main" id="{112A0DFB-6845-6EB8-2D99-652187D51436}"/>
                </a:ext>
              </a:extLst>
            </p:cNvPr>
            <p:cNvSpPr/>
            <p:nvPr/>
          </p:nvSpPr>
          <p:spPr>
            <a:xfrm>
              <a:off x="6660237" y="1854141"/>
              <a:ext cx="3956710" cy="3159159"/>
            </a:xfrm>
            <a:prstGeom prst="rect">
              <a:avLst/>
            </a:prstGeom>
            <a:ln>
              <a:noFill/>
            </a:ln>
            <a:effectLst>
              <a:outerShdw blurRad="76200" dir="18900000" sy="23000" kx="-1200000" algn="bl" rotWithShape="0">
                <a:prstClr val="black">
                  <a:alpha val="20000"/>
                </a:prstClr>
              </a:outerShdw>
            </a:effectLst>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18BC578-D583-3F0B-72B2-84073C3EDB7D}"/>
                </a:ext>
              </a:extLst>
            </p:cNvPr>
            <p:cNvSpPr/>
            <p:nvPr/>
          </p:nvSpPr>
          <p:spPr>
            <a:xfrm>
              <a:off x="6687645" y="4626293"/>
              <a:ext cx="3956710" cy="2205914"/>
            </a:xfrm>
            <a:prstGeom prst="rect">
              <a:avLst/>
            </a:prstGeom>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3164346" y="213294"/>
            <a:ext cx="586330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VÀ GIỚI THIỆU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059" y="3217920"/>
            <a:ext cx="4472810" cy="238708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466" y="1639311"/>
            <a:ext cx="4402322" cy="4938214"/>
          </a:xfrm>
          <a:prstGeom prst="rect">
            <a:avLst/>
          </a:prstGeom>
        </p:spPr>
      </p:pic>
    </p:spTree>
    <p:extLst>
      <p:ext uri="{BB962C8B-B14F-4D97-AF65-F5344CB8AC3E}">
        <p14:creationId xmlns:p14="http://schemas.microsoft.com/office/powerpoint/2010/main" val="240220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53285" y="104494"/>
            <a:ext cx="56854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VÀ GIỚI THIỆU MÔ HÌNH CHUỖI THỨC ĂN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9220" name="Picture 4">
            <a:extLst>
              <a:ext uri="{FF2B5EF4-FFF2-40B4-BE49-F238E27FC236}">
                <a16:creationId xmlns:a16="http://schemas.microsoft.com/office/drawing/2014/main" id="{7AD07223-5EE8-0B7D-1116-A41A7DCD412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74845" y="5529287"/>
            <a:ext cx="2121211" cy="11931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51B363D5-04C9-5B29-2790-5B0FDC1B803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740489" y="1790141"/>
            <a:ext cx="2051824" cy="136788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1F561F04-E136-6651-27D6-E83B7448869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88416" y="5529287"/>
            <a:ext cx="2121211" cy="114139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14CA67E4-DBCD-85B7-4973-EE6C7657968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412710" y="2868840"/>
            <a:ext cx="2583351" cy="172055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20B4B231-1C98-9DD0-9665-DDAD4309BD3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51207" y="2939082"/>
            <a:ext cx="2049261" cy="136788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82A30FD6-63D2-58A4-FAD4-90CB48EECBB0}"/>
              </a:ext>
            </a:extLst>
          </p:cNvPr>
          <p:cNvSpPr/>
          <p:nvPr/>
        </p:nvSpPr>
        <p:spPr>
          <a:xfrm>
            <a:off x="4701580" y="6072569"/>
            <a:ext cx="901399" cy="2750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Arrow: Right 2">
            <a:extLst>
              <a:ext uri="{FF2B5EF4-FFF2-40B4-BE49-F238E27FC236}">
                <a16:creationId xmlns:a16="http://schemas.microsoft.com/office/drawing/2014/main" id="{72EC2496-E41B-F7C3-E674-721B0DCF70B5}"/>
              </a:ext>
            </a:extLst>
          </p:cNvPr>
          <p:cNvSpPr/>
          <p:nvPr/>
        </p:nvSpPr>
        <p:spPr>
          <a:xfrm rot="21407464">
            <a:off x="4765596" y="3519868"/>
            <a:ext cx="1124590" cy="28506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Arrow: Right 3">
            <a:extLst>
              <a:ext uri="{FF2B5EF4-FFF2-40B4-BE49-F238E27FC236}">
                <a16:creationId xmlns:a16="http://schemas.microsoft.com/office/drawing/2014/main" id="{CBE4B161-C9EB-07F3-4344-7E1B0F8A2134}"/>
              </a:ext>
            </a:extLst>
          </p:cNvPr>
          <p:cNvSpPr/>
          <p:nvPr/>
        </p:nvSpPr>
        <p:spPr>
          <a:xfrm rot="19888474">
            <a:off x="8569781" y="3411151"/>
            <a:ext cx="901399" cy="2233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Arrow: Right 5">
            <a:extLst>
              <a:ext uri="{FF2B5EF4-FFF2-40B4-BE49-F238E27FC236}">
                <a16:creationId xmlns:a16="http://schemas.microsoft.com/office/drawing/2014/main" id="{04DC1CDA-8E9E-B640-43A2-E26B551ACB4C}"/>
              </a:ext>
            </a:extLst>
          </p:cNvPr>
          <p:cNvSpPr/>
          <p:nvPr/>
        </p:nvSpPr>
        <p:spPr>
          <a:xfrm rot="12718019">
            <a:off x="4618348" y="4797853"/>
            <a:ext cx="980929" cy="29495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73F98B6-6C1F-E392-73DF-45B0A0105BA7}"/>
              </a:ext>
            </a:extLst>
          </p:cNvPr>
          <p:cNvSpPr txBox="1"/>
          <p:nvPr/>
        </p:nvSpPr>
        <p:spPr>
          <a:xfrm>
            <a:off x="2160139" y="1255094"/>
            <a:ext cx="8182137" cy="461665"/>
          </a:xfrm>
          <a:prstGeom prst="rect">
            <a:avLst/>
          </a:prstGeom>
          <a:noFill/>
        </p:spPr>
        <p:txBody>
          <a:bodyPr wrap="square" rtlCol="0">
            <a:spAutoFit/>
          </a:bodyPr>
          <a:lstStyle/>
          <a:p>
            <a:pPr lvl="0"/>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Sử dụng sản phẩm để mô tả chuỗi thức ăn trong tự nhiên</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7507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500"/>
                                        <p:tgtEl>
                                          <p:spTgt spid="92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fade">
                                      <p:cBhvr>
                                        <p:cTn id="19" dur="500"/>
                                        <p:tgtEl>
                                          <p:spTgt spid="92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228"/>
                                        </p:tgtEl>
                                        <p:attrNameLst>
                                          <p:attrName>style.visibility</p:attrName>
                                        </p:attrNameLst>
                                      </p:cBhvr>
                                      <p:to>
                                        <p:strVal val="visible"/>
                                      </p:to>
                                    </p:set>
                                    <p:animEffect transition="in" filter="fade">
                                      <p:cBhvr>
                                        <p:cTn id="27" dur="500"/>
                                        <p:tgtEl>
                                          <p:spTgt spid="92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230"/>
                                        </p:tgtEl>
                                        <p:attrNameLst>
                                          <p:attrName>style.visibility</p:attrName>
                                        </p:attrNameLst>
                                      </p:cBhvr>
                                      <p:to>
                                        <p:strVal val="visible"/>
                                      </p:to>
                                    </p:set>
                                    <p:animEffect transition="in" filter="fade">
                                      <p:cBhvr>
                                        <p:cTn id="35" dur="500"/>
                                        <p:tgtEl>
                                          <p:spTgt spid="923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222"/>
                                        </p:tgtEl>
                                        <p:attrNameLst>
                                          <p:attrName>style.visibility</p:attrName>
                                        </p:attrNameLst>
                                      </p:cBhvr>
                                      <p:to>
                                        <p:strVal val="visible"/>
                                      </p:to>
                                    </p:set>
                                    <p:animEffect transition="in" filter="fade">
                                      <p:cBhvr>
                                        <p:cTn id="43"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animBg="1"/>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861382" y="1354297"/>
            <a:ext cx="8469234" cy="526978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F47EDC76-93E4-69B2-B3EB-FFBB9F9285CB}"/>
              </a:ext>
            </a:extLst>
          </p:cNvPr>
          <p:cNvSpPr txBox="1"/>
          <p:nvPr/>
        </p:nvSpPr>
        <p:spPr>
          <a:xfrm>
            <a:off x="6802559" y="1423541"/>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25" name="TextBox 24">
            <a:extLst>
              <a:ext uri="{FF2B5EF4-FFF2-40B4-BE49-F238E27FC236}">
                <a16:creationId xmlns:a16="http://schemas.microsoft.com/office/drawing/2014/main" id="{3BA4C325-73FF-8115-7C2C-BD149C7DE07F}"/>
              </a:ext>
            </a:extLst>
          </p:cNvPr>
          <p:cNvSpPr txBox="1"/>
          <p:nvPr/>
        </p:nvSpPr>
        <p:spPr>
          <a:xfrm>
            <a:off x="2691100" y="3474250"/>
            <a:ext cx="35005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ít nhất ba sinh vật trong chuỗi thức ăn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5" name="TextBox 4">
            <a:extLst>
              <a:ext uri="{FF2B5EF4-FFF2-40B4-BE49-F238E27FC236}">
                <a16:creationId xmlns:a16="http://schemas.microsoft.com/office/drawing/2014/main" id="{E527FBE6-B07B-AB0C-E552-47FDA36AC9A3}"/>
              </a:ext>
            </a:extLst>
          </p:cNvPr>
          <p:cNvSpPr txBox="1"/>
          <p:nvPr/>
        </p:nvSpPr>
        <p:spPr>
          <a:xfrm>
            <a:off x="2721299" y="4387445"/>
            <a:ext cx="35731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hiện được mối liên hệ về thức ăn giữa các sinh vật trong chuỗi thức ăn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8" name="TextBox 7">
            <a:extLst>
              <a:ext uri="{FF2B5EF4-FFF2-40B4-BE49-F238E27FC236}">
                <a16:creationId xmlns:a16="http://schemas.microsoft.com/office/drawing/2014/main" id="{F69D13F4-AA4C-F2C7-7899-7BB54903A9C8}"/>
              </a:ext>
            </a:extLst>
          </p:cNvPr>
          <p:cNvSpPr txBox="1"/>
          <p:nvPr/>
        </p:nvSpPr>
        <p:spPr>
          <a:xfrm>
            <a:off x="2721299" y="5536433"/>
            <a:ext cx="32189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đẹp, sử dụng được nhiều lần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pic>
        <p:nvPicPr>
          <p:cNvPr id="2" name="Picture 1">
            <a:extLst>
              <a:ext uri="{FF2B5EF4-FFF2-40B4-BE49-F238E27FC236}">
                <a16:creationId xmlns:a16="http://schemas.microsoft.com/office/drawing/2014/main" id="{D95AE40D-A161-A878-4216-F7FDAC5D9559}"/>
              </a:ext>
            </a:extLst>
          </p:cNvPr>
          <p:cNvPicPr>
            <a:picLocks noChangeAspect="1"/>
          </p:cNvPicPr>
          <p:nvPr/>
        </p:nvPicPr>
        <p:blipFill rotWithShape="1">
          <a:blip r:embed="rId5"/>
          <a:srcRect l="6827" t="7035" r="5654" b="3542"/>
          <a:stretch/>
        </p:blipFill>
        <p:spPr>
          <a:xfrm>
            <a:off x="6459783" y="3524548"/>
            <a:ext cx="868595" cy="868595"/>
          </a:xfrm>
          <a:prstGeom prst="ellipse">
            <a:avLst/>
          </a:prstGeom>
        </p:spPr>
      </p:pic>
      <p:pic>
        <p:nvPicPr>
          <p:cNvPr id="4" name="Picture 3">
            <a:extLst>
              <a:ext uri="{FF2B5EF4-FFF2-40B4-BE49-F238E27FC236}">
                <a16:creationId xmlns:a16="http://schemas.microsoft.com/office/drawing/2014/main" id="{E193A4FF-F2A9-4993-F1FD-206FCAD1879C}"/>
              </a:ext>
            </a:extLst>
          </p:cNvPr>
          <p:cNvPicPr>
            <a:picLocks noChangeAspect="1"/>
          </p:cNvPicPr>
          <p:nvPr/>
        </p:nvPicPr>
        <p:blipFill rotWithShape="1">
          <a:blip r:embed="rId6"/>
          <a:srcRect l="9571" t="6413" r="10420" b="6660"/>
          <a:stretch/>
        </p:blipFill>
        <p:spPr>
          <a:xfrm>
            <a:off x="7650953" y="4470809"/>
            <a:ext cx="848933" cy="848933"/>
          </a:xfrm>
          <a:prstGeom prst="ellipse">
            <a:avLst/>
          </a:prstGeom>
        </p:spPr>
      </p:pic>
      <p:pic>
        <p:nvPicPr>
          <p:cNvPr id="6" name="Picture 5">
            <a:extLst>
              <a:ext uri="{FF2B5EF4-FFF2-40B4-BE49-F238E27FC236}">
                <a16:creationId xmlns:a16="http://schemas.microsoft.com/office/drawing/2014/main" id="{81FA23B5-BBCB-F96E-74D0-70518078B6B6}"/>
              </a:ext>
            </a:extLst>
          </p:cNvPr>
          <p:cNvPicPr>
            <a:picLocks noChangeAspect="1"/>
          </p:cNvPicPr>
          <p:nvPr/>
        </p:nvPicPr>
        <p:blipFill rotWithShape="1">
          <a:blip r:embed="rId7"/>
          <a:srcRect l="5642" t="6399" r="6278" b="6897"/>
          <a:stretch/>
        </p:blipFill>
        <p:spPr>
          <a:xfrm>
            <a:off x="8985498" y="5448834"/>
            <a:ext cx="878797" cy="878797"/>
          </a:xfrm>
          <a:prstGeom prst="ellipse">
            <a:avLst/>
          </a:prstGeom>
        </p:spPr>
      </p:pic>
    </p:spTree>
    <p:extLst>
      <p:ext uri="{BB962C8B-B14F-4D97-AF65-F5344CB8AC3E}">
        <p14:creationId xmlns:p14="http://schemas.microsoft.com/office/powerpoint/2010/main" val="145182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27840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3400646" y="1052572"/>
            <a:ext cx="539070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Những con vật trong trò chơi có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mối liên hệ về thức ăn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554745" y="6006970"/>
            <a:ext cx="2499776"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Mèo ăn chuột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67847" y="1847008"/>
            <a:ext cx="5295900" cy="4276725"/>
          </a:xfrm>
          <a:prstGeom prst="rect">
            <a:avLst/>
          </a:prstGeom>
        </p:spPr>
      </p:pic>
      <p:grpSp>
        <p:nvGrpSpPr>
          <p:cNvPr id="11" name="Group 10"/>
          <p:cNvGrpSpPr/>
          <p:nvPr/>
        </p:nvGrpSpPr>
        <p:grpSpPr>
          <a:xfrm>
            <a:off x="6372959" y="1883569"/>
            <a:ext cx="4889332" cy="2842980"/>
            <a:chOff x="6372959" y="1883569"/>
            <a:chExt cx="4889332" cy="2842980"/>
          </a:xfrm>
        </p:grpSpPr>
        <p:sp>
          <p:nvSpPr>
            <p:cNvPr id="22" name="Isosceles Triangle 7"/>
            <p:cNvSpPr/>
            <p:nvPr/>
          </p:nvSpPr>
          <p:spPr>
            <a:xfrm rot="9756229" flipH="1">
              <a:off x="10133912" y="376144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solidFill>
              <a:schemeClr val="accent4">
                <a:lumMod val="40000"/>
                <a:lumOff val="6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72959" y="1883569"/>
              <a:ext cx="4889332" cy="23351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solidFill>
              <a:schemeClr val="accent4">
                <a:lumMod val="40000"/>
                <a:lumOff val="60000"/>
              </a:schemeClr>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930606" y="2139183"/>
            <a:ext cx="3848985" cy="1938992"/>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Chúng mình cùng làm mô hình chuỗi thức 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để mô tả mối liên hệ giữa các sinh vật</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tự nhiên trong chuỗi thức ăn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7088" y="3816841"/>
            <a:ext cx="2073689" cy="2877535"/>
          </a:xfrm>
          <a:prstGeom prst="rect">
            <a:avLst/>
          </a:prstGeom>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pic>
        <p:nvPicPr>
          <p:cNvPr id="2" name="Picture 1"/>
          <p:cNvPicPr>
            <a:picLocks noChangeAspect="1"/>
          </p:cNvPicPr>
          <p:nvPr/>
        </p:nvPicPr>
        <p:blipFill>
          <a:blip r:embed="rId4"/>
          <a:stretch>
            <a:fillRect/>
          </a:stretch>
        </p:blipFill>
        <p:spPr>
          <a:xfrm>
            <a:off x="1897656" y="2103929"/>
            <a:ext cx="8049358" cy="3387862"/>
          </a:xfrm>
          <a:prstGeom prst="rect">
            <a:avLst/>
          </a:prstGeom>
        </p:spPr>
      </p:pic>
      <p:cxnSp>
        <p:nvCxnSpPr>
          <p:cNvPr id="6" name="Straight Connector 5"/>
          <p:cNvCxnSpPr/>
          <p:nvPr/>
        </p:nvCxnSpPr>
        <p:spPr>
          <a:xfrm>
            <a:off x="3838353" y="2700670"/>
            <a:ext cx="1690577" cy="2371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80884" y="2955851"/>
            <a:ext cx="1403497" cy="39340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38353" y="4019107"/>
            <a:ext cx="1818168" cy="850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880884" y="3152553"/>
            <a:ext cx="1562986" cy="150450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38353" y="4218468"/>
            <a:ext cx="1690577" cy="10459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315740" y="2743199"/>
            <a:ext cx="1446027" cy="10406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405861" y="3349256"/>
            <a:ext cx="1355906" cy="1828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6230680" y="3062177"/>
            <a:ext cx="1531087" cy="87494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098700" y="3152553"/>
            <a:ext cx="1663067" cy="211188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405861" y="5264434"/>
            <a:ext cx="13559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81664" y="1366397"/>
            <a:ext cx="385244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1814" y="4407282"/>
            <a:ext cx="43391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chấu chấu đang làm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Down Arrow 15"/>
          <p:cNvSpPr/>
          <p:nvPr/>
        </p:nvSpPr>
        <p:spPr>
          <a:xfrm rot="16200000">
            <a:off x="5348424" y="5792881"/>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361814" y="4841427"/>
            <a:ext cx="3959665"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Con châu chấu đang ăn cỏ.</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48286" y="5456724"/>
            <a:ext cx="419531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Thức ăn của </a:t>
            </a:r>
            <a:r>
              <a:rPr lang="en-US" altLang="zh-CN" sz="2400">
                <a:solidFill>
                  <a:srgbClr val="002060"/>
                </a:solidFill>
                <a:latin typeface="Roboto" panose="02000000000000000000" pitchFamily="2" charset="0"/>
                <a:ea typeface="Roboto" panose="02000000000000000000" pitchFamily="2" charset="0"/>
              </a:rPr>
              <a:t>châu chấu là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561" y="2083475"/>
            <a:ext cx="2847079" cy="253005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2144" y="4963876"/>
            <a:ext cx="5145470" cy="1804572"/>
          </a:xfrm>
          <a:prstGeom prst="rect">
            <a:avLst/>
          </a:prstGeom>
        </p:spPr>
      </p:pic>
      <p:sp>
        <p:nvSpPr>
          <p:cNvPr id="21" name="TextBox 20"/>
          <p:cNvSpPr txBox="1"/>
          <p:nvPr/>
        </p:nvSpPr>
        <p:spPr>
          <a:xfrm>
            <a:off x="348286" y="5918388"/>
            <a:ext cx="499954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Thức ăn của </a:t>
            </a:r>
            <a:r>
              <a:rPr lang="en-US" altLang="zh-CN" sz="2400">
                <a:solidFill>
                  <a:srgbClr val="FF0000"/>
                </a:solidFill>
                <a:latin typeface="Roboto" panose="02000000000000000000" pitchFamily="2" charset="0"/>
                <a:ea typeface="Roboto" panose="02000000000000000000" pitchFamily="2" charset="0"/>
              </a:rPr>
              <a:t>châu chấu là lá cỏ.</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543600" y="2665941"/>
            <a:ext cx="570938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Mối liên hệ về thức ăn giữa các sinh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vật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4543600" y="3187260"/>
            <a:ext cx="499954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Cỏ là thức ăn của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7398294" y="3855213"/>
            <a:ext cx="285469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Ý nghĩa của mũi tên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868633" y="4316878"/>
            <a:ext cx="4243662"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Mũi tên cho biết sinh vật này là thức ăn của sinh vật kia</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Rounded Rectangle 11"/>
          <p:cNvSpPr/>
          <p:nvPr/>
        </p:nvSpPr>
        <p:spPr>
          <a:xfrm>
            <a:off x="7938329" y="5866162"/>
            <a:ext cx="1085628" cy="7119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26" presetClass="emph" presetSubtype="0" repeatCount="3000" fill="hold" grpId="1" nodeType="withEffect">
                                  <p:stCondLst>
                                    <p:cond delay="0"/>
                                  </p:stCondLst>
                                  <p:childTnLst>
                                    <p:animEffect transition="out" filter="fade">
                                      <p:cBhvr>
                                        <p:cTn id="56" dur="1000" tmFilter="0, 0; .2, .5; .8, .5; 1, 0"/>
                                        <p:tgtEl>
                                          <p:spTgt spid="12"/>
                                        </p:tgtEl>
                                      </p:cBhvr>
                                    </p:animEffect>
                                    <p:animScale>
                                      <p:cBhvr>
                                        <p:cTn id="57" dur="500" autoRev="1" fill="hold"/>
                                        <p:tgtEl>
                                          <p:spTgt spid="12"/>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P spid="18" grpId="0"/>
      <p:bldP spid="19" grpId="0"/>
      <p:bldP spid="21" grpId="0"/>
      <p:bldP spid="22" grpId="0"/>
      <p:bldP spid="23" grpId="0"/>
      <p:bldP spid="24" grpId="0"/>
      <p:bldP spid="25" grpId="0"/>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81664" y="1366397"/>
            <a:ext cx="385244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1814" y="4407282"/>
            <a:ext cx="43391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chim đang làm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Down Arrow 15"/>
          <p:cNvSpPr/>
          <p:nvPr/>
        </p:nvSpPr>
        <p:spPr>
          <a:xfrm rot="16200000">
            <a:off x="5472709" y="5722534"/>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361814" y="4908343"/>
            <a:ext cx="4986016" cy="461665"/>
          </a:xfrm>
          <a:prstGeom prst="rect">
            <a:avLst/>
          </a:prstGeom>
          <a:noFill/>
        </p:spPr>
        <p:txBody>
          <a:bodyPr wrap="square" rtlCol="0">
            <a:spAutoFit/>
          </a:bodyPr>
          <a:lstStyle/>
          <a:p>
            <a:pPr lvl="0">
              <a:defRPr/>
            </a:pPr>
            <a:r>
              <a:rPr lang="en-US" altLang="zh-CN" sz="2400" noProof="0">
                <a:solidFill>
                  <a:srgbClr val="FF0000"/>
                </a:solidFill>
                <a:latin typeface="Roboto" panose="02000000000000000000" pitchFamily="2" charset="0"/>
                <a:ea typeface="Roboto" panose="02000000000000000000" pitchFamily="2" charset="0"/>
              </a:rPr>
              <a:t>Con chim đang ăn con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48286" y="5621979"/>
            <a:ext cx="419531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Thức ăn của </a:t>
            </a:r>
            <a:r>
              <a:rPr lang="en-US" altLang="zh-CN" sz="2400">
                <a:solidFill>
                  <a:srgbClr val="002060"/>
                </a:solidFill>
                <a:latin typeface="Roboto" panose="02000000000000000000" pitchFamily="2" charset="0"/>
                <a:ea typeface="Roboto" panose="02000000000000000000" pitchFamily="2" charset="0"/>
              </a:rPr>
              <a:t>chim là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561" y="2310864"/>
            <a:ext cx="2847079" cy="20752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1701" y="4893529"/>
            <a:ext cx="4814926" cy="1804572"/>
          </a:xfrm>
          <a:prstGeom prst="rect">
            <a:avLst/>
          </a:prstGeom>
        </p:spPr>
      </p:pic>
      <p:sp>
        <p:nvSpPr>
          <p:cNvPr id="21" name="TextBox 20"/>
          <p:cNvSpPr txBox="1"/>
          <p:nvPr/>
        </p:nvSpPr>
        <p:spPr>
          <a:xfrm>
            <a:off x="348286" y="6083643"/>
            <a:ext cx="499954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Thức ăn của </a:t>
            </a:r>
            <a:r>
              <a:rPr lang="en-US" altLang="zh-CN" sz="2400">
                <a:solidFill>
                  <a:srgbClr val="FF0000"/>
                </a:solidFill>
                <a:latin typeface="Roboto" panose="02000000000000000000" pitchFamily="2" charset="0"/>
                <a:ea typeface="Roboto" panose="02000000000000000000" pitchFamily="2" charset="0"/>
              </a:rPr>
              <a:t>chim là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5179411" y="3244646"/>
            <a:ext cx="570938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Mối liên hệ về thức ăn giữa các sinh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vật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5179411" y="3765965"/>
            <a:ext cx="499954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Châu chấu là thức ăn của chim.</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3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P spid="18" grpId="0"/>
      <p:bldP spid="19"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405" y="1812664"/>
            <a:ext cx="5145470" cy="1804572"/>
          </a:xfrm>
          <a:prstGeom prst="rect">
            <a:avLst/>
          </a:prstGeom>
        </p:spPr>
      </p:pic>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5602"/>
          <a:stretch/>
        </p:blipFill>
        <p:spPr>
          <a:xfrm>
            <a:off x="7740628" y="4303347"/>
            <a:ext cx="2619234" cy="1804572"/>
          </a:xfrm>
          <a:prstGeom prst="rect">
            <a:avLst/>
          </a:prstGeom>
        </p:spPr>
      </p:pic>
      <p:sp>
        <p:nvSpPr>
          <p:cNvPr id="22" name="TextBox 21"/>
          <p:cNvSpPr txBox="1"/>
          <p:nvPr/>
        </p:nvSpPr>
        <p:spPr>
          <a:xfrm>
            <a:off x="2563285" y="4326064"/>
            <a:ext cx="4964566"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chuỗi thức ăn gồm nhiều sinh</a:t>
            </a:r>
          </a:p>
          <a:p>
            <a:pPr lvl="0" algn="just">
              <a:defRPr/>
            </a:pPr>
            <a:r>
              <a:rPr lang="vi-VN" altLang="zh-CN" sz="2400">
                <a:solidFill>
                  <a:srgbClr val="002060"/>
                </a:solidFill>
                <a:latin typeface="Roboto" panose="02000000000000000000" pitchFamily="2" charset="0"/>
                <a:ea typeface="Roboto" panose="02000000000000000000" pitchFamily="2" charset="0"/>
              </a:rPr>
              <a:t>vật có mối liên hệ thức ăn với nhau.</a:t>
            </a:r>
          </a:p>
        </p:txBody>
      </p:sp>
      <p:pic>
        <p:nvPicPr>
          <p:cNvPr id="4" name="Picture 3"/>
          <p:cNvPicPr>
            <a:picLocks noChangeAspect="1"/>
          </p:cNvPicPr>
          <p:nvPr/>
        </p:nvPicPr>
        <p:blipFill>
          <a:blip r:embed="rId6"/>
          <a:stretch>
            <a:fillRect/>
          </a:stretch>
        </p:blipFill>
        <p:spPr>
          <a:xfrm rot="16200000" flipH="1">
            <a:off x="8029815" y="3546967"/>
            <a:ext cx="819048" cy="333333"/>
          </a:xfrm>
          <a:prstGeom prst="rect">
            <a:avLst/>
          </a:prstGeom>
        </p:spPr>
      </p:pic>
      <p:sp>
        <p:nvSpPr>
          <p:cNvPr id="28" name="TextBox 27"/>
          <p:cNvSpPr txBox="1"/>
          <p:nvPr/>
        </p:nvSpPr>
        <p:spPr>
          <a:xfrm>
            <a:off x="2563285" y="5228350"/>
            <a:ext cx="5709388"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Mỗi sinh vật có thể tham gia vào</a:t>
            </a:r>
          </a:p>
          <a:p>
            <a:pPr lvl="0" algn="just">
              <a:defRPr/>
            </a:pPr>
            <a:r>
              <a:rPr lang="vi-VN" altLang="zh-CN" sz="2400">
                <a:solidFill>
                  <a:srgbClr val="002060"/>
                </a:solidFill>
                <a:latin typeface="Roboto" panose="02000000000000000000" pitchFamily="2" charset="0"/>
                <a:ea typeface="Roboto" panose="02000000000000000000" pitchFamily="2" charset="0"/>
              </a:rPr>
              <a:t>nhiều chuỗi thức ăn khác nhau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33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01903" y="1423573"/>
            <a:ext cx="456012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310056" y="2468933"/>
            <a:ext cx="787801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Mô tả mối liên hệ về thức ăn giữa các sinh vật trong hình</a:t>
            </a:r>
            <a:endParaRPr lang="vi-VN" altLang="zh-CN"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864" y="4684417"/>
            <a:ext cx="10058400" cy="1852863"/>
          </a:xfrm>
          <a:prstGeom prst="rect">
            <a:avLst/>
          </a:prstGeom>
        </p:spPr>
      </p:pic>
      <p:pic>
        <p:nvPicPr>
          <p:cNvPr id="11" name="Picture 10"/>
          <p:cNvPicPr>
            <a:picLocks noChangeAspect="1"/>
          </p:cNvPicPr>
          <p:nvPr/>
        </p:nvPicPr>
        <p:blipFill>
          <a:blip r:embed="rId5"/>
          <a:stretch>
            <a:fillRect/>
          </a:stretch>
        </p:blipFill>
        <p:spPr>
          <a:xfrm rot="10800000" flipH="1">
            <a:off x="4255903" y="4578075"/>
            <a:ext cx="819048" cy="333333"/>
          </a:xfrm>
          <a:prstGeom prst="rect">
            <a:avLst/>
          </a:prstGeom>
        </p:spPr>
      </p:pic>
      <p:sp>
        <p:nvSpPr>
          <p:cNvPr id="13" name="TextBox 12"/>
          <p:cNvSpPr txBox="1"/>
          <p:nvPr/>
        </p:nvSpPr>
        <p:spPr>
          <a:xfrm>
            <a:off x="3522168" y="3580810"/>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Thỏ ăn cà rốt</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rot="10800000" flipH="1">
            <a:off x="7561386" y="4515693"/>
            <a:ext cx="819048" cy="333333"/>
          </a:xfrm>
          <a:prstGeom prst="rect">
            <a:avLst/>
          </a:prstGeom>
        </p:spPr>
      </p:pic>
      <p:sp>
        <p:nvSpPr>
          <p:cNvPr id="17" name="TextBox 16"/>
          <p:cNvSpPr txBox="1"/>
          <p:nvPr/>
        </p:nvSpPr>
        <p:spPr>
          <a:xfrm>
            <a:off x="7072200" y="3631123"/>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Sói ăn thỏ</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03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3" grpId="0"/>
      <p:bldP spid="1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7909</TotalTime>
  <Words>2170</Words>
  <Application>Microsoft Office PowerPoint</Application>
  <PresentationFormat>Widescreen</PresentationFormat>
  <Paragraphs>287</Paragraphs>
  <Slides>33</Slides>
  <Notes>33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Roboto Black</vt:lpstr>
      <vt:lpstr>Arial</vt:lpstr>
      <vt:lpstr>Calibri Light</vt:lpstr>
      <vt:lpstr>Pangolin</vt:lpstr>
      <vt:lpstr>Roboto</vt:lpstr>
      <vt:lpstr>Times New Roman</vt:lpstr>
      <vt:lpstr>Calibri</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421</cp:revision>
  <dcterms:created xsi:type="dcterms:W3CDTF">2023-04-01T23:44:56Z</dcterms:created>
  <dcterms:modified xsi:type="dcterms:W3CDTF">2023-08-02T03:18:19Z</dcterms:modified>
</cp:coreProperties>
</file>