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5"/>
  </p:notesMasterIdLst>
  <p:sldIdLst>
    <p:sldId id="4210" r:id="rId3"/>
    <p:sldId id="4154" r:id="rId4"/>
    <p:sldId id="4153" r:id="rId5"/>
    <p:sldId id="4201" r:id="rId6"/>
    <p:sldId id="4158" r:id="rId7"/>
    <p:sldId id="4192" r:id="rId8"/>
    <p:sldId id="4204" r:id="rId9"/>
    <p:sldId id="4205" r:id="rId10"/>
    <p:sldId id="4202" r:id="rId11"/>
    <p:sldId id="4206" r:id="rId12"/>
    <p:sldId id="4207" r:id="rId13"/>
    <p:sldId id="4208" r:id="rId14"/>
    <p:sldId id="4169" r:id="rId15"/>
    <p:sldId id="4170" r:id="rId16"/>
    <p:sldId id="4152" r:id="rId17"/>
    <p:sldId id="4212" r:id="rId18"/>
    <p:sldId id="4211" r:id="rId19"/>
    <p:sldId id="4214" r:id="rId20"/>
    <p:sldId id="4195" r:id="rId21"/>
    <p:sldId id="4168" r:id="rId22"/>
    <p:sldId id="4215" r:id="rId23"/>
    <p:sldId id="4217" r:id="rId24"/>
    <p:sldId id="4213" r:id="rId25"/>
    <p:sldId id="4216" r:id="rId26"/>
    <p:sldId id="4218" r:id="rId27"/>
    <p:sldId id="4219" r:id="rId28"/>
    <p:sldId id="4220" r:id="rId29"/>
    <p:sldId id="4222" r:id="rId30"/>
    <p:sldId id="4199" r:id="rId31"/>
    <p:sldId id="4200" r:id="rId32"/>
    <p:sldId id="4186" r:id="rId33"/>
    <p:sldId id="4187"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Muli" panose="020B060402020202020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Roboto Black" pitchFamily="2" charset="0"/>
      <p:regular r:id="rId50"/>
      <p:bold r:id="rId51"/>
      <p:boldItalic r:id="rId5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T"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6F4"/>
    <a:srgbClr val="DAF1FB"/>
    <a:srgbClr val="BAE5F8"/>
    <a:srgbClr val="537EAB"/>
    <a:srgbClr val="6DD0F6"/>
    <a:srgbClr val="FDB812"/>
    <a:srgbClr val="6CBFD7"/>
    <a:srgbClr val="FDCB93"/>
    <a:srgbClr val="6F4E3F"/>
    <a:srgbClr val="F6F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888" autoAdjust="0"/>
  </p:normalViewPr>
  <p:slideViewPr>
    <p:cSldViewPr snapToGrid="0">
      <p:cViewPr varScale="1">
        <p:scale>
          <a:sx n="96" d="100"/>
          <a:sy n="96" d="100"/>
        </p:scale>
        <p:origin x="5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02/08/2023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Giáo</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viên</a:t>
            </a:r>
            <a:r>
              <a:rPr lang="en-US" baseline="0">
                <a:latin typeface="Times New Roman" panose="02020603050405020304" pitchFamily="18" charset="0"/>
                <a:cs typeface="Times New Roman" panose="02020603050405020304" pitchFamily="18" charset="0"/>
              </a:rPr>
              <a:t> cho HS chơi từ 3-5p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8207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p>
          <a:p>
            <a:r>
              <a:rPr lang="en-US" baseline="0"/>
              <a:t>GV đặt vấn đề: tại sao em biết được đó là hiện tượng nào? Trong thực tế em đã nhìn thấy các hiện tượng này chưa? Ở đâu? Có xảy ra thường xuyên không?</a:t>
            </a:r>
          </a:p>
          <a:p>
            <a:r>
              <a:rPr lang="en-US" baseline="0"/>
              <a:t>GV bấm vào các ô số để điền kết quả đúng.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6648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GV tổ chức cho mỗi nhóm cử đại diện lên trình bày phiếu của nhóm, các nhóm khác đặt câu hỏi cho nhóm trình bày trả lời</a:t>
            </a:r>
          </a:p>
          <a:p>
            <a:r>
              <a:rPr lang="en-US" baseline="0"/>
              <a:t>GV kết luận, đánh giá các nhóm</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336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Tiết học</a:t>
            </a:r>
            <a:r>
              <a:rPr lang="en-US" baseline="0"/>
              <a:t> thực hành và vận dụng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2141879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0099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 dưới sự dẫn dắt từng bước của GV, nhấn mạnh do đâu nước chuyển thể được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488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chữ màu đỏ là gợi ý trả lời câu 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88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về sản phẩm và yêu cầu nội dung thảo luận cần bám theo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900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dirty="0" err="1"/>
              <a:t>cắt</a:t>
            </a:r>
            <a:r>
              <a:rPr lang="en-US" baseline="0" dirty="0"/>
              <a:t> </a:t>
            </a:r>
            <a:r>
              <a:rPr lang="en-US" baseline="0" dirty="0" err="1"/>
              <a:t>dán</a:t>
            </a:r>
            <a:r>
              <a:rPr lang="en-US" baseline="0" dirty="0"/>
              <a:t> </a:t>
            </a:r>
            <a:r>
              <a:rPr lang="en-US" baseline="0" dirty="0" err="1"/>
              <a:t>hoặc</a:t>
            </a:r>
            <a:r>
              <a:rPr lang="en-US" baseline="0" dirty="0"/>
              <a:t> </a:t>
            </a:r>
            <a:r>
              <a:rPr lang="en-US" baseline="0" dirty="0" err="1"/>
              <a:t>một</a:t>
            </a:r>
            <a:r>
              <a:rPr lang="en-US" baseline="0" dirty="0"/>
              <a:t> </a:t>
            </a:r>
            <a:r>
              <a:rPr lang="en-US" baseline="0" dirty="0" err="1"/>
              <a:t>số</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có</a:t>
            </a:r>
            <a:r>
              <a:rPr lang="en-US" baseline="0" dirty="0"/>
              <a:t> </a:t>
            </a:r>
            <a:r>
              <a:rPr lang="en-US" baseline="0" dirty="0" err="1"/>
              <a:t>sẵn</a:t>
            </a:r>
            <a:r>
              <a:rPr lang="en-US" baseline="0" dirty="0"/>
              <a:t> </a:t>
            </a:r>
            <a:r>
              <a:rPr lang="en-US" baseline="0" dirty="0" err="1"/>
              <a:t>thực</a:t>
            </a:r>
            <a:r>
              <a:rPr lang="en-US" baseline="0" dirty="0"/>
              <a:t> </a:t>
            </a:r>
            <a:r>
              <a:rPr lang="en-US" baseline="0" dirty="0" err="1"/>
              <a:t>hiện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80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cùng</a:t>
            </a:r>
            <a:r>
              <a:rPr lang="en-US" baseline="0">
                <a:latin typeface="Times New Roman" panose="02020603050405020304" pitchFamily="18" charset="0"/>
                <a:cs typeface="Times New Roman" panose="02020603050405020304" pitchFamily="18" charset="0"/>
              </a:rPr>
              <a:t> hs xem video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cho</a:t>
            </a:r>
            <a:r>
              <a:rPr lang="en-US" baseline="0">
                <a:latin typeface="Times New Roman" panose="02020603050405020304" pitchFamily="18" charset="0"/>
                <a:cs typeface="Times New Roman" panose="02020603050405020304" pitchFamily="18" charset="0"/>
              </a:rPr>
              <a:t> nhóm HS thống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chuẩn bị nguyên vật liệu để thực hành, hoàn thiện phiếu học tập số 3</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9032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Đại diện từng nhóm lên trình bày ý tưởng của nhóm qua phiếu học tập số 3</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8620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lựa</a:t>
            </a:r>
            <a:r>
              <a:rPr lang="en-US" baseline="0"/>
              <a:t> chọn nguyên vật liệu phù 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616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hướng dẫn HS vẽ hình với đầy đủ cảnh quan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2818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cắt</a:t>
            </a:r>
            <a:r>
              <a:rPr lang="en-US" baseline="0"/>
              <a:t>, dán hình vẽ vào mô hình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1063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thực hiện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7597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Hoàn</a:t>
            </a:r>
            <a:r>
              <a:rPr lang="en-US" baseline="0"/>
              <a:t> thiện mô hình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5945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Kiểm tra tiêu chí từ sản phẩm vừa làm được. Khuyến khích HS sáng tạo để tạo ra sản phẩm độc đáo trưng bày trong 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6266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Cho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mẫu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6994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Gợi</a:t>
            </a:r>
            <a:r>
              <a:rPr lang="en-US" dirty="0">
                <a:latin typeface="Times New Roman" panose="02020603050405020304" pitchFamily="18" charset="0"/>
                <a:cs typeface="Times New Roman" panose="02020603050405020304" pitchFamily="18" charset="0"/>
              </a:rPr>
              <a:t> ý, HS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505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suy nghĩ xem nước có thể ở những dạng nào? HS quan sát hình ảnh và nêu các dạng của nước.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1868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2641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360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lấy ví dụ các dạng của nước trong tự nhiên và khẳng định: “n</a:t>
            </a:r>
            <a:r>
              <a:rPr lang="vi-VN" baseline="0"/>
              <a:t>ước có thể chuyển từ dạng này sang dạng khác</a:t>
            </a:r>
            <a:r>
              <a:rPr lang="en-US" baseline="0"/>
              <a:t>“. Mở rộng thêm: n</a:t>
            </a:r>
            <a:r>
              <a:rPr lang="vi-VN" b="0" i="0">
                <a:solidFill>
                  <a:srgbClr val="4A4A4A"/>
                </a:solidFill>
                <a:effectLst/>
                <a:latin typeface="Muli" panose="00000500000000000000" pitchFamily="2" charset="0"/>
              </a:rPr>
              <a:t>ước có thể tồn tại ở </a:t>
            </a:r>
            <a:r>
              <a:rPr lang="en-US" b="0" i="0">
                <a:solidFill>
                  <a:srgbClr val="4A4A4A"/>
                </a:solidFill>
                <a:effectLst/>
                <a:latin typeface="Muli" panose="00000500000000000000" pitchFamily="2" charset="0"/>
              </a:rPr>
              <a:t>thể</a:t>
            </a:r>
            <a:r>
              <a:rPr lang="vi-VN" b="0" i="0">
                <a:solidFill>
                  <a:srgbClr val="4A4A4A"/>
                </a:solidFill>
                <a:effectLst/>
                <a:latin typeface="Muli" panose="00000500000000000000" pitchFamily="2" charset="0"/>
              </a:rPr>
              <a:t> rắn (nước đá, băng, tuyết), thể lỏng, thể khí (hơi nước).</a:t>
            </a:r>
            <a:endParaRPr lang="en-US" b="0" i="0">
              <a:solidFill>
                <a:srgbClr val="4A4A4A"/>
              </a:solidFill>
              <a:effectLst/>
              <a:latin typeface="Muli" panose="00000500000000000000" pitchFamily="2" charset="0"/>
            </a:endParaRPr>
          </a:p>
          <a:p>
            <a:r>
              <a:rPr lang="en-US" b="0" i="0">
                <a:solidFill>
                  <a:srgbClr val="4A4A4A"/>
                </a:solidFill>
                <a:effectLst/>
                <a:latin typeface="Muli" panose="00000500000000000000" pitchFamily="2" charset="0"/>
              </a:rPr>
              <a:t>GV nêu</a:t>
            </a:r>
            <a:r>
              <a:rPr lang="en-US" b="0" i="0" baseline="0">
                <a:solidFill>
                  <a:srgbClr val="4A4A4A"/>
                </a:solidFill>
                <a:effectLst/>
                <a:latin typeface="Muli" panose="00000500000000000000" pitchFamily="2" charset="0"/>
              </a:rPr>
              <a:t> nhiệm vụ: làm mô hình vòng tuần hoàn của nước để hiểu rõ hơn về sự chuyển thể của nước trong tự nhiên nhé</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câu hỏi cho lần lượt từng hình, bấm vào hình ảnh để hiện ra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612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hỏi HS về sự thay đổi các thể của nước</a:t>
            </a:r>
          </a:p>
          <a:p>
            <a:r>
              <a:rPr lang="en-US" baseline="0"/>
              <a:t>Giải thích: </a:t>
            </a:r>
            <a:r>
              <a:rPr lang="vi-VN" baseline="0"/>
              <a:t>Đông đặc là một quá trình chuyển trạng thái khi một chất chuyển từ trạng thái lỏng sang trạng thái rắn khi nhiệt độ của nó giảm xuống dưới nhiệt độ đông đặc</a:t>
            </a:r>
            <a:endParaRPr lang="en-US" baseline="0"/>
          </a:p>
          <a:p>
            <a:r>
              <a:rPr lang="vi-VN"/>
              <a:t>Nóng chảy là một quá trình vật lý đặc trưng với quá trình chuyển đổi của một chất chuyển từ trạng thái rắn sang trạng thái lỏng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7694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33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a:t>
            </a:r>
            <a:r>
              <a:rPr lang="en-US" baseline="0"/>
              <a:t> thích: </a:t>
            </a:r>
            <a:r>
              <a:rPr lang="vi-VN" baseline="0"/>
              <a:t>bay hơi là một quá trình chuyển đổi từ thể lỏng sang thể khí</a:t>
            </a:r>
            <a:endParaRPr lang="en-US" baseline="0"/>
          </a:p>
          <a:p>
            <a:r>
              <a:rPr lang="vi-VN"/>
              <a:t>Ngưng tụ là quá trình thay đổi trạng thái vật chất từ trạng thái khí sang trạng thái lỏng và là quá trình ngược của bay hơi</a:t>
            </a:r>
            <a:r>
              <a:rPr lang="en-US"/>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614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075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2.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2663968" y="66102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175367" y="1723710"/>
            <a:ext cx="76158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SỰ</a:t>
            </a:r>
            <a:r>
              <a:rPr kumimoji="0" lang="en-US" altLang="zh-CN" sz="44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CHUYỂN THỂ CỦA NƯỚC</a:t>
            </a:r>
            <a:endPar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5" name="Group 4">
            <a:extLst>
              <a:ext uri="{FF2B5EF4-FFF2-40B4-BE49-F238E27FC236}">
                <a16:creationId xmlns:a16="http://schemas.microsoft.com/office/drawing/2014/main" id="{C55C413E-991A-11DF-E8A3-D103913BEB1B}"/>
              </a:ext>
            </a:extLst>
          </p:cNvPr>
          <p:cNvGrpSpPr/>
          <p:nvPr/>
        </p:nvGrpSpPr>
        <p:grpSpPr>
          <a:xfrm>
            <a:off x="1959309" y="5719922"/>
            <a:ext cx="1232274" cy="707886"/>
            <a:chOff x="694180" y="2626768"/>
            <a:chExt cx="1232274" cy="707886"/>
          </a:xfrm>
        </p:grpSpPr>
        <p:sp>
          <p:nvSpPr>
            <p:cNvPr id="26" name="Arrow: Pentagon 25">
              <a:extLst>
                <a:ext uri="{FF2B5EF4-FFF2-40B4-BE49-F238E27FC236}">
                  <a16:creationId xmlns:a16="http://schemas.microsoft.com/office/drawing/2014/main" id="{F1C07DEE-8892-24B9-69DB-4BC45E9619CB}"/>
                </a:ext>
              </a:extLst>
            </p:cNvPr>
            <p:cNvSpPr/>
            <p:nvPr/>
          </p:nvSpPr>
          <p:spPr>
            <a:xfrm>
              <a:off x="694180" y="2626768"/>
              <a:ext cx="1232274" cy="707886"/>
            </a:xfrm>
            <a:prstGeom prst="homePlate">
              <a:avLst/>
            </a:prstGeom>
            <a:solidFill>
              <a:srgbClr val="F1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94180" y="27498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endPar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
        <p:nvSpPr>
          <p:cNvPr id="9" name="TextBox 8">
            <a:extLst>
              <a:ext uri="{FF2B5EF4-FFF2-40B4-BE49-F238E27FC236}">
                <a16:creationId xmlns:a16="http://schemas.microsoft.com/office/drawing/2014/main" id="{43693D5C-E3CB-82E4-7676-320D36C3B49E}"/>
              </a:ext>
            </a:extLst>
          </p:cNvPr>
          <p:cNvSpPr txBox="1"/>
          <p:nvPr/>
        </p:nvSpPr>
        <p:spPr>
          <a:xfrm>
            <a:off x="556839" y="3149131"/>
            <a:ext cx="60500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VÀ VÒNG TUẦN HOÀN TRONG TỰ NHIÊN</a:t>
            </a:r>
            <a:endPar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a:stretch>
            <a:fillRect/>
          </a:stretch>
        </p:blipFill>
        <p:spPr>
          <a:xfrm>
            <a:off x="7791191" y="870663"/>
            <a:ext cx="3317726" cy="24755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a:stretch>
            <a:fillRect/>
          </a:stretch>
        </p:blipFill>
        <p:spPr>
          <a:xfrm>
            <a:off x="7630042" y="3764484"/>
            <a:ext cx="3317726" cy="23093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47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02D27E-6A30-AD2D-47BF-71FDDBF608D3}"/>
              </a:ext>
            </a:extLst>
          </p:cNvPr>
          <p:cNvSpPr txBox="1"/>
          <p:nvPr/>
        </p:nvSpPr>
        <p:spPr>
          <a:xfrm>
            <a:off x="2294234" y="1278004"/>
            <a:ext cx="797596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Trình bày sự chuyển thể của nước trong thí nghiệm</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3977851C-5B4D-4AD5-C307-2B5E4CE70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671" y="1739669"/>
            <a:ext cx="1828471" cy="1777897"/>
          </a:xfrm>
          <a:prstGeom prst="round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80DD754-24C5-79FF-FA33-ECF2B66AD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271" y="2477924"/>
            <a:ext cx="1868804" cy="1840304"/>
          </a:xfrm>
          <a:prstGeom prst="round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80DD754-24C5-79FF-FA33-ECF2B66ADC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6271" y="4443499"/>
            <a:ext cx="1937958" cy="1882199"/>
          </a:xfrm>
          <a:prstGeom prst="roundRect">
            <a:avLst/>
          </a:prstGeom>
          <a:effectLst>
            <a:outerShdw blurRad="63500" sx="102000" sy="102000" algn="ctr" rotWithShape="0">
              <a:prstClr val="black">
                <a:alpha val="40000"/>
              </a:prstClr>
            </a:outerShdw>
          </a:effectLst>
        </p:spPr>
      </p:pic>
      <p:sp>
        <p:nvSpPr>
          <p:cNvPr id="17" name="TextBox 16">
            <a:extLst>
              <a:ext uri="{FF2B5EF4-FFF2-40B4-BE49-F238E27FC236}">
                <a16:creationId xmlns:a16="http://schemas.microsoft.com/office/drawing/2014/main" id="{E202D27E-6A30-AD2D-47BF-71FDDBF608D3}"/>
              </a:ext>
            </a:extLst>
          </p:cNvPr>
          <p:cNvSpPr txBox="1"/>
          <p:nvPr/>
        </p:nvSpPr>
        <p:spPr>
          <a:xfrm>
            <a:off x="2983630" y="4356141"/>
            <a:ext cx="531596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Nước chuyển từ thể khí sang thể lỏng</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2139931" y="2911529"/>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9890741" y="3739482"/>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0" name="Oval 19"/>
          <p:cNvSpPr/>
          <p:nvPr/>
        </p:nvSpPr>
        <p:spPr>
          <a:xfrm>
            <a:off x="9954692" y="5666925"/>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1" name="TextBox 20">
            <a:extLst>
              <a:ext uri="{FF2B5EF4-FFF2-40B4-BE49-F238E27FC236}">
                <a16:creationId xmlns:a16="http://schemas.microsoft.com/office/drawing/2014/main" id="{E202D27E-6A30-AD2D-47BF-71FDDBF608D3}"/>
              </a:ext>
            </a:extLst>
          </p:cNvPr>
          <p:cNvSpPr txBox="1"/>
          <p:nvPr/>
        </p:nvSpPr>
        <p:spPr>
          <a:xfrm>
            <a:off x="2794203" y="2127066"/>
            <a:ext cx="54155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Nước từ thể lỏng chuyển sang thể khí</a:t>
            </a:r>
            <a:endParaRPr lang="vi-VN" sz="2400">
              <a:solidFill>
                <a:srgbClr val="002060"/>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590B054E-B6AE-14CB-111F-0FBA1645B82B}"/>
              </a:ext>
            </a:extLst>
          </p:cNvPr>
          <p:cNvSpPr txBox="1"/>
          <p:nvPr/>
        </p:nvSpPr>
        <p:spPr>
          <a:xfrm>
            <a:off x="2441005" y="420754"/>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7142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animBg="1"/>
      <p:bldP spid="19" grpId="0" animBg="1"/>
      <p:bldP spid="20" grpId="0" animBg="1"/>
      <p:bldP spid="2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02D27E-6A30-AD2D-47BF-71FDDBF608D3}"/>
              </a:ext>
            </a:extLst>
          </p:cNvPr>
          <p:cNvSpPr txBox="1"/>
          <p:nvPr/>
        </p:nvSpPr>
        <p:spPr>
          <a:xfrm>
            <a:off x="2528178" y="1121341"/>
            <a:ext cx="728685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Hoàn thiện sơ đồ mô tả sự chuyển thể của nước</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10" name="Picture 9">
            <a:extLst>
              <a:ext uri="{FF2B5EF4-FFF2-40B4-BE49-F238E27FC236}">
                <a16:creationId xmlns:a16="http://schemas.microsoft.com/office/drawing/2014/main" id="{B80DD754-24C5-79FF-FA33-ECF2B66AD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347" y="2698815"/>
            <a:ext cx="9805079" cy="2690760"/>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202D27E-6A30-AD2D-47BF-71FDDBF608D3}"/>
              </a:ext>
            </a:extLst>
          </p:cNvPr>
          <p:cNvSpPr txBox="1"/>
          <p:nvPr/>
        </p:nvSpPr>
        <p:spPr>
          <a:xfrm>
            <a:off x="4602775" y="5716201"/>
            <a:ext cx="1407910" cy="461665"/>
          </a:xfrm>
          <a:prstGeom prst="rect">
            <a:avLst/>
          </a:prstGeom>
          <a:solidFill>
            <a:srgbClr val="92D050"/>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Bay hơi</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9179632" y="5716201"/>
            <a:ext cx="1707113" cy="461665"/>
          </a:xfrm>
          <a:prstGeom prst="rect">
            <a:avLst/>
          </a:prstGeom>
          <a:solidFill>
            <a:srgbClr val="6CBFD7"/>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Ngưng tụ</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202D27E-6A30-AD2D-47BF-71FDDBF608D3}"/>
              </a:ext>
            </a:extLst>
          </p:cNvPr>
          <p:cNvSpPr txBox="1"/>
          <p:nvPr/>
        </p:nvSpPr>
        <p:spPr>
          <a:xfrm>
            <a:off x="1866359" y="1770974"/>
            <a:ext cx="8459280"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Sắp xếp các hiện tượng dưới đây tương ứng với các dấu </a:t>
            </a:r>
            <a:r>
              <a:rPr lang="vi-VN" sz="2400">
                <a:solidFill>
                  <a:srgbClr val="FF000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trong sơ đồ để mô tả sự chuyển thể của nước</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202D27E-6A30-AD2D-47BF-71FDDBF608D3}"/>
              </a:ext>
            </a:extLst>
          </p:cNvPr>
          <p:cNvSpPr txBox="1"/>
          <p:nvPr/>
        </p:nvSpPr>
        <p:spPr>
          <a:xfrm>
            <a:off x="1700174" y="5716201"/>
            <a:ext cx="1656009" cy="461665"/>
          </a:xfrm>
          <a:prstGeom prst="rect">
            <a:avLst/>
          </a:prstGeom>
          <a:solidFill>
            <a:srgbClr val="FFC000"/>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Nóng chảy</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E202D27E-6A30-AD2D-47BF-71FDDBF608D3}"/>
              </a:ext>
            </a:extLst>
          </p:cNvPr>
          <p:cNvSpPr txBox="1"/>
          <p:nvPr/>
        </p:nvSpPr>
        <p:spPr>
          <a:xfrm>
            <a:off x="6824015" y="5716201"/>
            <a:ext cx="1627088" cy="461665"/>
          </a:xfrm>
          <a:prstGeom prst="rect">
            <a:avLst/>
          </a:prstGeom>
          <a:solidFill>
            <a:srgbClr val="FDCB93"/>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Đông đặc</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3168376" y="3280683"/>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3168376" y="4808667"/>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4</a:t>
            </a:r>
          </a:p>
        </p:txBody>
      </p:sp>
      <p:sp>
        <p:nvSpPr>
          <p:cNvPr id="20" name="Oval 19"/>
          <p:cNvSpPr/>
          <p:nvPr/>
        </p:nvSpPr>
        <p:spPr>
          <a:xfrm>
            <a:off x="6828127" y="3308893"/>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cxnSp>
        <p:nvCxnSpPr>
          <p:cNvPr id="5" name="Straight Arrow Connector 4"/>
          <p:cNvCxnSpPr/>
          <p:nvPr/>
        </p:nvCxnSpPr>
        <p:spPr>
          <a:xfrm flipV="1">
            <a:off x="7259173" y="3878793"/>
            <a:ext cx="1520802" cy="249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411650" y="3903716"/>
            <a:ext cx="1520802" cy="249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356183" y="4646645"/>
            <a:ext cx="1520802" cy="249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7259173" y="4689178"/>
            <a:ext cx="1520802" cy="249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797183" y="4753588"/>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5" name="TextBox 24">
            <a:extLst>
              <a:ext uri="{FF2B5EF4-FFF2-40B4-BE49-F238E27FC236}">
                <a16:creationId xmlns:a16="http://schemas.microsoft.com/office/drawing/2014/main" id="{590B054E-B6AE-14CB-111F-0FBA1645B82B}"/>
              </a:ext>
            </a:extLst>
          </p:cNvPr>
          <p:cNvSpPr txBox="1"/>
          <p:nvPr/>
        </p:nvSpPr>
        <p:spPr>
          <a:xfrm>
            <a:off x="2441005" y="331303"/>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6727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down)">
                                      <p:cBhvr>
                                        <p:cTn id="51" dur="500"/>
                                        <p:tgtEl>
                                          <p:spTgt spid="5"/>
                                        </p:tgtEl>
                                      </p:cBhvr>
                                    </p:animEffect>
                                  </p:childTnLst>
                                </p:cTn>
                              </p:par>
                              <p:par>
                                <p:cTn id="52" presetID="2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3.75E-6 3.7037E-7 L 0.24869 -0.35116 " pathEditMode="relative" rAng="0" ptsTypes="AA">
                                      <p:cBhvr>
                                        <p:cTn id="71" dur="2000" fill="hold"/>
                                        <p:tgtEl>
                                          <p:spTgt spid="11"/>
                                        </p:tgtEl>
                                        <p:attrNameLst>
                                          <p:attrName>ppt_x</p:attrName>
                                          <p:attrName>ppt_y</p:attrName>
                                        </p:attrNameLst>
                                      </p:cBhvr>
                                      <p:rCtr x="12435" y="-17569"/>
                                    </p:animMotion>
                                  </p:child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3.33333E-6 3.7037E-7 L -0.14219 -0.13218 " pathEditMode="relative" rAng="0" ptsTypes="AA">
                                      <p:cBhvr>
                                        <p:cTn id="76" dur="2000" fill="hold"/>
                                        <p:tgtEl>
                                          <p:spTgt spid="14"/>
                                        </p:tgtEl>
                                        <p:attrNameLst>
                                          <p:attrName>ppt_x</p:attrName>
                                          <p:attrName>ppt_y</p:attrName>
                                        </p:attrNameLst>
                                      </p:cBhvr>
                                      <p:rCtr x="-7109" y="-6620"/>
                                    </p:animMotion>
                                  </p:childTnLst>
                                </p:cTn>
                              </p:par>
                            </p:childTnLst>
                          </p:cTn>
                        </p:par>
                      </p:childTnLst>
                    </p:cTn>
                  </p:par>
                </p:childTnLst>
              </p:cTn>
              <p:nextCondLst>
                <p:cond evt="onClick" delay="0">
                  <p:tgtEl>
                    <p:spTgt spid="24"/>
                  </p:tgtEl>
                </p:cond>
              </p:nextCondLst>
            </p:seq>
            <p:seq concurrent="1" nextAc="seek">
              <p:cTn id="77" restart="whenNotActive" fill="hold" evtFilter="cancelBubble" nodeType="interactiveSeq">
                <p:stCondLst>
                  <p:cond evt="onClick" delay="0">
                    <p:tgtEl>
                      <p:spTgt spid="19"/>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2.29167E-6 3.7037E-7 L -0.24909 -0.13843 " pathEditMode="relative" rAng="0" ptsTypes="AA">
                                      <p:cBhvr>
                                        <p:cTn id="81" dur="2000" fill="hold"/>
                                        <p:tgtEl>
                                          <p:spTgt spid="17"/>
                                        </p:tgtEl>
                                        <p:attrNameLst>
                                          <p:attrName>ppt_x</p:attrName>
                                          <p:attrName>ppt_y</p:attrName>
                                        </p:attrNameLst>
                                      </p:cBhvr>
                                      <p:rCtr x="-12461" y="-6921"/>
                                    </p:animMotion>
                                  </p:childTnLst>
                                </p:cTn>
                              </p:par>
                            </p:childTnLst>
                          </p:cTn>
                        </p:par>
                      </p:childTnLst>
                    </p:cTn>
                  </p:par>
                </p:childTnLst>
              </p:cTn>
              <p:nextCondLst>
                <p:cond evt="onClick" delay="0">
                  <p:tgtEl>
                    <p:spTgt spid="19"/>
                  </p:tgtEl>
                </p:cond>
              </p:nextCondLst>
            </p:seq>
            <p:seq concurrent="1" nextAc="seek">
              <p:cTn id="82" restart="whenNotActive" fill="hold" evtFilter="cancelBubble" nodeType="interactiveSeq">
                <p:stCondLst>
                  <p:cond evt="onClick" delay="0">
                    <p:tgtEl>
                      <p:spTgt spid="18"/>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1.66667E-6 3.7037E-7 L 0.17826 -0.35116 " pathEditMode="relative" rAng="0" ptsTypes="AA">
                                      <p:cBhvr>
                                        <p:cTn id="86" dur="2000" fill="hold"/>
                                        <p:tgtEl>
                                          <p:spTgt spid="16"/>
                                        </p:tgtEl>
                                        <p:attrNameLst>
                                          <p:attrName>ppt_x</p:attrName>
                                          <p:attrName>ppt_y</p:attrName>
                                        </p:attrNameLst>
                                      </p:cBhvr>
                                      <p:rCtr x="8906" y="-17569"/>
                                    </p:animMotion>
                                  </p:childTnLst>
                                </p:cTn>
                              </p:par>
                            </p:childTnLst>
                          </p:cTn>
                        </p:par>
                      </p:childTnLst>
                    </p:cTn>
                  </p:par>
                </p:childTnLst>
              </p:cTn>
              <p:nextCondLst>
                <p:cond evt="onClick" delay="0">
                  <p:tgtEl>
                    <p:spTgt spid="18"/>
                  </p:tgtEl>
                </p:cond>
              </p:nextCondLst>
            </p:seq>
          </p:childTnLst>
        </p:cTn>
      </p:par>
    </p:tnLst>
    <p:bldLst>
      <p:bldP spid="8" grpId="0"/>
      <p:bldP spid="11" grpId="0" animBg="1"/>
      <p:bldP spid="11" grpId="1" animBg="1"/>
      <p:bldP spid="14" grpId="0" animBg="1"/>
      <p:bldP spid="14" grpId="1" animBg="1"/>
      <p:bldP spid="15" grpId="0"/>
      <p:bldP spid="16" grpId="0" animBg="1"/>
      <p:bldP spid="16" grpId="1" animBg="1"/>
      <p:bldP spid="17" grpId="0" animBg="1"/>
      <p:bldP spid="17" grpId="1" animBg="1"/>
      <p:bldP spid="18" grpId="0" animBg="1"/>
      <p:bldP spid="19" grpId="0" animBg="1"/>
      <p:bldP spid="20" grpId="0" animBg="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90B054E-B6AE-14CB-111F-0FBA1645B82B}"/>
              </a:ext>
            </a:extLst>
          </p:cNvPr>
          <p:cNvSpPr txBox="1"/>
          <p:nvPr/>
        </p:nvSpPr>
        <p:spPr>
          <a:xfrm>
            <a:off x="2441005" y="331303"/>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4"/>
          <a:srcRect t="1037"/>
          <a:stretch/>
        </p:blipFill>
        <p:spPr>
          <a:xfrm>
            <a:off x="2256183" y="1242390"/>
            <a:ext cx="8182228" cy="5059017"/>
          </a:xfrm>
          <a:prstGeom prst="rect">
            <a:avLst/>
          </a:prstGeom>
        </p:spPr>
      </p:pic>
      <p:sp>
        <p:nvSpPr>
          <p:cNvPr id="4" name="TextBox 3">
            <a:extLst>
              <a:ext uri="{FF2B5EF4-FFF2-40B4-BE49-F238E27FC236}">
                <a16:creationId xmlns:a16="http://schemas.microsoft.com/office/drawing/2014/main" id="{F47EDC76-93E4-69B2-B3EB-FFBB9F9285CB}"/>
              </a:ext>
            </a:extLst>
          </p:cNvPr>
          <p:cNvSpPr txBox="1"/>
          <p:nvPr/>
        </p:nvSpPr>
        <p:spPr>
          <a:xfrm>
            <a:off x="3176912" y="2702522"/>
            <a:ext cx="1564053"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a:solidFill>
                  <a:srgbClr val="FF0000"/>
                </a:solidFill>
                <a:latin typeface="Roboto" panose="02000000000000000000" pitchFamily="2" charset="0"/>
                <a:ea typeface="Roboto" panose="02000000000000000000" pitchFamily="2" charset="0"/>
              </a:rPr>
              <a:t>Thể rắn, ví dụ băng đá</a:t>
            </a:r>
            <a:endParaRPr kumimoji="0" lang="en-US"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F47EDC76-93E4-69B2-B3EB-FFBB9F9285CB}"/>
              </a:ext>
            </a:extLst>
          </p:cNvPr>
          <p:cNvSpPr txBox="1"/>
          <p:nvPr/>
        </p:nvSpPr>
        <p:spPr>
          <a:xfrm>
            <a:off x="5512088" y="2623008"/>
            <a:ext cx="1670417" cy="92333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a:solidFill>
                  <a:srgbClr val="FF0000"/>
                </a:solidFill>
                <a:latin typeface="Roboto" panose="02000000000000000000" pitchFamily="2" charset="0"/>
                <a:ea typeface="Roboto" panose="02000000000000000000" pitchFamily="2" charset="0"/>
              </a:rPr>
              <a:t>Thể lỏng, ví dụ: nước sông, nước biển</a:t>
            </a:r>
            <a:endParaRPr kumimoji="0" lang="en-US"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7768270" y="2548633"/>
            <a:ext cx="1670417"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a:solidFill>
                  <a:srgbClr val="FF0000"/>
                </a:solidFill>
                <a:latin typeface="Roboto" panose="02000000000000000000" pitchFamily="2" charset="0"/>
                <a:ea typeface="Roboto" panose="02000000000000000000" pitchFamily="2" charset="0"/>
              </a:rPr>
              <a:t>Thể khí, ví dụ: hơi nước</a:t>
            </a:r>
            <a:endParaRPr kumimoji="0" lang="en-US"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F47EDC76-93E4-69B2-B3EB-FFBB9F9285CB}"/>
              </a:ext>
            </a:extLst>
          </p:cNvPr>
          <p:cNvSpPr txBox="1"/>
          <p:nvPr/>
        </p:nvSpPr>
        <p:spPr>
          <a:xfrm>
            <a:off x="2828522" y="4337677"/>
            <a:ext cx="2210617"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a:solidFill>
                  <a:srgbClr val="FF0000"/>
                </a:solidFill>
                <a:latin typeface="Roboto" panose="02000000000000000000" pitchFamily="2" charset="0"/>
                <a:ea typeface="Roboto" panose="02000000000000000000" pitchFamily="2" charset="0"/>
              </a:rPr>
              <a:t>Nước bị đông đặc</a:t>
            </a:r>
            <a:endParaRPr kumimoji="0" lang="en-US"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F47EDC76-93E4-69B2-B3EB-FFBB9F9285CB}"/>
              </a:ext>
            </a:extLst>
          </p:cNvPr>
          <p:cNvSpPr txBox="1"/>
          <p:nvPr/>
        </p:nvSpPr>
        <p:spPr>
          <a:xfrm>
            <a:off x="2853629" y="5511167"/>
            <a:ext cx="2210617"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a:solidFill>
                  <a:srgbClr val="FF0000"/>
                </a:solidFill>
                <a:latin typeface="Roboto" panose="02000000000000000000" pitchFamily="2" charset="0"/>
                <a:ea typeface="Roboto" panose="02000000000000000000" pitchFamily="2" charset="0"/>
              </a:rPr>
              <a:t>Nước bị bay hơi</a:t>
            </a:r>
            <a:endParaRPr kumimoji="0" lang="en-US"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F47EDC76-93E4-69B2-B3EB-FFBB9F9285CB}"/>
              </a:ext>
            </a:extLst>
          </p:cNvPr>
          <p:cNvSpPr txBox="1"/>
          <p:nvPr/>
        </p:nvSpPr>
        <p:spPr>
          <a:xfrm>
            <a:off x="7038003" y="4316540"/>
            <a:ext cx="2210617"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a:solidFill>
                  <a:srgbClr val="FF0000"/>
                </a:solidFill>
                <a:latin typeface="Roboto" panose="02000000000000000000" pitchFamily="2" charset="0"/>
                <a:ea typeface="Roboto" panose="02000000000000000000" pitchFamily="2" charset="0"/>
              </a:rPr>
              <a:t>Nước bị nóng chảy</a:t>
            </a:r>
            <a:endParaRPr kumimoji="0" lang="en-US"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7004056" y="5622782"/>
            <a:ext cx="2210617"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a:solidFill>
                  <a:srgbClr val="FF0000"/>
                </a:solidFill>
                <a:latin typeface="Roboto" panose="02000000000000000000" pitchFamily="2" charset="0"/>
                <a:ea typeface="Roboto" panose="02000000000000000000" pitchFamily="2" charset="0"/>
              </a:rPr>
              <a:t>Nước bị ngưng tụ</a:t>
            </a:r>
            <a:endParaRPr kumimoji="0" lang="en-US"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69808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 grpId="0"/>
      <p:bldP spid="5"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530868" y="184775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845068" y="2388568"/>
            <a:ext cx="8229600"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Giấy màu, đất nặn, kéo, keo dán, bút màu, bút chì</a:t>
            </a:r>
            <a:r>
              <a:rPr lang="en-US" sz="2400">
                <a:solidFill>
                  <a:srgbClr val="002060"/>
                </a:solidFill>
                <a:latin typeface="Roboto" panose="02000000000000000000" pitchFamily="2" charset="0"/>
                <a:ea typeface="Roboto" panose="02000000000000000000" pitchFamily="2" charset="0"/>
              </a:rPr>
              <a:t>, b</a:t>
            </a:r>
            <a:r>
              <a:rPr lang="vi-VN" sz="2400">
                <a:solidFill>
                  <a:srgbClr val="002060"/>
                </a:solidFill>
                <a:latin typeface="Roboto" panose="02000000000000000000" pitchFamily="2" charset="0"/>
                <a:ea typeface="Roboto" panose="02000000000000000000" pitchFamily="2" charset="0"/>
              </a:rPr>
              <a:t>ìa cứng</a:t>
            </a:r>
            <a:r>
              <a:rPr lang="en-US" sz="2400">
                <a:solidFill>
                  <a:srgbClr val="002060"/>
                </a:solidFill>
                <a:latin typeface="Roboto" panose="02000000000000000000" pitchFamily="2" charset="0"/>
                <a:ea typeface="Roboto" panose="02000000000000000000" pitchFamily="2" charset="0"/>
              </a:rPr>
              <a:t>, xốp, m</a:t>
            </a:r>
            <a:r>
              <a:rPr lang="vi-VN" sz="2400">
                <a:solidFill>
                  <a:srgbClr val="002060"/>
                </a:solidFill>
                <a:latin typeface="Roboto" panose="02000000000000000000" pitchFamily="2" charset="0"/>
                <a:ea typeface="Roboto" panose="02000000000000000000" pitchFamily="2" charset="0"/>
              </a:rPr>
              <a:t>àu nước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3338080" y="3298712"/>
            <a:ext cx="1431190" cy="12455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5"/>
          <a:stretch>
            <a:fillRect/>
          </a:stretch>
        </p:blipFill>
        <p:spPr>
          <a:xfrm>
            <a:off x="5197856" y="3298712"/>
            <a:ext cx="1524024" cy="12223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stretch>
            <a:fillRect/>
          </a:stretch>
        </p:blipFill>
        <p:spPr>
          <a:xfrm>
            <a:off x="7150466" y="3246454"/>
            <a:ext cx="1678747" cy="12745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Picture 15">
            <a:extLst>
              <a:ext uri="{FF2B5EF4-FFF2-40B4-BE49-F238E27FC236}">
                <a16:creationId xmlns:a16="http://schemas.microsoft.com/office/drawing/2014/main" id="{2F0B38A0-9C2A-CC9E-621D-1963F69D092A}"/>
              </a:ext>
            </a:extLst>
          </p:cNvPr>
          <p:cNvPicPr>
            <a:picLocks noChangeAspect="1"/>
          </p:cNvPicPr>
          <p:nvPr/>
        </p:nvPicPr>
        <p:blipFill>
          <a:blip r:embed="rId7"/>
          <a:stretch>
            <a:fillRect/>
          </a:stretch>
        </p:blipFill>
        <p:spPr>
          <a:xfrm>
            <a:off x="6935140" y="4890028"/>
            <a:ext cx="1054699" cy="646232"/>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D13FA7AD-DE74-FA1D-AB8E-2F9C196B8DDD}"/>
              </a:ext>
            </a:extLst>
          </p:cNvPr>
          <p:cNvPicPr>
            <a:picLocks noChangeAspect="1"/>
          </p:cNvPicPr>
          <p:nvPr/>
        </p:nvPicPr>
        <p:blipFill>
          <a:blip r:embed="rId8"/>
          <a:stretch>
            <a:fillRect/>
          </a:stretch>
        </p:blipFill>
        <p:spPr>
          <a:xfrm rot="10800000">
            <a:off x="6643628" y="5779032"/>
            <a:ext cx="1827964" cy="301520"/>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7AAC4A3A-4601-67D9-6062-241328F08330}"/>
              </a:ext>
            </a:extLst>
          </p:cNvPr>
          <p:cNvPicPr>
            <a:picLocks noChangeAspect="1"/>
          </p:cNvPicPr>
          <p:nvPr/>
        </p:nvPicPr>
        <p:blipFill>
          <a:blip r:embed="rId9"/>
          <a:stretch>
            <a:fillRect/>
          </a:stretch>
        </p:blipFill>
        <p:spPr>
          <a:xfrm>
            <a:off x="3338080" y="4890028"/>
            <a:ext cx="958854" cy="988087"/>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4A2210E2-AFE1-878C-C378-54692377689D}"/>
              </a:ext>
            </a:extLst>
          </p:cNvPr>
          <p:cNvPicPr>
            <a:picLocks noChangeAspect="1"/>
          </p:cNvPicPr>
          <p:nvPr/>
        </p:nvPicPr>
        <p:blipFill rotWithShape="1">
          <a:blip r:embed="rId10">
            <a:extLst>
              <a:ext uri="{28A0092B-C50C-407E-A947-70E740481C1C}">
                <a14:useLocalDpi xmlns:a14="http://schemas.microsoft.com/office/drawing/2010/main" val="0"/>
              </a:ext>
            </a:extLst>
          </a:blip>
          <a:srcRect l="16228" r="13090"/>
          <a:stretch/>
        </p:blipFill>
        <p:spPr>
          <a:xfrm>
            <a:off x="8684898" y="4677924"/>
            <a:ext cx="1091108" cy="1412294"/>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901E8F2F-82B1-8289-A128-7A4A6AA36D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7457" y="3278266"/>
            <a:ext cx="1534400" cy="1534400"/>
          </a:xfrm>
          <a:prstGeom prst="rect">
            <a:avLst/>
          </a:prstGeom>
        </p:spPr>
      </p:pic>
      <p:pic>
        <p:nvPicPr>
          <p:cNvPr id="5" name="Picture 4"/>
          <p:cNvPicPr>
            <a:picLocks noChangeAspect="1"/>
          </p:cNvPicPr>
          <p:nvPr/>
        </p:nvPicPr>
        <p:blipFill>
          <a:blip r:embed="rId12"/>
          <a:stretch>
            <a:fillRect/>
          </a:stretch>
        </p:blipFill>
        <p:spPr>
          <a:xfrm>
            <a:off x="4690331" y="4861940"/>
            <a:ext cx="1549750" cy="9871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3476645" y="317028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5"/>
                                        </p:tgtEl>
                                        <p:attrNameLst>
                                          <p:attrName>ppt_x</p:attrName>
                                          <p:attrName>ppt_y</p:attrName>
                                        </p:attrNameLst>
                                      </p:cBhvr>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2663968" y="66102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175367" y="1723710"/>
            <a:ext cx="76158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SỰ</a:t>
            </a:r>
            <a:r>
              <a:rPr kumimoji="0" lang="en-US" altLang="zh-CN" sz="44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CHUYỂN THỂ CỦA NƯỚC</a:t>
            </a:r>
            <a:endPar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5" name="Group 4">
            <a:extLst>
              <a:ext uri="{FF2B5EF4-FFF2-40B4-BE49-F238E27FC236}">
                <a16:creationId xmlns:a16="http://schemas.microsoft.com/office/drawing/2014/main" id="{C55C413E-991A-11DF-E8A3-D103913BEB1B}"/>
              </a:ext>
            </a:extLst>
          </p:cNvPr>
          <p:cNvGrpSpPr/>
          <p:nvPr/>
        </p:nvGrpSpPr>
        <p:grpSpPr>
          <a:xfrm>
            <a:off x="1959309" y="5719922"/>
            <a:ext cx="1232274" cy="707886"/>
            <a:chOff x="694180" y="2626768"/>
            <a:chExt cx="1232274" cy="707886"/>
          </a:xfrm>
        </p:grpSpPr>
        <p:sp>
          <p:nvSpPr>
            <p:cNvPr id="26" name="Arrow: Pentagon 25">
              <a:extLst>
                <a:ext uri="{FF2B5EF4-FFF2-40B4-BE49-F238E27FC236}">
                  <a16:creationId xmlns:a16="http://schemas.microsoft.com/office/drawing/2014/main" id="{F1C07DEE-8892-24B9-69DB-4BC45E9619CB}"/>
                </a:ext>
              </a:extLst>
            </p:cNvPr>
            <p:cNvSpPr/>
            <p:nvPr/>
          </p:nvSpPr>
          <p:spPr>
            <a:xfrm>
              <a:off x="694180" y="2626768"/>
              <a:ext cx="1232274" cy="70788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94180" y="27498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10" name="Group 9">
            <a:extLst>
              <a:ext uri="{FF2B5EF4-FFF2-40B4-BE49-F238E27FC236}">
                <a16:creationId xmlns:a16="http://schemas.microsoft.com/office/drawing/2014/main" id="{A28C810D-95D6-258E-39CC-A0A4B61543EB}"/>
              </a:ext>
            </a:extLst>
          </p:cNvPr>
          <p:cNvGrpSpPr/>
          <p:nvPr/>
        </p:nvGrpSpPr>
        <p:grpSpPr>
          <a:xfrm>
            <a:off x="7791191" y="1973434"/>
            <a:ext cx="3481745" cy="3481745"/>
            <a:chOff x="7114671" y="1785681"/>
            <a:chExt cx="3906933" cy="3906933"/>
          </a:xfrm>
        </p:grpSpPr>
        <p:sp>
          <p:nvSpPr>
            <p:cNvPr id="6" name="Circle: Hollow 5">
              <a:extLst>
                <a:ext uri="{FF2B5EF4-FFF2-40B4-BE49-F238E27FC236}">
                  <a16:creationId xmlns:a16="http://schemas.microsoft.com/office/drawing/2014/main" id="{3C00E085-FE04-905B-9BE3-FD8261C495C3}"/>
                </a:ext>
              </a:extLst>
            </p:cNvPr>
            <p:cNvSpPr/>
            <p:nvPr/>
          </p:nvSpPr>
          <p:spPr>
            <a:xfrm>
              <a:off x="7114671" y="1785681"/>
              <a:ext cx="3906933" cy="3906933"/>
            </a:xfrm>
            <a:prstGeom prst="donut">
              <a:avLst>
                <a:gd name="adj" fmla="val 9091"/>
              </a:avLst>
            </a:prstGeom>
            <a:solidFill>
              <a:srgbClr val="6F4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9F6A7F1C-2F2E-86B8-D6CA-EDFEFCBF7F14}"/>
                </a:ext>
              </a:extLst>
            </p:cNvPr>
            <p:cNvSpPr/>
            <p:nvPr/>
          </p:nvSpPr>
          <p:spPr>
            <a:xfrm>
              <a:off x="7500861" y="2107951"/>
              <a:ext cx="3129850" cy="3273459"/>
            </a:xfrm>
            <a:prstGeom prst="ellipse">
              <a:avLst/>
            </a:prstGeom>
            <a:blipFill dpi="0" rotWithShape="1">
              <a:blip r:embed="rId4">
                <a:extLst>
                  <a:ext uri="{28A0092B-C50C-407E-A947-70E740481C1C}">
                    <a14:useLocalDpi xmlns:a14="http://schemas.microsoft.com/office/drawing/2010/main" val="0"/>
                  </a:ext>
                </a:extLst>
              </a:blip>
              <a:srcRect/>
              <a:stretch>
                <a:fillRect l="-2326" t="-1907" r="-14952" b="-15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3693D5C-E3CB-82E4-7676-320D36C3B49E}"/>
              </a:ext>
            </a:extLst>
          </p:cNvPr>
          <p:cNvSpPr txBox="1"/>
          <p:nvPr/>
        </p:nvSpPr>
        <p:spPr>
          <a:xfrm>
            <a:off x="556839" y="3149131"/>
            <a:ext cx="60500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VÀ VÒNG TUẦN HOÀN TRONG TỰ NHIÊN</a:t>
            </a:r>
            <a:endPar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8665748-B287-B77E-C12B-186C7468D630}"/>
              </a:ext>
            </a:extLst>
          </p:cNvPr>
          <p:cNvSpPr/>
          <p:nvPr/>
        </p:nvSpPr>
        <p:spPr>
          <a:xfrm>
            <a:off x="1994054" y="1681776"/>
            <a:ext cx="7766890" cy="4465637"/>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815D314F-626E-FEC7-DDEF-C317D8A1ADEA}"/>
              </a:ext>
            </a:extLst>
          </p:cNvPr>
          <p:cNvSpPr txBox="1"/>
          <p:nvPr/>
        </p:nvSpPr>
        <p:spPr>
          <a:xfrm>
            <a:off x="2245820" y="398256"/>
            <a:ext cx="6672269" cy="107721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Mời các em cùng xem và</a:t>
            </a:r>
            <a:r>
              <a:rPr kumimoji="0" lang="vi-V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Vũ điệu nước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nhé</a:t>
            </a:r>
          </a:p>
        </p:txBody>
      </p:sp>
      <p:pic>
        <p:nvPicPr>
          <p:cNvPr id="49" name="vũ điệu nước">
            <a:hlinkClick r:id="" action="ppaction://media"/>
            <a:extLst>
              <a:ext uri="{FF2B5EF4-FFF2-40B4-BE49-F238E27FC236}">
                <a16:creationId xmlns:a16="http://schemas.microsoft.com/office/drawing/2014/main" id="{7CF8D47D-7AF4-399B-25D1-40ACEE9B712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67294" y="1721834"/>
            <a:ext cx="7620409" cy="4385520"/>
          </a:xfrm>
          <a:prstGeom prst="rect">
            <a:avLst/>
          </a:prstGeom>
        </p:spPr>
      </p:pic>
    </p:spTree>
    <p:extLst>
      <p:ext uri="{BB962C8B-B14F-4D97-AF65-F5344CB8AC3E}">
        <p14:creationId xmlns:p14="http://schemas.microsoft.com/office/powerpoint/2010/main" val="36465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0023"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9"/>
                                        </p:tgtEl>
                                      </p:cBhvr>
                                    </p:cmd>
                                  </p:childTnLst>
                                </p:cTn>
                              </p:par>
                            </p:childTnLst>
                          </p:cTn>
                        </p:par>
                      </p:childTnLst>
                    </p:cTn>
                  </p:par>
                </p:childTnLst>
              </p:cTn>
              <p:nextCondLst>
                <p:cond evt="onClick" delay="0">
                  <p:tgtEl>
                    <p:spTgt spid="49"/>
                  </p:tgtEl>
                </p:cond>
              </p:nextCondLst>
            </p:seq>
            <p:video fullScrn="1">
              <p:cMediaNode vol="80000">
                <p:cTn id="22" fill="hold" display="0">
                  <p:stCondLst>
                    <p:cond delay="indefinite"/>
                  </p:stCondLst>
                </p:cTn>
                <p:tgtEl>
                  <p:spTgt spid="49"/>
                </p:tgtEl>
              </p:cMediaNode>
            </p:video>
          </p:childTnLst>
        </p:cTn>
      </p:par>
    </p:tnLst>
    <p:bldLst>
      <p:bldP spid="47" grpId="0" animBg="1"/>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Cloud 25"/>
          <p:cNvSpPr/>
          <p:nvPr/>
        </p:nvSpPr>
        <p:spPr>
          <a:xfrm rot="20976473" flipV="1">
            <a:off x="4172120" y="3658288"/>
            <a:ext cx="1303954" cy="93401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rot="20912896" flipV="1">
            <a:off x="4501900" y="3075320"/>
            <a:ext cx="723596" cy="56068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3390143" y="6082296"/>
            <a:ext cx="6072916" cy="787077"/>
          </a:xfrm>
          <a:prstGeom prst="rect">
            <a:avLst/>
          </a:prstGeom>
        </p:spPr>
      </p:pic>
      <p:sp>
        <p:nvSpPr>
          <p:cNvPr id="8" name="TextBox 7">
            <a:extLst>
              <a:ext uri="{FF2B5EF4-FFF2-40B4-BE49-F238E27FC236}">
                <a16:creationId xmlns:a16="http://schemas.microsoft.com/office/drawing/2014/main" id="{E202D27E-6A30-AD2D-47BF-71FDDBF608D3}"/>
              </a:ext>
            </a:extLst>
          </p:cNvPr>
          <p:cNvSpPr txBox="1"/>
          <p:nvPr/>
        </p:nvSpPr>
        <p:spPr>
          <a:xfrm>
            <a:off x="2907282" y="1388914"/>
            <a:ext cx="5505060" cy="461665"/>
          </a:xfrm>
          <a:prstGeom prst="rect">
            <a:avLst/>
          </a:prstGeom>
          <a:noFill/>
        </p:spPr>
        <p:txBody>
          <a:bodyPr wrap="square" rtlCol="0">
            <a:spAutoFit/>
          </a:bodyPr>
          <a:lstStyle/>
          <a:p>
            <a:pPr lvl="0" algn="ctr">
              <a:defRPr/>
            </a:pPr>
            <a:r>
              <a:rPr lang="nn-NO" sz="2400">
                <a:solidFill>
                  <a:srgbClr val="002060"/>
                </a:solidFill>
                <a:latin typeface="Roboto" panose="02000000000000000000" pitchFamily="2" charset="0"/>
                <a:ea typeface="Roboto" panose="02000000000000000000" pitchFamily="2" charset="0"/>
              </a:rPr>
              <a:t>Quan sát và đọc thông tin trong hình</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E202D27E-6A30-AD2D-47BF-71FDDBF608D3}"/>
              </a:ext>
            </a:extLst>
          </p:cNvPr>
          <p:cNvSpPr txBox="1"/>
          <p:nvPr/>
        </p:nvSpPr>
        <p:spPr>
          <a:xfrm>
            <a:off x="1246103" y="4894535"/>
            <a:ext cx="2760749" cy="1015663"/>
          </a:xfrm>
          <a:prstGeom prst="rect">
            <a:avLst/>
          </a:prstGeom>
          <a:noFill/>
        </p:spPr>
        <p:txBody>
          <a:bodyPr wrap="square" rtlCol="0">
            <a:spAutoFit/>
          </a:bodyPr>
          <a:lstStyle/>
          <a:p>
            <a:pPr lvl="0" algn="ctr">
              <a:defRPr/>
            </a:pPr>
            <a:r>
              <a:rPr lang="vi-VN" altLang="zh-CN" sz="2000">
                <a:solidFill>
                  <a:srgbClr val="002060"/>
                </a:solidFill>
                <a:latin typeface="Roboto" panose="02000000000000000000" pitchFamily="2" charset="0"/>
                <a:ea typeface="Roboto" panose="02000000000000000000" pitchFamily="2" charset="0"/>
              </a:rPr>
              <a:t>Mặt Trời làm nước nóng lên và bay hơi vào không khí</a:t>
            </a:r>
            <a:endParaRPr lang="en-US" altLang="zh-CN" sz="20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4488473" y="5266427"/>
            <a:ext cx="486547" cy="486547"/>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5549190" y="1929788"/>
            <a:ext cx="486547" cy="486547"/>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1" name="TextBox 20">
            <a:extLst>
              <a:ext uri="{FF2B5EF4-FFF2-40B4-BE49-F238E27FC236}">
                <a16:creationId xmlns:a16="http://schemas.microsoft.com/office/drawing/2014/main" id="{E202D27E-6A30-AD2D-47BF-71FDDBF608D3}"/>
              </a:ext>
            </a:extLst>
          </p:cNvPr>
          <p:cNvSpPr txBox="1"/>
          <p:nvPr/>
        </p:nvSpPr>
        <p:spPr>
          <a:xfrm>
            <a:off x="794299" y="3222277"/>
            <a:ext cx="3486908" cy="1015663"/>
          </a:xfrm>
          <a:prstGeom prst="rect">
            <a:avLst/>
          </a:prstGeom>
          <a:noFill/>
        </p:spPr>
        <p:txBody>
          <a:bodyPr wrap="square" rtlCol="0">
            <a:spAutoFit/>
          </a:bodyPr>
          <a:lstStyle/>
          <a:p>
            <a:pPr algn="ctr">
              <a:defRPr/>
            </a:pPr>
            <a:r>
              <a:rPr lang="vi-VN" sz="2000">
                <a:solidFill>
                  <a:srgbClr val="002060"/>
                </a:solidFill>
                <a:latin typeface="Roboto" panose="02000000000000000000" pitchFamily="2" charset="0"/>
                <a:ea typeface="Roboto" panose="02000000000000000000" pitchFamily="2" charset="0"/>
              </a:rPr>
              <a:t>Hơi nước ngưng tụ thành những giọt nước nhỏ và tạo thành m</a:t>
            </a:r>
            <a:r>
              <a:rPr lang="en-US" sz="2000">
                <a:solidFill>
                  <a:srgbClr val="002060"/>
                </a:solidFill>
                <a:latin typeface="Roboto" panose="02000000000000000000" pitchFamily="2" charset="0"/>
                <a:ea typeface="Roboto" panose="02000000000000000000" pitchFamily="2" charset="0"/>
              </a:rPr>
              <a:t>â</a:t>
            </a:r>
            <a:r>
              <a:rPr lang="vi-VN" sz="2000">
                <a:solidFill>
                  <a:srgbClr val="002060"/>
                </a:solidFill>
                <a:latin typeface="Roboto" panose="02000000000000000000" pitchFamily="2" charset="0"/>
                <a:ea typeface="Roboto" panose="02000000000000000000" pitchFamily="2" charset="0"/>
              </a:rPr>
              <a:t>y</a:t>
            </a:r>
            <a:r>
              <a:rPr lang="en-US" sz="2000">
                <a:solidFill>
                  <a:srgbClr val="002060"/>
                </a:solidFill>
                <a:latin typeface="Roboto" panose="02000000000000000000" pitchFamily="2" charset="0"/>
                <a:ea typeface="Roboto" panose="02000000000000000000" pitchFamily="2" charset="0"/>
              </a:rPr>
              <a:t> </a:t>
            </a:r>
            <a:endParaRPr lang="vi-VN" sz="2000">
              <a:solidFill>
                <a:srgbClr val="002060"/>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3933642" y="6198563"/>
            <a:ext cx="2528047" cy="707886"/>
          </a:xfrm>
          <a:prstGeom prst="rect">
            <a:avLst/>
          </a:prstGeom>
          <a:noFill/>
        </p:spPr>
        <p:txBody>
          <a:bodyPr wrap="square" rtlCol="0">
            <a:spAutoFit/>
          </a:bodyPr>
          <a:lstStyle/>
          <a:p>
            <a:pPr lvl="0" algn="ctr">
              <a:defRPr/>
            </a:pPr>
            <a:r>
              <a:rPr lang="vi-VN" altLang="zh-CN" sz="2000">
                <a:solidFill>
                  <a:srgbClr val="002060"/>
                </a:solidFill>
                <a:latin typeface="Roboto" panose="02000000000000000000" pitchFamily="2" charset="0"/>
                <a:ea typeface="Roboto" panose="02000000000000000000" pitchFamily="2" charset="0"/>
              </a:rPr>
              <a:t>Nước ở mặt đất, ở sông, hồ, biển</a:t>
            </a:r>
            <a:endParaRPr lang="en-US" altLang="zh-CN" sz="2000"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202D27E-6A30-AD2D-47BF-71FDDBF608D3}"/>
              </a:ext>
            </a:extLst>
          </p:cNvPr>
          <p:cNvSpPr txBox="1"/>
          <p:nvPr/>
        </p:nvSpPr>
        <p:spPr>
          <a:xfrm>
            <a:off x="5058209" y="4561332"/>
            <a:ext cx="1231369"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Bay hơi</a:t>
            </a:r>
            <a:endParaRPr lang="en-US" altLang="zh-CN" sz="3200" dirty="0">
              <a:solidFill>
                <a:srgbClr val="7030A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202D27E-6A30-AD2D-47BF-71FDDBF608D3}"/>
              </a:ext>
            </a:extLst>
          </p:cNvPr>
          <p:cNvSpPr txBox="1"/>
          <p:nvPr/>
        </p:nvSpPr>
        <p:spPr>
          <a:xfrm>
            <a:off x="8781871" y="1835663"/>
            <a:ext cx="2544292" cy="1015663"/>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Những giọt nước lớn rơi xuống tạo thành mưa, tuyết</a:t>
            </a:r>
          </a:p>
        </p:txBody>
      </p:sp>
      <p:sp>
        <p:nvSpPr>
          <p:cNvPr id="22" name="TextBox 21">
            <a:extLst>
              <a:ext uri="{FF2B5EF4-FFF2-40B4-BE49-F238E27FC236}">
                <a16:creationId xmlns:a16="http://schemas.microsoft.com/office/drawing/2014/main" id="{E202D27E-6A30-AD2D-47BF-71FDDBF608D3}"/>
              </a:ext>
            </a:extLst>
          </p:cNvPr>
          <p:cNvSpPr txBox="1"/>
          <p:nvPr/>
        </p:nvSpPr>
        <p:spPr>
          <a:xfrm>
            <a:off x="8965277" y="4276523"/>
            <a:ext cx="2862605" cy="707886"/>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Nước mưa rơi xuống đất</a:t>
            </a:r>
            <a:r>
              <a:rPr lang="en-US" sz="2000">
                <a:solidFill>
                  <a:srgbClr val="002060"/>
                </a:solidFill>
                <a:latin typeface="Roboto" panose="02000000000000000000" pitchFamily="2" charset="0"/>
                <a:ea typeface="Roboto" panose="02000000000000000000" pitchFamily="2" charset="0"/>
              </a:rPr>
              <a:t>,</a:t>
            </a:r>
            <a:r>
              <a:rPr lang="vi-VN" sz="2000">
                <a:solidFill>
                  <a:srgbClr val="002060"/>
                </a:solidFill>
                <a:latin typeface="Roboto" panose="02000000000000000000" pitchFamily="2" charset="0"/>
                <a:ea typeface="Roboto" panose="02000000000000000000" pitchFamily="2" charset="0"/>
              </a:rPr>
              <a:t> s</a:t>
            </a:r>
            <a:r>
              <a:rPr lang="en-US" sz="2000">
                <a:solidFill>
                  <a:srgbClr val="002060"/>
                </a:solidFill>
                <a:latin typeface="Roboto" panose="02000000000000000000" pitchFamily="2" charset="0"/>
                <a:ea typeface="Roboto" panose="02000000000000000000" pitchFamily="2" charset="0"/>
              </a:rPr>
              <a:t>ô</a:t>
            </a:r>
            <a:r>
              <a:rPr lang="vi-VN" sz="2000">
                <a:solidFill>
                  <a:srgbClr val="002060"/>
                </a:solidFill>
                <a:latin typeface="Roboto" panose="02000000000000000000" pitchFamily="2" charset="0"/>
                <a:ea typeface="Roboto" panose="02000000000000000000" pitchFamily="2" charset="0"/>
              </a:rPr>
              <a:t>ng</a:t>
            </a:r>
            <a:r>
              <a:rPr lang="en-US" sz="2000">
                <a:solidFill>
                  <a:srgbClr val="002060"/>
                </a:solidFill>
                <a:latin typeface="Roboto" panose="02000000000000000000" pitchFamily="2" charset="0"/>
                <a:ea typeface="Roboto" panose="02000000000000000000" pitchFamily="2" charset="0"/>
              </a:rPr>
              <a:t>,</a:t>
            </a:r>
            <a:r>
              <a:rPr lang="vi-VN" sz="2000">
                <a:solidFill>
                  <a:srgbClr val="002060"/>
                </a:solidFill>
                <a:latin typeface="Roboto" panose="02000000000000000000" pitchFamily="2" charset="0"/>
                <a:ea typeface="Roboto" panose="02000000000000000000" pitchFamily="2" charset="0"/>
              </a:rPr>
              <a:t> h</a:t>
            </a:r>
            <a:r>
              <a:rPr lang="en-US" sz="2000">
                <a:solidFill>
                  <a:srgbClr val="002060"/>
                </a:solidFill>
                <a:latin typeface="Roboto" panose="02000000000000000000" pitchFamily="2" charset="0"/>
                <a:ea typeface="Roboto" panose="02000000000000000000" pitchFamily="2" charset="0"/>
              </a:rPr>
              <a:t>ồ</a:t>
            </a:r>
            <a:r>
              <a:rPr lang="vi-VN" sz="2000">
                <a:solidFill>
                  <a:srgbClr val="002060"/>
                </a:solidFill>
                <a:latin typeface="Roboto" panose="02000000000000000000" pitchFamily="2" charset="0"/>
                <a:ea typeface="Roboto" panose="02000000000000000000" pitchFamily="2" charset="0"/>
              </a:rPr>
              <a:t>, bi</a:t>
            </a:r>
            <a:r>
              <a:rPr lang="en-US" sz="2000">
                <a:solidFill>
                  <a:srgbClr val="002060"/>
                </a:solidFill>
                <a:latin typeface="Roboto" panose="02000000000000000000" pitchFamily="2" charset="0"/>
                <a:ea typeface="Roboto" panose="02000000000000000000" pitchFamily="2" charset="0"/>
              </a:rPr>
              <a:t>ể</a:t>
            </a:r>
            <a:r>
              <a:rPr lang="vi-VN" sz="2000">
                <a:solidFill>
                  <a:srgbClr val="002060"/>
                </a:solidFill>
                <a:latin typeface="Roboto" panose="02000000000000000000" pitchFamily="2" charset="0"/>
                <a:ea typeface="Roboto" panose="02000000000000000000" pitchFamily="2" charset="0"/>
              </a:rPr>
              <a:t>n</a:t>
            </a:r>
            <a:r>
              <a:rPr lang="en-US" sz="2000">
                <a:solidFill>
                  <a:srgbClr val="002060"/>
                </a:solidFill>
                <a:latin typeface="Roboto" panose="02000000000000000000" pitchFamily="2" charset="0"/>
                <a:ea typeface="Roboto" panose="02000000000000000000" pitchFamily="2" charset="0"/>
              </a:rPr>
              <a:t>,…</a:t>
            </a:r>
            <a:endParaRPr lang="vi-VN" sz="2000">
              <a:solidFill>
                <a:srgbClr val="002060"/>
              </a:solidFill>
              <a:latin typeface="Roboto" panose="02000000000000000000" pitchFamily="2" charset="0"/>
              <a:ea typeface="Roboto" panose="02000000000000000000" pitchFamily="2" charset="0"/>
            </a:endParaRPr>
          </a:p>
        </p:txBody>
      </p:sp>
      <p:grpSp>
        <p:nvGrpSpPr>
          <p:cNvPr id="24" name="Group 23"/>
          <p:cNvGrpSpPr/>
          <p:nvPr/>
        </p:nvGrpSpPr>
        <p:grpSpPr>
          <a:xfrm>
            <a:off x="1493085" y="1600446"/>
            <a:ext cx="1044668" cy="1215332"/>
            <a:chOff x="3415555" y="2247363"/>
            <a:chExt cx="1423170" cy="1655669"/>
          </a:xfrm>
        </p:grpSpPr>
        <p:sp>
          <p:nvSpPr>
            <p:cNvPr id="13" name="Explosion 1 12"/>
            <p:cNvSpPr/>
            <p:nvPr/>
          </p:nvSpPr>
          <p:spPr>
            <a:xfrm>
              <a:off x="3415555" y="2247363"/>
              <a:ext cx="1423170" cy="1655669"/>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874713" y="2808541"/>
              <a:ext cx="504854" cy="504854"/>
            </a:xfrm>
            <a:prstGeom prst="ellipse">
              <a:avLst/>
            </a:prstGeom>
            <a:solidFill>
              <a:srgbClr val="FDB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p:cNvSpPr/>
          <p:nvPr/>
        </p:nvSpPr>
        <p:spPr>
          <a:xfrm>
            <a:off x="5327924" y="5034245"/>
            <a:ext cx="86061" cy="494851"/>
          </a:xfrm>
          <a:custGeom>
            <a:avLst/>
            <a:gdLst>
              <a:gd name="connsiteX0" fmla="*/ 0 w 86061"/>
              <a:gd name="connsiteY0" fmla="*/ 0 h 494851"/>
              <a:gd name="connsiteX1" fmla="*/ 75304 w 86061"/>
              <a:gd name="connsiteY1" fmla="*/ 75303 h 494851"/>
              <a:gd name="connsiteX2" fmla="*/ 86061 w 86061"/>
              <a:gd name="connsiteY2" fmla="*/ 107576 h 494851"/>
              <a:gd name="connsiteX3" fmla="*/ 32273 w 86061"/>
              <a:gd name="connsiteY3" fmla="*/ 172122 h 494851"/>
              <a:gd name="connsiteX4" fmla="*/ 0 w 86061"/>
              <a:gd name="connsiteY4" fmla="*/ 182880 h 494851"/>
              <a:gd name="connsiteX5" fmla="*/ 53788 w 86061"/>
              <a:gd name="connsiteY5" fmla="*/ 204395 h 494851"/>
              <a:gd name="connsiteX6" fmla="*/ 53788 w 86061"/>
              <a:gd name="connsiteY6" fmla="*/ 258183 h 494851"/>
              <a:gd name="connsiteX7" fmla="*/ 0 w 86061"/>
              <a:gd name="connsiteY7" fmla="*/ 311971 h 494851"/>
              <a:gd name="connsiteX8" fmla="*/ 21515 w 86061"/>
              <a:gd name="connsiteY8" fmla="*/ 333487 h 494851"/>
              <a:gd name="connsiteX9" fmla="*/ 86061 w 86061"/>
              <a:gd name="connsiteY9" fmla="*/ 355002 h 494851"/>
              <a:gd name="connsiteX10" fmla="*/ 75304 w 86061"/>
              <a:gd name="connsiteY10" fmla="*/ 387275 h 494851"/>
              <a:gd name="connsiteX11" fmla="*/ 43031 w 86061"/>
              <a:gd name="connsiteY11" fmla="*/ 398033 h 494851"/>
              <a:gd name="connsiteX12" fmla="*/ 21515 w 86061"/>
              <a:gd name="connsiteY12" fmla="*/ 419548 h 494851"/>
              <a:gd name="connsiteX13" fmla="*/ 43031 w 86061"/>
              <a:gd name="connsiteY13" fmla="*/ 451821 h 494851"/>
              <a:gd name="connsiteX14" fmla="*/ 75304 w 86061"/>
              <a:gd name="connsiteY14" fmla="*/ 494851 h 49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1" h="494851">
                <a:moveTo>
                  <a:pt x="0" y="0"/>
                </a:moveTo>
                <a:cubicBezTo>
                  <a:pt x="38537" y="30829"/>
                  <a:pt x="55325" y="35344"/>
                  <a:pt x="75304" y="75303"/>
                </a:cubicBezTo>
                <a:cubicBezTo>
                  <a:pt x="80375" y="85445"/>
                  <a:pt x="82475" y="96818"/>
                  <a:pt x="86061" y="107576"/>
                </a:cubicBezTo>
                <a:cubicBezTo>
                  <a:pt x="70185" y="131390"/>
                  <a:pt x="57123" y="155555"/>
                  <a:pt x="32273" y="172122"/>
                </a:cubicBezTo>
                <a:cubicBezTo>
                  <a:pt x="22838" y="178412"/>
                  <a:pt x="10758" y="179294"/>
                  <a:pt x="0" y="182880"/>
                </a:cubicBezTo>
                <a:cubicBezTo>
                  <a:pt x="17929" y="190052"/>
                  <a:pt x="38074" y="193171"/>
                  <a:pt x="53788" y="204395"/>
                </a:cubicBezTo>
                <a:cubicBezTo>
                  <a:pt x="96761" y="235090"/>
                  <a:pt x="72028" y="235384"/>
                  <a:pt x="53788" y="258183"/>
                </a:cubicBezTo>
                <a:cubicBezTo>
                  <a:pt x="12805" y="309411"/>
                  <a:pt x="55327" y="275087"/>
                  <a:pt x="0" y="311971"/>
                </a:cubicBezTo>
                <a:cubicBezTo>
                  <a:pt x="7172" y="319143"/>
                  <a:pt x="12443" y="328951"/>
                  <a:pt x="21515" y="333487"/>
                </a:cubicBezTo>
                <a:cubicBezTo>
                  <a:pt x="41800" y="343630"/>
                  <a:pt x="86061" y="355002"/>
                  <a:pt x="86061" y="355002"/>
                </a:cubicBezTo>
                <a:cubicBezTo>
                  <a:pt x="82475" y="365760"/>
                  <a:pt x="83322" y="379257"/>
                  <a:pt x="75304" y="387275"/>
                </a:cubicBezTo>
                <a:cubicBezTo>
                  <a:pt x="67286" y="395293"/>
                  <a:pt x="52755" y="392199"/>
                  <a:pt x="43031" y="398033"/>
                </a:cubicBezTo>
                <a:cubicBezTo>
                  <a:pt x="34334" y="403251"/>
                  <a:pt x="28687" y="412376"/>
                  <a:pt x="21515" y="419548"/>
                </a:cubicBezTo>
                <a:cubicBezTo>
                  <a:pt x="28687" y="430306"/>
                  <a:pt x="34754" y="441889"/>
                  <a:pt x="43031" y="451821"/>
                </a:cubicBezTo>
                <a:cubicBezTo>
                  <a:pt x="77839" y="493591"/>
                  <a:pt x="75304" y="467240"/>
                  <a:pt x="75304" y="494851"/>
                </a:cubicBezTo>
              </a:path>
            </a:pathLst>
          </a:custGeom>
          <a:noFill/>
          <a:ln>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463129" y="5325914"/>
            <a:ext cx="86061" cy="494851"/>
          </a:xfrm>
          <a:custGeom>
            <a:avLst/>
            <a:gdLst>
              <a:gd name="connsiteX0" fmla="*/ 0 w 86061"/>
              <a:gd name="connsiteY0" fmla="*/ 0 h 494851"/>
              <a:gd name="connsiteX1" fmla="*/ 75304 w 86061"/>
              <a:gd name="connsiteY1" fmla="*/ 75303 h 494851"/>
              <a:gd name="connsiteX2" fmla="*/ 86061 w 86061"/>
              <a:gd name="connsiteY2" fmla="*/ 107576 h 494851"/>
              <a:gd name="connsiteX3" fmla="*/ 32273 w 86061"/>
              <a:gd name="connsiteY3" fmla="*/ 172122 h 494851"/>
              <a:gd name="connsiteX4" fmla="*/ 0 w 86061"/>
              <a:gd name="connsiteY4" fmla="*/ 182880 h 494851"/>
              <a:gd name="connsiteX5" fmla="*/ 53788 w 86061"/>
              <a:gd name="connsiteY5" fmla="*/ 204395 h 494851"/>
              <a:gd name="connsiteX6" fmla="*/ 53788 w 86061"/>
              <a:gd name="connsiteY6" fmla="*/ 258183 h 494851"/>
              <a:gd name="connsiteX7" fmla="*/ 0 w 86061"/>
              <a:gd name="connsiteY7" fmla="*/ 311971 h 494851"/>
              <a:gd name="connsiteX8" fmla="*/ 21515 w 86061"/>
              <a:gd name="connsiteY8" fmla="*/ 333487 h 494851"/>
              <a:gd name="connsiteX9" fmla="*/ 86061 w 86061"/>
              <a:gd name="connsiteY9" fmla="*/ 355002 h 494851"/>
              <a:gd name="connsiteX10" fmla="*/ 75304 w 86061"/>
              <a:gd name="connsiteY10" fmla="*/ 387275 h 494851"/>
              <a:gd name="connsiteX11" fmla="*/ 43031 w 86061"/>
              <a:gd name="connsiteY11" fmla="*/ 398033 h 494851"/>
              <a:gd name="connsiteX12" fmla="*/ 21515 w 86061"/>
              <a:gd name="connsiteY12" fmla="*/ 419548 h 494851"/>
              <a:gd name="connsiteX13" fmla="*/ 43031 w 86061"/>
              <a:gd name="connsiteY13" fmla="*/ 451821 h 494851"/>
              <a:gd name="connsiteX14" fmla="*/ 75304 w 86061"/>
              <a:gd name="connsiteY14" fmla="*/ 494851 h 49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1" h="494851">
                <a:moveTo>
                  <a:pt x="0" y="0"/>
                </a:moveTo>
                <a:cubicBezTo>
                  <a:pt x="38537" y="30829"/>
                  <a:pt x="55325" y="35344"/>
                  <a:pt x="75304" y="75303"/>
                </a:cubicBezTo>
                <a:cubicBezTo>
                  <a:pt x="80375" y="85445"/>
                  <a:pt x="82475" y="96818"/>
                  <a:pt x="86061" y="107576"/>
                </a:cubicBezTo>
                <a:cubicBezTo>
                  <a:pt x="70185" y="131390"/>
                  <a:pt x="57123" y="155555"/>
                  <a:pt x="32273" y="172122"/>
                </a:cubicBezTo>
                <a:cubicBezTo>
                  <a:pt x="22838" y="178412"/>
                  <a:pt x="10758" y="179294"/>
                  <a:pt x="0" y="182880"/>
                </a:cubicBezTo>
                <a:cubicBezTo>
                  <a:pt x="17929" y="190052"/>
                  <a:pt x="38074" y="193171"/>
                  <a:pt x="53788" y="204395"/>
                </a:cubicBezTo>
                <a:cubicBezTo>
                  <a:pt x="96761" y="235090"/>
                  <a:pt x="72028" y="235384"/>
                  <a:pt x="53788" y="258183"/>
                </a:cubicBezTo>
                <a:cubicBezTo>
                  <a:pt x="12805" y="309411"/>
                  <a:pt x="55327" y="275087"/>
                  <a:pt x="0" y="311971"/>
                </a:cubicBezTo>
                <a:cubicBezTo>
                  <a:pt x="7172" y="319143"/>
                  <a:pt x="12443" y="328951"/>
                  <a:pt x="21515" y="333487"/>
                </a:cubicBezTo>
                <a:cubicBezTo>
                  <a:pt x="41800" y="343630"/>
                  <a:pt x="86061" y="355002"/>
                  <a:pt x="86061" y="355002"/>
                </a:cubicBezTo>
                <a:cubicBezTo>
                  <a:pt x="82475" y="365760"/>
                  <a:pt x="83322" y="379257"/>
                  <a:pt x="75304" y="387275"/>
                </a:cubicBezTo>
                <a:cubicBezTo>
                  <a:pt x="67286" y="395293"/>
                  <a:pt x="52755" y="392199"/>
                  <a:pt x="43031" y="398033"/>
                </a:cubicBezTo>
                <a:cubicBezTo>
                  <a:pt x="34334" y="403251"/>
                  <a:pt x="28687" y="412376"/>
                  <a:pt x="21515" y="419548"/>
                </a:cubicBezTo>
                <a:cubicBezTo>
                  <a:pt x="28687" y="430306"/>
                  <a:pt x="34754" y="441889"/>
                  <a:pt x="43031" y="451821"/>
                </a:cubicBezTo>
                <a:cubicBezTo>
                  <a:pt x="77839" y="493591"/>
                  <a:pt x="75304" y="467240"/>
                  <a:pt x="75304" y="494851"/>
                </a:cubicBezTo>
              </a:path>
            </a:pathLst>
          </a:custGeom>
          <a:noFill/>
          <a:ln>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5646102" y="5246168"/>
            <a:ext cx="86061" cy="494851"/>
          </a:xfrm>
          <a:custGeom>
            <a:avLst/>
            <a:gdLst>
              <a:gd name="connsiteX0" fmla="*/ 0 w 86061"/>
              <a:gd name="connsiteY0" fmla="*/ 0 h 494851"/>
              <a:gd name="connsiteX1" fmla="*/ 75304 w 86061"/>
              <a:gd name="connsiteY1" fmla="*/ 75303 h 494851"/>
              <a:gd name="connsiteX2" fmla="*/ 86061 w 86061"/>
              <a:gd name="connsiteY2" fmla="*/ 107576 h 494851"/>
              <a:gd name="connsiteX3" fmla="*/ 32273 w 86061"/>
              <a:gd name="connsiteY3" fmla="*/ 172122 h 494851"/>
              <a:gd name="connsiteX4" fmla="*/ 0 w 86061"/>
              <a:gd name="connsiteY4" fmla="*/ 182880 h 494851"/>
              <a:gd name="connsiteX5" fmla="*/ 53788 w 86061"/>
              <a:gd name="connsiteY5" fmla="*/ 204395 h 494851"/>
              <a:gd name="connsiteX6" fmla="*/ 53788 w 86061"/>
              <a:gd name="connsiteY6" fmla="*/ 258183 h 494851"/>
              <a:gd name="connsiteX7" fmla="*/ 0 w 86061"/>
              <a:gd name="connsiteY7" fmla="*/ 311971 h 494851"/>
              <a:gd name="connsiteX8" fmla="*/ 21515 w 86061"/>
              <a:gd name="connsiteY8" fmla="*/ 333487 h 494851"/>
              <a:gd name="connsiteX9" fmla="*/ 86061 w 86061"/>
              <a:gd name="connsiteY9" fmla="*/ 355002 h 494851"/>
              <a:gd name="connsiteX10" fmla="*/ 75304 w 86061"/>
              <a:gd name="connsiteY10" fmla="*/ 387275 h 494851"/>
              <a:gd name="connsiteX11" fmla="*/ 43031 w 86061"/>
              <a:gd name="connsiteY11" fmla="*/ 398033 h 494851"/>
              <a:gd name="connsiteX12" fmla="*/ 21515 w 86061"/>
              <a:gd name="connsiteY12" fmla="*/ 419548 h 494851"/>
              <a:gd name="connsiteX13" fmla="*/ 43031 w 86061"/>
              <a:gd name="connsiteY13" fmla="*/ 451821 h 494851"/>
              <a:gd name="connsiteX14" fmla="*/ 75304 w 86061"/>
              <a:gd name="connsiteY14" fmla="*/ 494851 h 49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1" h="494851">
                <a:moveTo>
                  <a:pt x="0" y="0"/>
                </a:moveTo>
                <a:cubicBezTo>
                  <a:pt x="38537" y="30829"/>
                  <a:pt x="55325" y="35344"/>
                  <a:pt x="75304" y="75303"/>
                </a:cubicBezTo>
                <a:cubicBezTo>
                  <a:pt x="80375" y="85445"/>
                  <a:pt x="82475" y="96818"/>
                  <a:pt x="86061" y="107576"/>
                </a:cubicBezTo>
                <a:cubicBezTo>
                  <a:pt x="70185" y="131390"/>
                  <a:pt x="57123" y="155555"/>
                  <a:pt x="32273" y="172122"/>
                </a:cubicBezTo>
                <a:cubicBezTo>
                  <a:pt x="22838" y="178412"/>
                  <a:pt x="10758" y="179294"/>
                  <a:pt x="0" y="182880"/>
                </a:cubicBezTo>
                <a:cubicBezTo>
                  <a:pt x="17929" y="190052"/>
                  <a:pt x="38074" y="193171"/>
                  <a:pt x="53788" y="204395"/>
                </a:cubicBezTo>
                <a:cubicBezTo>
                  <a:pt x="96761" y="235090"/>
                  <a:pt x="72028" y="235384"/>
                  <a:pt x="53788" y="258183"/>
                </a:cubicBezTo>
                <a:cubicBezTo>
                  <a:pt x="12805" y="309411"/>
                  <a:pt x="55327" y="275087"/>
                  <a:pt x="0" y="311971"/>
                </a:cubicBezTo>
                <a:cubicBezTo>
                  <a:pt x="7172" y="319143"/>
                  <a:pt x="12443" y="328951"/>
                  <a:pt x="21515" y="333487"/>
                </a:cubicBezTo>
                <a:cubicBezTo>
                  <a:pt x="41800" y="343630"/>
                  <a:pt x="86061" y="355002"/>
                  <a:pt x="86061" y="355002"/>
                </a:cubicBezTo>
                <a:cubicBezTo>
                  <a:pt x="82475" y="365760"/>
                  <a:pt x="83322" y="379257"/>
                  <a:pt x="75304" y="387275"/>
                </a:cubicBezTo>
                <a:cubicBezTo>
                  <a:pt x="67286" y="395293"/>
                  <a:pt x="52755" y="392199"/>
                  <a:pt x="43031" y="398033"/>
                </a:cubicBezTo>
                <a:cubicBezTo>
                  <a:pt x="34334" y="403251"/>
                  <a:pt x="28687" y="412376"/>
                  <a:pt x="21515" y="419548"/>
                </a:cubicBezTo>
                <a:cubicBezTo>
                  <a:pt x="28687" y="430306"/>
                  <a:pt x="34754" y="441889"/>
                  <a:pt x="43031" y="451821"/>
                </a:cubicBezTo>
                <a:cubicBezTo>
                  <a:pt x="77839" y="493591"/>
                  <a:pt x="75304" y="467240"/>
                  <a:pt x="75304" y="494851"/>
                </a:cubicBezTo>
              </a:path>
            </a:pathLst>
          </a:custGeom>
          <a:noFill/>
          <a:ln>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808397" y="5459078"/>
            <a:ext cx="86061" cy="494851"/>
          </a:xfrm>
          <a:custGeom>
            <a:avLst/>
            <a:gdLst>
              <a:gd name="connsiteX0" fmla="*/ 0 w 86061"/>
              <a:gd name="connsiteY0" fmla="*/ 0 h 494851"/>
              <a:gd name="connsiteX1" fmla="*/ 75304 w 86061"/>
              <a:gd name="connsiteY1" fmla="*/ 75303 h 494851"/>
              <a:gd name="connsiteX2" fmla="*/ 86061 w 86061"/>
              <a:gd name="connsiteY2" fmla="*/ 107576 h 494851"/>
              <a:gd name="connsiteX3" fmla="*/ 32273 w 86061"/>
              <a:gd name="connsiteY3" fmla="*/ 172122 h 494851"/>
              <a:gd name="connsiteX4" fmla="*/ 0 w 86061"/>
              <a:gd name="connsiteY4" fmla="*/ 182880 h 494851"/>
              <a:gd name="connsiteX5" fmla="*/ 53788 w 86061"/>
              <a:gd name="connsiteY5" fmla="*/ 204395 h 494851"/>
              <a:gd name="connsiteX6" fmla="*/ 53788 w 86061"/>
              <a:gd name="connsiteY6" fmla="*/ 258183 h 494851"/>
              <a:gd name="connsiteX7" fmla="*/ 0 w 86061"/>
              <a:gd name="connsiteY7" fmla="*/ 311971 h 494851"/>
              <a:gd name="connsiteX8" fmla="*/ 21515 w 86061"/>
              <a:gd name="connsiteY8" fmla="*/ 333487 h 494851"/>
              <a:gd name="connsiteX9" fmla="*/ 86061 w 86061"/>
              <a:gd name="connsiteY9" fmla="*/ 355002 h 494851"/>
              <a:gd name="connsiteX10" fmla="*/ 75304 w 86061"/>
              <a:gd name="connsiteY10" fmla="*/ 387275 h 494851"/>
              <a:gd name="connsiteX11" fmla="*/ 43031 w 86061"/>
              <a:gd name="connsiteY11" fmla="*/ 398033 h 494851"/>
              <a:gd name="connsiteX12" fmla="*/ 21515 w 86061"/>
              <a:gd name="connsiteY12" fmla="*/ 419548 h 494851"/>
              <a:gd name="connsiteX13" fmla="*/ 43031 w 86061"/>
              <a:gd name="connsiteY13" fmla="*/ 451821 h 494851"/>
              <a:gd name="connsiteX14" fmla="*/ 75304 w 86061"/>
              <a:gd name="connsiteY14" fmla="*/ 494851 h 49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1" h="494851">
                <a:moveTo>
                  <a:pt x="0" y="0"/>
                </a:moveTo>
                <a:cubicBezTo>
                  <a:pt x="38537" y="30829"/>
                  <a:pt x="55325" y="35344"/>
                  <a:pt x="75304" y="75303"/>
                </a:cubicBezTo>
                <a:cubicBezTo>
                  <a:pt x="80375" y="85445"/>
                  <a:pt x="82475" y="96818"/>
                  <a:pt x="86061" y="107576"/>
                </a:cubicBezTo>
                <a:cubicBezTo>
                  <a:pt x="70185" y="131390"/>
                  <a:pt x="57123" y="155555"/>
                  <a:pt x="32273" y="172122"/>
                </a:cubicBezTo>
                <a:cubicBezTo>
                  <a:pt x="22838" y="178412"/>
                  <a:pt x="10758" y="179294"/>
                  <a:pt x="0" y="182880"/>
                </a:cubicBezTo>
                <a:cubicBezTo>
                  <a:pt x="17929" y="190052"/>
                  <a:pt x="38074" y="193171"/>
                  <a:pt x="53788" y="204395"/>
                </a:cubicBezTo>
                <a:cubicBezTo>
                  <a:pt x="96761" y="235090"/>
                  <a:pt x="72028" y="235384"/>
                  <a:pt x="53788" y="258183"/>
                </a:cubicBezTo>
                <a:cubicBezTo>
                  <a:pt x="12805" y="309411"/>
                  <a:pt x="55327" y="275087"/>
                  <a:pt x="0" y="311971"/>
                </a:cubicBezTo>
                <a:cubicBezTo>
                  <a:pt x="7172" y="319143"/>
                  <a:pt x="12443" y="328951"/>
                  <a:pt x="21515" y="333487"/>
                </a:cubicBezTo>
                <a:cubicBezTo>
                  <a:pt x="41800" y="343630"/>
                  <a:pt x="86061" y="355002"/>
                  <a:pt x="86061" y="355002"/>
                </a:cubicBezTo>
                <a:cubicBezTo>
                  <a:pt x="82475" y="365760"/>
                  <a:pt x="83322" y="379257"/>
                  <a:pt x="75304" y="387275"/>
                </a:cubicBezTo>
                <a:cubicBezTo>
                  <a:pt x="67286" y="395293"/>
                  <a:pt x="52755" y="392199"/>
                  <a:pt x="43031" y="398033"/>
                </a:cubicBezTo>
                <a:cubicBezTo>
                  <a:pt x="34334" y="403251"/>
                  <a:pt x="28687" y="412376"/>
                  <a:pt x="21515" y="419548"/>
                </a:cubicBezTo>
                <a:cubicBezTo>
                  <a:pt x="28687" y="430306"/>
                  <a:pt x="34754" y="441889"/>
                  <a:pt x="43031" y="451821"/>
                </a:cubicBezTo>
                <a:cubicBezTo>
                  <a:pt x="77839" y="493591"/>
                  <a:pt x="75304" y="467240"/>
                  <a:pt x="75304" y="494851"/>
                </a:cubicBezTo>
              </a:path>
            </a:pathLst>
          </a:custGeom>
          <a:noFill/>
          <a:ln>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p:cNvSpPr/>
          <p:nvPr/>
        </p:nvSpPr>
        <p:spPr>
          <a:xfrm rot="11260635">
            <a:off x="4935004" y="4082924"/>
            <a:ext cx="695291" cy="1214792"/>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Cloud 31"/>
          <p:cNvSpPr/>
          <p:nvPr/>
        </p:nvSpPr>
        <p:spPr>
          <a:xfrm flipV="1">
            <a:off x="6529187" y="1978680"/>
            <a:ext cx="1732484" cy="1185099"/>
          </a:xfrm>
          <a:prstGeom prst="clou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flipV="1">
            <a:off x="7900725" y="2345881"/>
            <a:ext cx="1406273" cy="917386"/>
          </a:xfrm>
          <a:prstGeom prst="clou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202D27E-6A30-AD2D-47BF-71FDDBF608D3}"/>
              </a:ext>
            </a:extLst>
          </p:cNvPr>
          <p:cNvSpPr txBox="1"/>
          <p:nvPr/>
        </p:nvSpPr>
        <p:spPr>
          <a:xfrm>
            <a:off x="8096081" y="3730109"/>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35" name="Arc 34"/>
          <p:cNvSpPr/>
          <p:nvPr/>
        </p:nvSpPr>
        <p:spPr>
          <a:xfrm rot="15923658">
            <a:off x="5800953" y="2002489"/>
            <a:ext cx="749453" cy="1754872"/>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p:cNvSpPr/>
          <p:nvPr/>
        </p:nvSpPr>
        <p:spPr>
          <a:xfrm rot="3624006">
            <a:off x="7569837" y="4717025"/>
            <a:ext cx="749453" cy="1313937"/>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E202D27E-6A30-AD2D-47BF-71FDDBF608D3}"/>
              </a:ext>
            </a:extLst>
          </p:cNvPr>
          <p:cNvSpPr txBox="1"/>
          <p:nvPr/>
        </p:nvSpPr>
        <p:spPr>
          <a:xfrm>
            <a:off x="7717864" y="4111371"/>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38" name="TextBox 37">
            <a:extLst>
              <a:ext uri="{FF2B5EF4-FFF2-40B4-BE49-F238E27FC236}">
                <a16:creationId xmlns:a16="http://schemas.microsoft.com/office/drawing/2014/main" id="{E202D27E-6A30-AD2D-47BF-71FDDBF608D3}"/>
              </a:ext>
            </a:extLst>
          </p:cNvPr>
          <p:cNvSpPr txBox="1"/>
          <p:nvPr/>
        </p:nvSpPr>
        <p:spPr>
          <a:xfrm>
            <a:off x="8198811" y="4209307"/>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39" name="TextBox 38">
            <a:extLst>
              <a:ext uri="{FF2B5EF4-FFF2-40B4-BE49-F238E27FC236}">
                <a16:creationId xmlns:a16="http://schemas.microsoft.com/office/drawing/2014/main" id="{E202D27E-6A30-AD2D-47BF-71FDDBF608D3}"/>
              </a:ext>
            </a:extLst>
          </p:cNvPr>
          <p:cNvSpPr txBox="1"/>
          <p:nvPr/>
        </p:nvSpPr>
        <p:spPr>
          <a:xfrm>
            <a:off x="7900725" y="4509835"/>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40" name="TextBox 39">
            <a:extLst>
              <a:ext uri="{FF2B5EF4-FFF2-40B4-BE49-F238E27FC236}">
                <a16:creationId xmlns:a16="http://schemas.microsoft.com/office/drawing/2014/main" id="{E202D27E-6A30-AD2D-47BF-71FDDBF608D3}"/>
              </a:ext>
            </a:extLst>
          </p:cNvPr>
          <p:cNvSpPr txBox="1"/>
          <p:nvPr/>
        </p:nvSpPr>
        <p:spPr>
          <a:xfrm>
            <a:off x="7481491" y="4371566"/>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41" name="TextBox 40">
            <a:extLst>
              <a:ext uri="{FF2B5EF4-FFF2-40B4-BE49-F238E27FC236}">
                <a16:creationId xmlns:a16="http://schemas.microsoft.com/office/drawing/2014/main" id="{E202D27E-6A30-AD2D-47BF-71FDDBF608D3}"/>
              </a:ext>
            </a:extLst>
          </p:cNvPr>
          <p:cNvSpPr txBox="1"/>
          <p:nvPr/>
        </p:nvSpPr>
        <p:spPr>
          <a:xfrm>
            <a:off x="7630910" y="3697837"/>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42" name="Teardrop 41"/>
          <p:cNvSpPr/>
          <p:nvPr/>
        </p:nvSpPr>
        <p:spPr>
          <a:xfrm>
            <a:off x="8661373" y="4622688"/>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ardrop 42"/>
          <p:cNvSpPr/>
          <p:nvPr/>
        </p:nvSpPr>
        <p:spPr>
          <a:xfrm>
            <a:off x="8671331" y="4291551"/>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ardrop 43"/>
          <p:cNvSpPr/>
          <p:nvPr/>
        </p:nvSpPr>
        <p:spPr>
          <a:xfrm>
            <a:off x="8920475" y="4357348"/>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ardrop 44"/>
          <p:cNvSpPr/>
          <p:nvPr/>
        </p:nvSpPr>
        <p:spPr>
          <a:xfrm>
            <a:off x="8800423" y="4024319"/>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ardrop 45"/>
          <p:cNvSpPr/>
          <p:nvPr/>
        </p:nvSpPr>
        <p:spPr>
          <a:xfrm>
            <a:off x="8638106" y="3800577"/>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663074" y="5205475"/>
            <a:ext cx="486547" cy="486547"/>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4</a:t>
            </a:r>
          </a:p>
        </p:txBody>
      </p:sp>
      <p:sp>
        <p:nvSpPr>
          <p:cNvPr id="51" name="TextBox 50">
            <a:extLst>
              <a:ext uri="{FF2B5EF4-FFF2-40B4-BE49-F238E27FC236}">
                <a16:creationId xmlns:a16="http://schemas.microsoft.com/office/drawing/2014/main" id="{E202D27E-6A30-AD2D-47BF-71FDDBF608D3}"/>
              </a:ext>
            </a:extLst>
          </p:cNvPr>
          <p:cNvSpPr txBox="1"/>
          <p:nvPr/>
        </p:nvSpPr>
        <p:spPr>
          <a:xfrm>
            <a:off x="6822436" y="5082352"/>
            <a:ext cx="1522734"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Đông đặc</a:t>
            </a:r>
            <a:endParaRPr lang="en-US" altLang="zh-CN" sz="3200" dirty="0">
              <a:solidFill>
                <a:srgbClr val="7030A0"/>
              </a:solidFill>
              <a:latin typeface="Roboto" panose="02000000000000000000" pitchFamily="2" charset="0"/>
              <a:ea typeface="Roboto" panose="02000000000000000000" pitchFamily="2" charset="0"/>
            </a:endParaRPr>
          </a:p>
        </p:txBody>
      </p:sp>
      <p:sp>
        <p:nvSpPr>
          <p:cNvPr id="52" name="TextBox 51">
            <a:extLst>
              <a:ext uri="{FF2B5EF4-FFF2-40B4-BE49-F238E27FC236}">
                <a16:creationId xmlns:a16="http://schemas.microsoft.com/office/drawing/2014/main" id="{E202D27E-6A30-AD2D-47BF-71FDDBF608D3}"/>
              </a:ext>
            </a:extLst>
          </p:cNvPr>
          <p:cNvSpPr txBox="1"/>
          <p:nvPr/>
        </p:nvSpPr>
        <p:spPr>
          <a:xfrm>
            <a:off x="5249556" y="2823989"/>
            <a:ext cx="1522734"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Ngưng tụ</a:t>
            </a:r>
            <a:endParaRPr lang="en-US" altLang="zh-CN" sz="3200" dirty="0">
              <a:solidFill>
                <a:srgbClr val="7030A0"/>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302D35F-6B31-C04B-6B36-BAD95585A79F}"/>
              </a:ext>
            </a:extLst>
          </p:cNvPr>
          <p:cNvSpPr txBox="1"/>
          <p:nvPr/>
        </p:nvSpPr>
        <p:spPr>
          <a:xfrm>
            <a:off x="2517831" y="1854209"/>
            <a:ext cx="2578157" cy="1015663"/>
          </a:xfrm>
          <a:prstGeom prst="rect">
            <a:avLst/>
          </a:prstGeom>
          <a:noFill/>
        </p:spPr>
        <p:txBody>
          <a:bodyPr wrap="square" rtlCol="0">
            <a:spAutoFit/>
          </a:bodyPr>
          <a:lstStyle/>
          <a:p>
            <a:pPr algn="ctr">
              <a:defRPr/>
            </a:pPr>
            <a:r>
              <a:rPr lang="vi-VN" sz="2000">
                <a:solidFill>
                  <a:srgbClr val="002060"/>
                </a:solidFill>
                <a:latin typeface="Roboto" panose="02000000000000000000" pitchFamily="2" charset="0"/>
                <a:ea typeface="Roboto" panose="02000000000000000000" pitchFamily="2" charset="0"/>
              </a:rPr>
              <a:t>Những giọt </a:t>
            </a:r>
            <a:r>
              <a:rPr lang="en-US" sz="2000">
                <a:solidFill>
                  <a:srgbClr val="002060"/>
                </a:solidFill>
                <a:latin typeface="Roboto" panose="02000000000000000000" pitchFamily="2" charset="0"/>
                <a:ea typeface="Roboto" panose="02000000000000000000" pitchFamily="2" charset="0"/>
              </a:rPr>
              <a:t>nhỏ tiếp tục ngưng tụ thành giọt nước lớn hơn</a:t>
            </a:r>
            <a:endParaRPr lang="vi-VN" sz="2000">
              <a:solidFill>
                <a:srgbClr val="002060"/>
              </a:solidFill>
              <a:latin typeface="Roboto" panose="02000000000000000000" pitchFamily="2" charset="0"/>
              <a:ea typeface="Roboto" panose="02000000000000000000" pitchFamily="2" charset="0"/>
            </a:endParaRPr>
          </a:p>
        </p:txBody>
      </p:sp>
      <p:sp>
        <p:nvSpPr>
          <p:cNvPr id="20" name="Oval 19"/>
          <p:cNvSpPr/>
          <p:nvPr/>
        </p:nvSpPr>
        <p:spPr>
          <a:xfrm>
            <a:off x="8078427" y="1861441"/>
            <a:ext cx="486547" cy="486547"/>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Tree>
    <p:extLst>
      <p:ext uri="{BB962C8B-B14F-4D97-AF65-F5344CB8AC3E}">
        <p14:creationId xmlns:p14="http://schemas.microsoft.com/office/powerpoint/2010/main" val="117437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1000"/>
                                        <p:tgtEl>
                                          <p:spTgt spid="15"/>
                                        </p:tgtEl>
                                      </p:cBhvr>
                                    </p:animEffect>
                                    <p:anim calcmode="lin" valueType="num">
                                      <p:cBhvr>
                                        <p:cTn id="86" dur="1000" fill="hold"/>
                                        <p:tgtEl>
                                          <p:spTgt spid="15"/>
                                        </p:tgtEl>
                                        <p:attrNameLst>
                                          <p:attrName>ppt_x</p:attrName>
                                        </p:attrNameLst>
                                      </p:cBhvr>
                                      <p:tavLst>
                                        <p:tav tm="0">
                                          <p:val>
                                            <p:strVal val="#ppt_x"/>
                                          </p:val>
                                        </p:tav>
                                        <p:tav tm="100000">
                                          <p:val>
                                            <p:strVal val="#ppt_x"/>
                                          </p:val>
                                        </p:tav>
                                      </p:tavLst>
                                    </p:anim>
                                    <p:anim calcmode="lin" valueType="num">
                                      <p:cBhvr>
                                        <p:cTn id="87" dur="1000" fill="hold"/>
                                        <p:tgtEl>
                                          <p:spTgt spid="15"/>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1000"/>
                                        <p:tgtEl>
                                          <p:spTgt spid="31"/>
                                        </p:tgtEl>
                                      </p:cBhvr>
                                    </p:animEffect>
                                    <p:anim calcmode="lin" valueType="num">
                                      <p:cBhvr>
                                        <p:cTn id="91" dur="1000" fill="hold"/>
                                        <p:tgtEl>
                                          <p:spTgt spid="31"/>
                                        </p:tgtEl>
                                        <p:attrNameLst>
                                          <p:attrName>ppt_x</p:attrName>
                                        </p:attrNameLst>
                                      </p:cBhvr>
                                      <p:tavLst>
                                        <p:tav tm="0">
                                          <p:val>
                                            <p:strVal val="#ppt_x"/>
                                          </p:val>
                                        </p:tav>
                                        <p:tav tm="100000">
                                          <p:val>
                                            <p:strVal val="#ppt_x"/>
                                          </p:val>
                                        </p:tav>
                                      </p:tavLst>
                                    </p:anim>
                                    <p:anim calcmode="lin" valueType="num">
                                      <p:cBhvr>
                                        <p:cTn id="92" dur="1000" fill="hold"/>
                                        <p:tgtEl>
                                          <p:spTgt spid="3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1000"/>
                                        <p:tgtEl>
                                          <p:spTgt spid="18"/>
                                        </p:tgtEl>
                                      </p:cBhvr>
                                    </p:animEffect>
                                    <p:anim calcmode="lin" valueType="num">
                                      <p:cBhvr>
                                        <p:cTn id="96" dur="1000" fill="hold"/>
                                        <p:tgtEl>
                                          <p:spTgt spid="18"/>
                                        </p:tgtEl>
                                        <p:attrNameLst>
                                          <p:attrName>ppt_x</p:attrName>
                                        </p:attrNameLst>
                                      </p:cBhvr>
                                      <p:tavLst>
                                        <p:tav tm="0">
                                          <p:val>
                                            <p:strVal val="#ppt_x"/>
                                          </p:val>
                                        </p:tav>
                                        <p:tav tm="100000">
                                          <p:val>
                                            <p:strVal val="#ppt_x"/>
                                          </p:val>
                                        </p:tav>
                                      </p:tavLst>
                                    </p:anim>
                                    <p:anim calcmode="lin" valueType="num">
                                      <p:cBhvr>
                                        <p:cTn id="9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fade">
                                      <p:cBhvr>
                                        <p:cTn id="109" dur="1000"/>
                                        <p:tgtEl>
                                          <p:spTgt spid="2"/>
                                        </p:tgtEl>
                                      </p:cBhvr>
                                    </p:animEffect>
                                    <p:anim calcmode="lin" valueType="num">
                                      <p:cBhvr>
                                        <p:cTn id="110" dur="1000" fill="hold"/>
                                        <p:tgtEl>
                                          <p:spTgt spid="2"/>
                                        </p:tgtEl>
                                        <p:attrNameLst>
                                          <p:attrName>ppt_x</p:attrName>
                                        </p:attrNameLst>
                                      </p:cBhvr>
                                      <p:tavLst>
                                        <p:tav tm="0">
                                          <p:val>
                                            <p:strVal val="#ppt_x"/>
                                          </p:val>
                                        </p:tav>
                                        <p:tav tm="100000">
                                          <p:val>
                                            <p:strVal val="#ppt_x"/>
                                          </p:val>
                                        </p:tav>
                                      </p:tavLst>
                                    </p:anim>
                                    <p:anim calcmode="lin" valueType="num">
                                      <p:cBhvr>
                                        <p:cTn id="111" dur="1000" fill="hold"/>
                                        <p:tgtEl>
                                          <p:spTgt spid="2"/>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fade">
                                      <p:cBhvr>
                                        <p:cTn id="114" dur="1000"/>
                                        <p:tgtEl>
                                          <p:spTgt spid="52"/>
                                        </p:tgtEl>
                                      </p:cBhvr>
                                    </p:animEffect>
                                    <p:anim calcmode="lin" valueType="num">
                                      <p:cBhvr>
                                        <p:cTn id="115" dur="1000" fill="hold"/>
                                        <p:tgtEl>
                                          <p:spTgt spid="52"/>
                                        </p:tgtEl>
                                        <p:attrNameLst>
                                          <p:attrName>ppt_x</p:attrName>
                                        </p:attrNameLst>
                                      </p:cBhvr>
                                      <p:tavLst>
                                        <p:tav tm="0">
                                          <p:val>
                                            <p:strVal val="#ppt_x"/>
                                          </p:val>
                                        </p:tav>
                                        <p:tav tm="100000">
                                          <p:val>
                                            <p:strVal val="#ppt_x"/>
                                          </p:val>
                                        </p:tav>
                                      </p:tavLst>
                                    </p:anim>
                                    <p:anim calcmode="lin" valueType="num">
                                      <p:cBhvr>
                                        <p:cTn id="116" dur="1000" fill="hold"/>
                                        <p:tgtEl>
                                          <p:spTgt spid="52"/>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1000"/>
                                        <p:tgtEl>
                                          <p:spTgt spid="35"/>
                                        </p:tgtEl>
                                      </p:cBhvr>
                                    </p:animEffect>
                                    <p:anim calcmode="lin" valueType="num">
                                      <p:cBhvr>
                                        <p:cTn id="120" dur="1000" fill="hold"/>
                                        <p:tgtEl>
                                          <p:spTgt spid="35"/>
                                        </p:tgtEl>
                                        <p:attrNameLst>
                                          <p:attrName>ppt_x</p:attrName>
                                        </p:attrNameLst>
                                      </p:cBhvr>
                                      <p:tavLst>
                                        <p:tav tm="0">
                                          <p:val>
                                            <p:strVal val="#ppt_x"/>
                                          </p:val>
                                        </p:tav>
                                        <p:tav tm="100000">
                                          <p:val>
                                            <p:strVal val="#ppt_x"/>
                                          </p:val>
                                        </p:tav>
                                      </p:tavLst>
                                    </p:anim>
                                    <p:anim calcmode="lin" valueType="num">
                                      <p:cBhvr>
                                        <p:cTn id="121" dur="1000" fill="hold"/>
                                        <p:tgtEl>
                                          <p:spTgt spid="35"/>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fade">
                                      <p:cBhvr>
                                        <p:cTn id="124" dur="1000"/>
                                        <p:tgtEl>
                                          <p:spTgt spid="19"/>
                                        </p:tgtEl>
                                      </p:cBhvr>
                                    </p:animEffect>
                                    <p:anim calcmode="lin" valueType="num">
                                      <p:cBhvr>
                                        <p:cTn id="125" dur="1000" fill="hold"/>
                                        <p:tgtEl>
                                          <p:spTgt spid="19"/>
                                        </p:tgtEl>
                                        <p:attrNameLst>
                                          <p:attrName>ppt_x</p:attrName>
                                        </p:attrNameLst>
                                      </p:cBhvr>
                                      <p:tavLst>
                                        <p:tav tm="0">
                                          <p:val>
                                            <p:strVal val="#ppt_x"/>
                                          </p:val>
                                        </p:tav>
                                        <p:tav tm="100000">
                                          <p:val>
                                            <p:strVal val="#ppt_x"/>
                                          </p:val>
                                        </p:tav>
                                      </p:tavLst>
                                    </p:anim>
                                    <p:anim calcmode="lin" valueType="num">
                                      <p:cBhvr>
                                        <p:cTn id="1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16"/>
                                        </p:tgtEl>
                                        <p:attrNameLst>
                                          <p:attrName>style.visibility</p:attrName>
                                        </p:attrNameLst>
                                      </p:cBhvr>
                                      <p:to>
                                        <p:strVal val="visible"/>
                                      </p:to>
                                    </p:set>
                                    <p:animEffect transition="in" filter="fade">
                                      <p:cBhvr>
                                        <p:cTn id="131" dur="1000"/>
                                        <p:tgtEl>
                                          <p:spTgt spid="16"/>
                                        </p:tgtEl>
                                      </p:cBhvr>
                                    </p:animEffect>
                                    <p:anim calcmode="lin" valueType="num">
                                      <p:cBhvr>
                                        <p:cTn id="132" dur="1000" fill="hold"/>
                                        <p:tgtEl>
                                          <p:spTgt spid="16"/>
                                        </p:tgtEl>
                                        <p:attrNameLst>
                                          <p:attrName>ppt_x</p:attrName>
                                        </p:attrNameLst>
                                      </p:cBhvr>
                                      <p:tavLst>
                                        <p:tav tm="0">
                                          <p:val>
                                            <p:strVal val="#ppt_x"/>
                                          </p:val>
                                        </p:tav>
                                        <p:tav tm="100000">
                                          <p:val>
                                            <p:strVal val="#ppt_x"/>
                                          </p:val>
                                        </p:tav>
                                      </p:tavLst>
                                    </p:anim>
                                    <p:anim calcmode="lin" valueType="num">
                                      <p:cBhvr>
                                        <p:cTn id="133" dur="1000" fill="hold"/>
                                        <p:tgtEl>
                                          <p:spTgt spid="16"/>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1000"/>
                                        <p:tgtEl>
                                          <p:spTgt spid="20"/>
                                        </p:tgtEl>
                                      </p:cBhvr>
                                    </p:animEffect>
                                    <p:anim calcmode="lin" valueType="num">
                                      <p:cBhvr>
                                        <p:cTn id="137" dur="1000" fill="hold"/>
                                        <p:tgtEl>
                                          <p:spTgt spid="20"/>
                                        </p:tgtEl>
                                        <p:attrNameLst>
                                          <p:attrName>ppt_x</p:attrName>
                                        </p:attrNameLst>
                                      </p:cBhvr>
                                      <p:tavLst>
                                        <p:tav tm="0">
                                          <p:val>
                                            <p:strVal val="#ppt_x"/>
                                          </p:val>
                                        </p:tav>
                                        <p:tav tm="100000">
                                          <p:val>
                                            <p:strVal val="#ppt_x"/>
                                          </p:val>
                                        </p:tav>
                                      </p:tavLst>
                                    </p:anim>
                                    <p:anim calcmode="lin" valueType="num">
                                      <p:cBhvr>
                                        <p:cTn id="1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22"/>
                                        </p:tgtEl>
                                        <p:attrNameLst>
                                          <p:attrName>style.visibility</p:attrName>
                                        </p:attrNameLst>
                                      </p:cBhvr>
                                      <p:to>
                                        <p:strVal val="visible"/>
                                      </p:to>
                                    </p:set>
                                    <p:animEffect transition="in" filter="fade">
                                      <p:cBhvr>
                                        <p:cTn id="143" dur="1000"/>
                                        <p:tgtEl>
                                          <p:spTgt spid="22"/>
                                        </p:tgtEl>
                                      </p:cBhvr>
                                    </p:animEffect>
                                    <p:anim calcmode="lin" valueType="num">
                                      <p:cBhvr>
                                        <p:cTn id="144" dur="1000" fill="hold"/>
                                        <p:tgtEl>
                                          <p:spTgt spid="22"/>
                                        </p:tgtEl>
                                        <p:attrNameLst>
                                          <p:attrName>ppt_x</p:attrName>
                                        </p:attrNameLst>
                                      </p:cBhvr>
                                      <p:tavLst>
                                        <p:tav tm="0">
                                          <p:val>
                                            <p:strVal val="#ppt_x"/>
                                          </p:val>
                                        </p:tav>
                                        <p:tav tm="100000">
                                          <p:val>
                                            <p:strVal val="#ppt_x"/>
                                          </p:val>
                                        </p:tav>
                                      </p:tavLst>
                                    </p:anim>
                                    <p:anim calcmode="lin" valueType="num">
                                      <p:cBhvr>
                                        <p:cTn id="145" dur="1000" fill="hold"/>
                                        <p:tgtEl>
                                          <p:spTgt spid="22"/>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fade">
                                      <p:cBhvr>
                                        <p:cTn id="148" dur="1000"/>
                                        <p:tgtEl>
                                          <p:spTgt spid="50"/>
                                        </p:tgtEl>
                                      </p:cBhvr>
                                    </p:animEffect>
                                    <p:anim calcmode="lin" valueType="num">
                                      <p:cBhvr>
                                        <p:cTn id="149" dur="1000" fill="hold"/>
                                        <p:tgtEl>
                                          <p:spTgt spid="50"/>
                                        </p:tgtEl>
                                        <p:attrNameLst>
                                          <p:attrName>ppt_x</p:attrName>
                                        </p:attrNameLst>
                                      </p:cBhvr>
                                      <p:tavLst>
                                        <p:tav tm="0">
                                          <p:val>
                                            <p:strVal val="#ppt_x"/>
                                          </p:val>
                                        </p:tav>
                                        <p:tav tm="100000">
                                          <p:val>
                                            <p:strVal val="#ppt_x"/>
                                          </p:val>
                                        </p:tav>
                                      </p:tavLst>
                                    </p:anim>
                                    <p:anim calcmode="lin" valueType="num">
                                      <p:cBhvr>
                                        <p:cTn id="150" dur="1000" fill="hold"/>
                                        <p:tgtEl>
                                          <p:spTgt spid="50"/>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36"/>
                                        </p:tgtEl>
                                        <p:attrNameLst>
                                          <p:attrName>style.visibility</p:attrName>
                                        </p:attrNameLst>
                                      </p:cBhvr>
                                      <p:to>
                                        <p:strVal val="visible"/>
                                      </p:to>
                                    </p:set>
                                    <p:animEffect transition="in" filter="fade">
                                      <p:cBhvr>
                                        <p:cTn id="153" dur="1000"/>
                                        <p:tgtEl>
                                          <p:spTgt spid="36"/>
                                        </p:tgtEl>
                                      </p:cBhvr>
                                    </p:animEffect>
                                    <p:anim calcmode="lin" valueType="num">
                                      <p:cBhvr>
                                        <p:cTn id="154" dur="1000" fill="hold"/>
                                        <p:tgtEl>
                                          <p:spTgt spid="36"/>
                                        </p:tgtEl>
                                        <p:attrNameLst>
                                          <p:attrName>ppt_x</p:attrName>
                                        </p:attrNameLst>
                                      </p:cBhvr>
                                      <p:tavLst>
                                        <p:tav tm="0">
                                          <p:val>
                                            <p:strVal val="#ppt_x"/>
                                          </p:val>
                                        </p:tav>
                                        <p:tav tm="100000">
                                          <p:val>
                                            <p:strVal val="#ppt_x"/>
                                          </p:val>
                                        </p:tav>
                                      </p:tavLst>
                                    </p:anim>
                                    <p:anim calcmode="lin" valueType="num">
                                      <p:cBhvr>
                                        <p:cTn id="155" dur="1000" fill="hold"/>
                                        <p:tgtEl>
                                          <p:spTgt spid="36"/>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51"/>
                                        </p:tgtEl>
                                        <p:attrNameLst>
                                          <p:attrName>style.visibility</p:attrName>
                                        </p:attrNameLst>
                                      </p:cBhvr>
                                      <p:to>
                                        <p:strVal val="visible"/>
                                      </p:to>
                                    </p:set>
                                    <p:animEffect transition="in" filter="fade">
                                      <p:cBhvr>
                                        <p:cTn id="158" dur="1000"/>
                                        <p:tgtEl>
                                          <p:spTgt spid="51"/>
                                        </p:tgtEl>
                                      </p:cBhvr>
                                    </p:animEffect>
                                    <p:anim calcmode="lin" valueType="num">
                                      <p:cBhvr>
                                        <p:cTn id="159" dur="1000" fill="hold"/>
                                        <p:tgtEl>
                                          <p:spTgt spid="51"/>
                                        </p:tgtEl>
                                        <p:attrNameLst>
                                          <p:attrName>ppt_x</p:attrName>
                                        </p:attrNameLst>
                                      </p:cBhvr>
                                      <p:tavLst>
                                        <p:tav tm="0">
                                          <p:val>
                                            <p:strVal val="#ppt_x"/>
                                          </p:val>
                                        </p:tav>
                                        <p:tav tm="100000">
                                          <p:val>
                                            <p:strVal val="#ppt_x"/>
                                          </p:val>
                                        </p:tav>
                                      </p:tavLst>
                                    </p:anim>
                                    <p:anim calcmode="lin" valueType="num">
                                      <p:cBhvr>
                                        <p:cTn id="16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8" grpId="0"/>
      <p:bldP spid="17" grpId="0"/>
      <p:bldP spid="18" grpId="0" animBg="1"/>
      <p:bldP spid="19" grpId="0" animBg="1"/>
      <p:bldP spid="21" grpId="0"/>
      <p:bldP spid="12" grpId="0"/>
      <p:bldP spid="15" grpId="0"/>
      <p:bldP spid="16" grpId="0"/>
      <p:bldP spid="22" grpId="0"/>
      <p:bldP spid="27" grpId="0" animBg="1"/>
      <p:bldP spid="28" grpId="0" animBg="1"/>
      <p:bldP spid="29" grpId="0" animBg="1"/>
      <p:bldP spid="30" grpId="0" animBg="1"/>
      <p:bldP spid="31" grpId="0" animBg="1"/>
      <p:bldP spid="32" grpId="0" animBg="1"/>
      <p:bldP spid="33" grpId="0" animBg="1"/>
      <p:bldP spid="34" grpId="0"/>
      <p:bldP spid="35" grpId="0" animBg="1"/>
      <p:bldP spid="36" grpId="0" animBg="1"/>
      <p:bldP spid="37" grpId="0"/>
      <p:bldP spid="38" grpId="0"/>
      <p:bldP spid="39" grpId="0"/>
      <p:bldP spid="40" grpId="0"/>
      <p:bldP spid="41" grpId="0"/>
      <p:bldP spid="42" grpId="0" animBg="1"/>
      <p:bldP spid="43" grpId="0" animBg="1"/>
      <p:bldP spid="44" grpId="0" animBg="1"/>
      <p:bldP spid="45" grpId="0" animBg="1"/>
      <p:bldP spid="46" grpId="0" animBg="1"/>
      <p:bldP spid="50" grpId="0" animBg="1"/>
      <p:bldP spid="51" grpId="0"/>
      <p:bldP spid="52" grpId="0"/>
      <p:bldP spid="2"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435714" y="1691734"/>
            <a:ext cx="7006459" cy="4717853"/>
          </a:xfrm>
          <a:prstGeom prst="rect">
            <a:avLst/>
          </a:prstGeom>
        </p:spPr>
      </p:pic>
      <p:sp>
        <p:nvSpPr>
          <p:cNvPr id="12" name="TextBox 11">
            <a:extLst>
              <a:ext uri="{FF2B5EF4-FFF2-40B4-BE49-F238E27FC236}">
                <a16:creationId xmlns:a16="http://schemas.microsoft.com/office/drawing/2014/main" id="{590B054E-B6AE-14CB-111F-0FBA1645B82B}"/>
              </a:ext>
            </a:extLst>
          </p:cNvPr>
          <p:cNvSpPr txBox="1"/>
          <p:nvPr/>
        </p:nvSpPr>
        <p:spPr>
          <a:xfrm>
            <a:off x="2612140" y="342132"/>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rot="20719190">
            <a:off x="3040568" y="3393464"/>
            <a:ext cx="2399057" cy="523220"/>
          </a:xfrm>
          <a:prstGeom prst="rect">
            <a:avLst/>
          </a:prstGeom>
          <a:noFill/>
        </p:spPr>
        <p:txBody>
          <a:bodyPr wrap="square" rtlCol="0">
            <a:spAutoFit/>
          </a:bodyPr>
          <a:lstStyle/>
          <a:p>
            <a:pPr lvl="0" algn="just">
              <a:defRPr/>
            </a:pPr>
            <a:r>
              <a:rPr lang="vi-VN" sz="1400" b="1">
                <a:solidFill>
                  <a:srgbClr val="FFFF00"/>
                </a:solidFill>
                <a:latin typeface="Roboto" panose="02000000000000000000" pitchFamily="2" charset="0"/>
                <a:ea typeface="Roboto" panose="02000000000000000000" pitchFamily="2" charset="0"/>
                <a:sym typeface="Wingdings" panose="05000000000000000000" pitchFamily="2" charset="2"/>
              </a:rPr>
              <a:t>Mặt Trời làm nước nóng lên và bay hơi vào không khí</a:t>
            </a:r>
          </a:p>
        </p:txBody>
      </p:sp>
      <p:sp>
        <p:nvSpPr>
          <p:cNvPr id="18" name="TextBox 17"/>
          <p:cNvSpPr txBox="1"/>
          <p:nvPr/>
        </p:nvSpPr>
        <p:spPr>
          <a:xfrm rot="1526924">
            <a:off x="2475728" y="5315805"/>
            <a:ext cx="2446434" cy="738664"/>
          </a:xfrm>
          <a:prstGeom prst="rect">
            <a:avLst/>
          </a:prstGeom>
          <a:noFill/>
        </p:spPr>
        <p:txBody>
          <a:bodyPr wrap="square" rtlCol="0">
            <a:spAutoFit/>
          </a:bodyPr>
          <a:lstStyle/>
          <a:p>
            <a:pPr lvl="0" algn="ctr">
              <a:defRPr/>
            </a:pPr>
            <a:r>
              <a:rPr lang="vi-VN" sz="1400" b="1">
                <a:solidFill>
                  <a:srgbClr val="FFFF00"/>
                </a:solidFill>
                <a:latin typeface="Roboto" panose="02000000000000000000" pitchFamily="2" charset="0"/>
                <a:ea typeface="Roboto" panose="02000000000000000000" pitchFamily="2" charset="0"/>
                <a:sym typeface="Wingdings" panose="05000000000000000000" pitchFamily="2" charset="2"/>
              </a:rPr>
              <a:t>Hơi nước ngưng tụ thành những giọt nước nhỏ và tạo thành mây</a:t>
            </a:r>
          </a:p>
        </p:txBody>
      </p:sp>
      <p:sp>
        <p:nvSpPr>
          <p:cNvPr id="19" name="TextBox 18"/>
          <p:cNvSpPr txBox="1"/>
          <p:nvPr/>
        </p:nvSpPr>
        <p:spPr>
          <a:xfrm>
            <a:off x="6708688" y="5931557"/>
            <a:ext cx="1893629" cy="523220"/>
          </a:xfrm>
          <a:prstGeom prst="rect">
            <a:avLst/>
          </a:prstGeom>
          <a:noFill/>
        </p:spPr>
        <p:txBody>
          <a:bodyPr wrap="square" rtlCol="0">
            <a:spAutoFit/>
          </a:bodyPr>
          <a:lstStyle/>
          <a:p>
            <a:pPr lvl="0" algn="just">
              <a:defRPr/>
            </a:pPr>
            <a:r>
              <a:rPr lang="en-US" sz="1400" b="1">
                <a:solidFill>
                  <a:srgbClr val="FFFF00"/>
                </a:solidFill>
                <a:latin typeface="Roboto" panose="02000000000000000000" pitchFamily="2" charset="0"/>
                <a:ea typeface="Roboto" panose="02000000000000000000" pitchFamily="2" charset="0"/>
                <a:sym typeface="Wingdings" panose="05000000000000000000" pitchFamily="2" charset="2"/>
              </a:rPr>
              <a:t>Quá trình này đi theo vòng tròn và lặp lại</a:t>
            </a:r>
            <a:endParaRPr lang="vi-VN" sz="1400" b="1">
              <a:solidFill>
                <a:srgbClr val="FFFF00"/>
              </a:solidFill>
              <a:latin typeface="Roboto" panose="02000000000000000000" pitchFamily="2" charset="0"/>
              <a:ea typeface="Roboto" panose="02000000000000000000" pitchFamily="2" charset="0"/>
              <a:sym typeface="Wingdings" panose="05000000000000000000" pitchFamily="2" charset="2"/>
            </a:endParaRPr>
          </a:p>
        </p:txBody>
      </p:sp>
      <p:sp>
        <p:nvSpPr>
          <p:cNvPr id="20" name="TextBox 19"/>
          <p:cNvSpPr txBox="1"/>
          <p:nvPr/>
        </p:nvSpPr>
        <p:spPr>
          <a:xfrm>
            <a:off x="4962177" y="4360898"/>
            <a:ext cx="2501007" cy="307777"/>
          </a:xfrm>
          <a:prstGeom prst="rect">
            <a:avLst/>
          </a:prstGeom>
          <a:noFill/>
        </p:spPr>
        <p:txBody>
          <a:bodyPr wrap="square" rtlCol="0">
            <a:spAutoFit/>
          </a:bodyPr>
          <a:lstStyle/>
          <a:p>
            <a:pPr lvl="0" algn="just">
              <a:defRPr/>
            </a:pPr>
            <a:r>
              <a:rPr lang="en-US" sz="1400" b="1">
                <a:solidFill>
                  <a:srgbClr val="FFFF00"/>
                </a:solidFill>
                <a:latin typeface="Roboto" panose="02000000000000000000" pitchFamily="2" charset="0"/>
                <a:ea typeface="Roboto" panose="02000000000000000000" pitchFamily="2" charset="0"/>
                <a:sym typeface="Wingdings" panose="05000000000000000000" pitchFamily="2" charset="2"/>
              </a:rPr>
              <a:t>Bay hơi, ngưng tụ, đông đặc</a:t>
            </a:r>
            <a:endParaRPr lang="vi-VN" sz="1400" b="1">
              <a:solidFill>
                <a:srgbClr val="FFFF00"/>
              </a:solidFill>
              <a:latin typeface="Roboto" panose="02000000000000000000" pitchFamily="2" charset="0"/>
              <a:ea typeface="Roboto" panose="02000000000000000000" pitchFamily="2" charset="0"/>
            </a:endParaRPr>
          </a:p>
        </p:txBody>
      </p:sp>
      <p:sp>
        <p:nvSpPr>
          <p:cNvPr id="21" name="TextBox 20"/>
          <p:cNvSpPr txBox="1"/>
          <p:nvPr/>
        </p:nvSpPr>
        <p:spPr>
          <a:xfrm rot="1738635">
            <a:off x="6497520" y="3223309"/>
            <a:ext cx="2484936" cy="523220"/>
          </a:xfrm>
          <a:prstGeom prst="rect">
            <a:avLst/>
          </a:prstGeom>
          <a:noFill/>
        </p:spPr>
        <p:txBody>
          <a:bodyPr wrap="square" rtlCol="0">
            <a:spAutoFit/>
          </a:bodyPr>
          <a:lstStyle/>
          <a:p>
            <a:pPr lvl="0" algn="just">
              <a:defRPr/>
            </a:pPr>
            <a:r>
              <a:rPr lang="en-US" sz="1400" b="1">
                <a:solidFill>
                  <a:srgbClr val="FFFF00"/>
                </a:solidFill>
                <a:latin typeface="Roboto" panose="02000000000000000000" pitchFamily="2" charset="0"/>
                <a:ea typeface="Roboto" panose="02000000000000000000" pitchFamily="2" charset="0"/>
                <a:sym typeface="Wingdings" panose="05000000000000000000" pitchFamily="2" charset="2"/>
              </a:rPr>
              <a:t>Mây đen có n</a:t>
            </a:r>
            <a:r>
              <a:rPr lang="vi-VN" sz="1400" b="1">
                <a:solidFill>
                  <a:srgbClr val="FFFF00"/>
                </a:solidFill>
                <a:latin typeface="Roboto" panose="02000000000000000000" pitchFamily="2" charset="0"/>
                <a:ea typeface="Roboto" panose="02000000000000000000" pitchFamily="2" charset="0"/>
                <a:sym typeface="Wingdings" panose="05000000000000000000" pitchFamily="2" charset="2"/>
              </a:rPr>
              <a:t>hững giọt nước lớn rơi xuống tạo thành mưa</a:t>
            </a:r>
          </a:p>
        </p:txBody>
      </p:sp>
    </p:spTree>
    <p:extLst>
      <p:ext uri="{BB962C8B-B14F-4D97-AF65-F5344CB8AC3E}">
        <p14:creationId xmlns:p14="http://schemas.microsoft.com/office/powerpoint/2010/main" val="25504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806297" y="1904773"/>
            <a:ext cx="101869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Thảo luận và chia sẻ ý tưởng làm vòng tuần hoàn của nước trong tự nhiên</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1817631" y="384808"/>
            <a:ext cx="9678629"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MÔ HÌNH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F9648C92-7D50-9D39-9925-4F7B85D5C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25" y="2727447"/>
            <a:ext cx="3160871" cy="3150318"/>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C6C1494-9761-2059-0481-6D5C41B8AC62}"/>
              </a:ext>
            </a:extLst>
          </p:cNvPr>
          <p:cNvSpPr txBox="1"/>
          <p:nvPr/>
        </p:nvSpPr>
        <p:spPr>
          <a:xfrm>
            <a:off x="5320759" y="6060063"/>
            <a:ext cx="1601306" cy="461665"/>
          </a:xfrm>
          <a:prstGeom prst="rect">
            <a:avLst/>
          </a:prstGeom>
          <a:noFill/>
        </p:spPr>
        <p:txBody>
          <a:bodyPr wrap="square" rtlCol="0">
            <a:spAutoFit/>
          </a:bodyPr>
          <a:lstStyle/>
          <a:p>
            <a:pPr lvl="0" algn="ctr">
              <a:defRPr/>
            </a:pPr>
            <a:r>
              <a:rPr lang="en-US" sz="2400" b="1" dirty="0" err="1">
                <a:solidFill>
                  <a:srgbClr val="FF0000"/>
                </a:solidFill>
                <a:latin typeface="Roboto" panose="02000000000000000000" pitchFamily="2" charset="0"/>
                <a:ea typeface="Roboto" panose="02000000000000000000" pitchFamily="2" charset="0"/>
              </a:rPr>
              <a:t>Gợi</a:t>
            </a:r>
            <a:r>
              <a:rPr lang="en-US" sz="2400" b="1" dirty="0">
                <a:solidFill>
                  <a:srgbClr val="FF0000"/>
                </a:solidFill>
                <a:latin typeface="Roboto" panose="02000000000000000000" pitchFamily="2" charset="0"/>
                <a:ea typeface="Roboto" panose="02000000000000000000" pitchFamily="2" charset="0"/>
              </a:rPr>
              <a:t> ý</a:t>
            </a:r>
            <a:endParaRPr lang="en-US" altLang="zh-CN" sz="3200" b="1" dirty="0">
              <a:solidFill>
                <a:srgbClr val="FF000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5"/>
          <a:stretch>
            <a:fillRect/>
          </a:stretch>
        </p:blipFill>
        <p:spPr>
          <a:xfrm>
            <a:off x="4596643" y="2727447"/>
            <a:ext cx="3049539" cy="315031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6"/>
          <a:stretch>
            <a:fillRect/>
          </a:stretch>
        </p:blipFill>
        <p:spPr>
          <a:xfrm>
            <a:off x="8234928" y="2727447"/>
            <a:ext cx="3123809" cy="31503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5508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CFF"/>
        </a:solidFill>
        <a:effectLst/>
      </p:bgPr>
    </p:bg>
    <p:spTree>
      <p:nvGrpSpPr>
        <p:cNvPr id="1" name=""/>
        <p:cNvGrpSpPr/>
        <p:nvPr/>
      </p:nvGrpSpPr>
      <p:grpSpPr>
        <a:xfrm>
          <a:off x="0" y="0"/>
          <a:ext cx="0" cy="0"/>
          <a:chOff x="0" y="0"/>
          <a:chExt cx="0" cy="0"/>
        </a:xfrm>
      </p:grpSpPr>
      <p:pic>
        <p:nvPicPr>
          <p:cNvPr id="17" name="Tieng-vo-tay-khan-gia-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9966" y="2939600"/>
            <a:ext cx="609600" cy="609600"/>
          </a:xfrm>
          <a:prstGeom prst="rect">
            <a:avLst/>
          </a:prstGeom>
        </p:spPr>
      </p:pic>
      <p:sp>
        <p:nvSpPr>
          <p:cNvPr id="26" name="TextBox 25"/>
          <p:cNvSpPr txBox="1"/>
          <p:nvPr/>
        </p:nvSpPr>
        <p:spPr>
          <a:xfrm>
            <a:off x="3141287" y="181007"/>
            <a:ext cx="58536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TRÒ </a:t>
            </a:r>
            <a:r>
              <a:rPr kumimoji="0" lang="en-US" altLang="zh-CN" sz="4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CHƠI “MƯA</a:t>
            </a:r>
            <a:r>
              <a:rPr kumimoji="0" lang="en-US" altLang="zh-CN" sz="40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RƠI”</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6A21AB2D-0765-DEF3-C9D2-AD1F41AD5E49}"/>
              </a:ext>
            </a:extLst>
          </p:cNvPr>
          <p:cNvSpPr txBox="1"/>
          <p:nvPr/>
        </p:nvSpPr>
        <p:spPr>
          <a:xfrm>
            <a:off x="958292" y="1855196"/>
            <a:ext cx="5853644" cy="1569660"/>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Quy định về động tác: Tay cao: vỗ tay to</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 tay ngang thắt lưng: vỗ tay vừa, tay xuống thấp: vỗ tay nhỏ (tương ứng với mưa to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mưa vừa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mưa nhỏ</a:t>
            </a:r>
            <a:r>
              <a:rPr lang="en-US" altLang="zh-CN" sz="2400">
                <a:solidFill>
                  <a:srgbClr val="002060"/>
                </a:solidFill>
                <a:latin typeface="Roboto" panose="02000000000000000000" pitchFamily="2" charset="0"/>
                <a:ea typeface="Roboto" panose="02000000000000000000" pitchFamily="2" charset="0"/>
              </a:rPr>
              <a:t>); phất tay hô “Ầm”</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3413FE9-4B9C-1B4C-5DE1-FF286DFF4D1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299966" y="1447893"/>
            <a:ext cx="2983414" cy="2983414"/>
          </a:xfrm>
          <a:prstGeom prst="rect">
            <a:avLst/>
          </a:prstGeom>
        </p:spPr>
      </p:pic>
      <p:sp>
        <p:nvSpPr>
          <p:cNvPr id="6" name="TextBox 5">
            <a:extLst>
              <a:ext uri="{FF2B5EF4-FFF2-40B4-BE49-F238E27FC236}">
                <a16:creationId xmlns:a16="http://schemas.microsoft.com/office/drawing/2014/main" id="{B7E23C44-300B-2F01-0E64-84E1E6D1D4BB}"/>
              </a:ext>
            </a:extLst>
          </p:cNvPr>
          <p:cNvSpPr txBox="1"/>
          <p:nvPr/>
        </p:nvSpPr>
        <p:spPr>
          <a:xfrm>
            <a:off x="4262224" y="4943987"/>
            <a:ext cx="3297525" cy="1200329"/>
          </a:xfrm>
          <a:prstGeom prst="rect">
            <a:avLst/>
          </a:prstGeom>
          <a:noFill/>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Người</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chơi thực hiện động tác theo khẩu lệnh của quản trò</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C02FA7BF-F48C-23A0-4C74-20E3D84D6910}"/>
              </a:ext>
            </a:extLst>
          </p:cNvPr>
          <p:cNvSpPr txBox="1"/>
          <p:nvPr/>
        </p:nvSpPr>
        <p:spPr>
          <a:xfrm>
            <a:off x="8299966" y="4998224"/>
            <a:ext cx="3365719"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Nếu quản trò </a:t>
            </a:r>
            <a:r>
              <a:rPr lang="vi-VN" altLang="zh-CN" sz="2400">
                <a:solidFill>
                  <a:srgbClr val="002060"/>
                </a:solidFill>
                <a:latin typeface="Roboto" panose="02000000000000000000" pitchFamily="2" charset="0"/>
                <a:ea typeface="Roboto" panose="02000000000000000000" pitchFamily="2" charset="0"/>
              </a:rPr>
              <a:t>phất tay thì người chơi sẽ hô </a:t>
            </a:r>
            <a:r>
              <a:rPr lang="en-US" altLang="zh-CN" sz="2400" b="1">
                <a:solidFill>
                  <a:srgbClr val="002060"/>
                </a:solidFill>
                <a:latin typeface="Roboto" panose="02000000000000000000" pitchFamily="2" charset="0"/>
                <a:ea typeface="Roboto" panose="02000000000000000000" pitchFamily="2" charset="0"/>
              </a:rPr>
              <a:t>“</a:t>
            </a:r>
            <a:r>
              <a:rPr lang="vi-VN" altLang="zh-CN" sz="2400" b="1">
                <a:solidFill>
                  <a:srgbClr val="002060"/>
                </a:solidFill>
                <a:latin typeface="Roboto" panose="02000000000000000000" pitchFamily="2" charset="0"/>
                <a:ea typeface="Roboto" panose="02000000000000000000" pitchFamily="2" charset="0"/>
              </a:rPr>
              <a:t>ầm ầm</a:t>
            </a:r>
            <a:r>
              <a:rPr lang="en-US" altLang="zh-CN" sz="2400" b="1">
                <a:solidFill>
                  <a:srgbClr val="002060"/>
                </a:solidFill>
                <a:latin typeface="Roboto" panose="02000000000000000000" pitchFamily="2" charset="0"/>
                <a:ea typeface="Roboto" panose="02000000000000000000" pitchFamily="2" charset="0"/>
              </a:rPr>
              <a:t>”</a:t>
            </a:r>
            <a:endParaRPr lang="vi-VN" altLang="zh-CN" sz="2400" b="1">
              <a:solidFill>
                <a:srgbClr val="002060"/>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B7E23C44-300B-2F01-0E64-84E1E6D1D4BB}"/>
              </a:ext>
            </a:extLst>
          </p:cNvPr>
          <p:cNvSpPr txBox="1"/>
          <p:nvPr/>
        </p:nvSpPr>
        <p:spPr>
          <a:xfrm>
            <a:off x="720471" y="4787179"/>
            <a:ext cx="3277371" cy="1938992"/>
          </a:xfrm>
          <a:prstGeom prst="rect">
            <a:avLst/>
          </a:prstGeom>
          <a:noFill/>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Quản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trò hô các khẩu lệnh:</a:t>
            </a:r>
            <a:r>
              <a:rPr lang="vi-VN" altLang="zh-CN" sz="2400">
                <a:solidFill>
                  <a:srgbClr val="002060"/>
                </a:solidFill>
                <a:latin typeface="Roboto" panose="02000000000000000000" pitchFamily="2" charset="0"/>
                <a:ea typeface="Roboto" panose="02000000000000000000" pitchFamily="2" charset="0"/>
              </a:rPr>
              <a:t> mưa to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mưa vừa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mưa nhỏ</a:t>
            </a:r>
            <a:r>
              <a:rPr lang="en-US" altLang="zh-CN" sz="2400">
                <a:solidFill>
                  <a:srgbClr val="002060"/>
                </a:solidFill>
                <a:latin typeface="Roboto" panose="02000000000000000000" pitchFamily="2" charset="0"/>
                <a:ea typeface="Roboto" panose="02000000000000000000" pitchFamily="2" charset="0"/>
              </a:rPr>
              <a:t> kèm theo thực hiện các động tác vỗ tay</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360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0"/>
                                  </p:stCondLst>
                                  <p:childTnLst>
                                    <p:cmd type="call" cmd="playFrom(0.0)">
                                      <p:cBhvr>
                                        <p:cTn id="12" dur="7668"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6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7"/>
                </p:tgtEl>
              </p:cMediaNode>
            </p:audio>
          </p:childTnLst>
        </p:cTn>
      </p:par>
    </p:tnLst>
    <p:bldLst>
      <p:bldP spid="26" grpId="0"/>
      <p:bldP spid="2" grpId="0"/>
      <p:bldP spid="6" grpId="0"/>
      <p:bldP spid="9"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7126924" y="2195558"/>
            <a:ext cx="3958815" cy="3971882"/>
          </a:xfrm>
          <a:prstGeom prst="roundRect">
            <a:avLst/>
          </a:prstGeom>
          <a:solidFill>
            <a:srgbClr val="94D6F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p:cNvSpPr/>
          <p:nvPr/>
        </p:nvSpPr>
        <p:spPr>
          <a:xfrm>
            <a:off x="1137716" y="2195558"/>
            <a:ext cx="5496301" cy="3971882"/>
          </a:xfrm>
          <a:prstGeom prst="roundRect">
            <a:avLst/>
          </a:prstGeom>
          <a:solidFill>
            <a:srgbClr val="94D6F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435903" y="3039219"/>
            <a:ext cx="507247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Thể hiện rõ sự chuyển thể của nước trong tự nhiên</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9" name="TextBox 8"/>
          <p:cNvSpPr txBox="1"/>
          <p:nvPr/>
        </p:nvSpPr>
        <p:spPr>
          <a:xfrm>
            <a:off x="1450112" y="5226222"/>
            <a:ext cx="4235941"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Vật liệu dễ kiếm, dễ sử dụng</a:t>
            </a:r>
            <a:r>
              <a:rPr lang="en-US" altLang="zh-CN" sz="2400">
                <a:solidFill>
                  <a:srgbClr val="002060"/>
                </a:solidFill>
                <a:latin typeface="Roboto" panose="02000000000000000000" pitchFamily="2" charset="0"/>
                <a:ea typeface="Roboto" panose="02000000000000000000" pitchFamily="2" charset="0"/>
              </a:rPr>
              <a:t>.</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F9648C92-7D50-9D39-9925-4F7B85D5C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899" y="2675112"/>
            <a:ext cx="3022867" cy="3012775"/>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1435903" y="4132721"/>
            <a:ext cx="499371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Chú thích đầy đủ, rõ ràng các quá trình chuyển thể của nước</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1232908" y="2315049"/>
            <a:ext cx="54784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10" name="TextBox 9"/>
          <p:cNvSpPr txBox="1"/>
          <p:nvPr/>
        </p:nvSpPr>
        <p:spPr>
          <a:xfrm>
            <a:off x="1976656" y="631504"/>
            <a:ext cx="9678629"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MÔ HÌNH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0832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barn(inVertical)">
                                      <p:cBhvr>
                                        <p:cTn id="22" dur="500"/>
                                        <p:tgtEl>
                                          <p:spTgt spid="1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7" grpId="0"/>
      <p:bldP spid="9" grpId="0"/>
      <p:bldP spid="11" grpId="0"/>
      <p:bldP spid="1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720943" y="2137146"/>
            <a:ext cx="5457143" cy="3590476"/>
          </a:xfrm>
          <a:prstGeom prst="rect">
            <a:avLst/>
          </a:prstGeom>
        </p:spPr>
      </p:pic>
      <p:pic>
        <p:nvPicPr>
          <p:cNvPr id="3" name="Picture 2"/>
          <p:cNvPicPr>
            <a:picLocks noChangeAspect="1"/>
          </p:cNvPicPr>
          <p:nvPr/>
        </p:nvPicPr>
        <p:blipFill>
          <a:blip r:embed="rId5"/>
          <a:stretch>
            <a:fillRect/>
          </a:stretch>
        </p:blipFill>
        <p:spPr>
          <a:xfrm>
            <a:off x="6178086" y="2137147"/>
            <a:ext cx="5438095" cy="3590476"/>
          </a:xfrm>
          <a:prstGeom prst="rect">
            <a:avLst/>
          </a:prstGeom>
        </p:spPr>
      </p:pic>
      <p:pic>
        <p:nvPicPr>
          <p:cNvPr id="2" name="Picture 1"/>
          <p:cNvPicPr>
            <a:picLocks noChangeAspect="1"/>
          </p:cNvPicPr>
          <p:nvPr/>
        </p:nvPicPr>
        <p:blipFill>
          <a:blip r:embed="rId6"/>
          <a:stretch>
            <a:fillRect/>
          </a:stretch>
        </p:blipFill>
        <p:spPr>
          <a:xfrm>
            <a:off x="2602824" y="586409"/>
            <a:ext cx="7321760" cy="10637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9947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1011220" y="2830398"/>
            <a:ext cx="1083295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MỖI</a:t>
            </a:r>
            <a:r>
              <a:rPr kumimoji="0" lang="pt-BR" sz="40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NHÓM TRÌNH BÀY CÁCH LÀM CỦA MÌNH </a:t>
            </a:r>
          </a:p>
        </p:txBody>
      </p:sp>
      <p:sp>
        <p:nvSpPr>
          <p:cNvPr id="16" name="TextBox 15">
            <a:extLst>
              <a:ext uri="{FF2B5EF4-FFF2-40B4-BE49-F238E27FC236}">
                <a16:creationId xmlns:a16="http://schemas.microsoft.com/office/drawing/2014/main" id="{F47EDC76-93E4-69B2-B3EB-FFBB9F9285CB}"/>
              </a:ext>
            </a:extLst>
          </p:cNvPr>
          <p:cNvSpPr txBox="1"/>
          <p:nvPr/>
        </p:nvSpPr>
        <p:spPr>
          <a:xfrm>
            <a:off x="1011220" y="4371576"/>
            <a:ext cx="473952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CÁC NHÓM KHÁC ĐẶT CÂU HỎI</a:t>
            </a:r>
            <a:endParaRPr kumimoji="0" lang="en-US"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a:blip r:embed="rId4"/>
          <a:stretch>
            <a:fillRect/>
          </a:stretch>
        </p:blipFill>
        <p:spPr>
          <a:xfrm>
            <a:off x="7455049" y="3695635"/>
            <a:ext cx="2493269" cy="2575665"/>
          </a:xfrm>
          <a:prstGeom prst="rect">
            <a:avLst/>
          </a:prstGeom>
          <a:effectLst>
            <a:outerShdw blurRad="63500" sx="102000" sy="102000" algn="ctr" rotWithShape="0">
              <a:prstClr val="black">
                <a:alpha val="40000"/>
              </a:prstClr>
            </a:outerShdw>
          </a:effectLst>
        </p:spPr>
      </p:pic>
      <p:sp>
        <p:nvSpPr>
          <p:cNvPr id="6" name="TextBox 5"/>
          <p:cNvSpPr txBox="1"/>
          <p:nvPr/>
        </p:nvSpPr>
        <p:spPr>
          <a:xfrm>
            <a:off x="1728179" y="444442"/>
            <a:ext cx="9678629" cy="1077218"/>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LỰA CHỌN </a:t>
            </a:r>
            <a:r>
              <a:rPr lang="vi-VN" altLang="zh-CN" sz="3200" b="1">
                <a:solidFill>
                  <a:srgbClr val="002060"/>
                </a:solidFill>
                <a:latin typeface="Roboto" panose="02000000000000000000" pitchFamily="2" charset="0"/>
                <a:ea typeface="Roboto" panose="02000000000000000000" pitchFamily="2" charset="0"/>
              </a:rPr>
              <a:t>Ý TƯỞNG VÀ CÁCH LÀM MÔ HÌNH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3216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3651890" y="1784428"/>
            <a:ext cx="4161458"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dụng cụ và vật liệu</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2125281" y="2407073"/>
            <a:ext cx="8229600"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Giấy màu, đất nặn, kéo, keo dán, bút màu, bút chì</a:t>
            </a:r>
            <a:r>
              <a:rPr lang="en-US" sz="2400">
                <a:solidFill>
                  <a:srgbClr val="002060"/>
                </a:solidFill>
                <a:latin typeface="Roboto" panose="02000000000000000000" pitchFamily="2" charset="0"/>
                <a:ea typeface="Roboto" panose="02000000000000000000" pitchFamily="2" charset="0"/>
              </a:rPr>
              <a:t>, b</a:t>
            </a:r>
            <a:r>
              <a:rPr lang="vi-VN" sz="2400">
                <a:solidFill>
                  <a:srgbClr val="002060"/>
                </a:solidFill>
                <a:latin typeface="Roboto" panose="02000000000000000000" pitchFamily="2" charset="0"/>
                <a:ea typeface="Roboto" panose="02000000000000000000" pitchFamily="2" charset="0"/>
              </a:rPr>
              <a:t>ìa cứng</a:t>
            </a:r>
            <a:r>
              <a:rPr lang="en-US" sz="2400">
                <a:solidFill>
                  <a:srgbClr val="002060"/>
                </a:solidFill>
                <a:latin typeface="Roboto" panose="02000000000000000000" pitchFamily="2" charset="0"/>
                <a:ea typeface="Roboto" panose="02000000000000000000" pitchFamily="2" charset="0"/>
              </a:rPr>
              <a:t>, xốp, m</a:t>
            </a:r>
            <a:r>
              <a:rPr lang="vi-VN" sz="2400">
                <a:solidFill>
                  <a:srgbClr val="002060"/>
                </a:solidFill>
                <a:latin typeface="Roboto" panose="02000000000000000000" pitchFamily="2" charset="0"/>
                <a:ea typeface="Roboto" panose="02000000000000000000" pitchFamily="2" charset="0"/>
              </a:rPr>
              <a:t>àu nước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a:blip r:embed="rId4"/>
          <a:stretch>
            <a:fillRect/>
          </a:stretch>
        </p:blipFill>
        <p:spPr>
          <a:xfrm>
            <a:off x="3338080" y="3298712"/>
            <a:ext cx="1431190" cy="12455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Picture 17"/>
          <p:cNvPicPr>
            <a:picLocks noChangeAspect="1"/>
          </p:cNvPicPr>
          <p:nvPr/>
        </p:nvPicPr>
        <p:blipFill>
          <a:blip r:embed="rId5"/>
          <a:stretch>
            <a:fillRect/>
          </a:stretch>
        </p:blipFill>
        <p:spPr>
          <a:xfrm>
            <a:off x="5197856" y="3298712"/>
            <a:ext cx="1524024" cy="12223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18"/>
          <p:cNvPicPr>
            <a:picLocks noChangeAspect="1"/>
          </p:cNvPicPr>
          <p:nvPr/>
        </p:nvPicPr>
        <p:blipFill>
          <a:blip r:embed="rId6"/>
          <a:stretch>
            <a:fillRect/>
          </a:stretch>
        </p:blipFill>
        <p:spPr>
          <a:xfrm>
            <a:off x="7150466" y="3246454"/>
            <a:ext cx="1678747" cy="12745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 name="Picture 19">
            <a:extLst>
              <a:ext uri="{FF2B5EF4-FFF2-40B4-BE49-F238E27FC236}">
                <a16:creationId xmlns:a16="http://schemas.microsoft.com/office/drawing/2014/main" id="{2F0B38A0-9C2A-CC9E-621D-1963F69D092A}"/>
              </a:ext>
            </a:extLst>
          </p:cNvPr>
          <p:cNvPicPr>
            <a:picLocks noChangeAspect="1"/>
          </p:cNvPicPr>
          <p:nvPr/>
        </p:nvPicPr>
        <p:blipFill>
          <a:blip r:embed="rId7"/>
          <a:stretch>
            <a:fillRect/>
          </a:stretch>
        </p:blipFill>
        <p:spPr>
          <a:xfrm>
            <a:off x="6935140" y="4890028"/>
            <a:ext cx="1054699" cy="64623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D13FA7AD-DE74-FA1D-AB8E-2F9C196B8DDD}"/>
              </a:ext>
            </a:extLst>
          </p:cNvPr>
          <p:cNvPicPr>
            <a:picLocks noChangeAspect="1"/>
          </p:cNvPicPr>
          <p:nvPr/>
        </p:nvPicPr>
        <p:blipFill>
          <a:blip r:embed="rId8"/>
          <a:stretch>
            <a:fillRect/>
          </a:stretch>
        </p:blipFill>
        <p:spPr>
          <a:xfrm rot="10800000">
            <a:off x="6643628" y="5779032"/>
            <a:ext cx="1827964" cy="301520"/>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7AAC4A3A-4601-67D9-6062-241328F08330}"/>
              </a:ext>
            </a:extLst>
          </p:cNvPr>
          <p:cNvPicPr>
            <a:picLocks noChangeAspect="1"/>
          </p:cNvPicPr>
          <p:nvPr/>
        </p:nvPicPr>
        <p:blipFill>
          <a:blip r:embed="rId9"/>
          <a:stretch>
            <a:fillRect/>
          </a:stretch>
        </p:blipFill>
        <p:spPr>
          <a:xfrm>
            <a:off x="3338080" y="4890028"/>
            <a:ext cx="958854" cy="988087"/>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4A2210E2-AFE1-878C-C378-54692377689D}"/>
              </a:ext>
            </a:extLst>
          </p:cNvPr>
          <p:cNvPicPr>
            <a:picLocks noChangeAspect="1"/>
          </p:cNvPicPr>
          <p:nvPr/>
        </p:nvPicPr>
        <p:blipFill rotWithShape="1">
          <a:blip r:embed="rId10">
            <a:extLst>
              <a:ext uri="{28A0092B-C50C-407E-A947-70E740481C1C}">
                <a14:useLocalDpi xmlns:a14="http://schemas.microsoft.com/office/drawing/2010/main" val="0"/>
              </a:ext>
            </a:extLst>
          </a:blip>
          <a:srcRect l="16228" r="13090"/>
          <a:stretch/>
        </p:blipFill>
        <p:spPr>
          <a:xfrm>
            <a:off x="8684898" y="4677924"/>
            <a:ext cx="1091108" cy="1412294"/>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901E8F2F-82B1-8289-A128-7A4A6AA36D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7457" y="3278266"/>
            <a:ext cx="1534400" cy="1534400"/>
          </a:xfrm>
          <a:prstGeom prst="rect">
            <a:avLst/>
          </a:prstGeom>
        </p:spPr>
      </p:pic>
      <p:pic>
        <p:nvPicPr>
          <p:cNvPr id="31" name="Picture 30"/>
          <p:cNvPicPr>
            <a:picLocks noChangeAspect="1"/>
          </p:cNvPicPr>
          <p:nvPr/>
        </p:nvPicPr>
        <p:blipFill>
          <a:blip r:embed="rId12"/>
          <a:stretch>
            <a:fillRect/>
          </a:stretch>
        </p:blipFill>
        <p:spPr>
          <a:xfrm>
            <a:off x="4690331" y="4861940"/>
            <a:ext cx="1549750" cy="9871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1443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8574748" y="2573666"/>
            <a:ext cx="1164190" cy="461665"/>
          </a:xfrm>
          <a:prstGeom prst="rect">
            <a:avLst/>
          </a:prstGeom>
          <a:solidFill>
            <a:srgbClr val="00B05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Bước 1</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7706647" y="3332442"/>
            <a:ext cx="3201607" cy="1107996"/>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Phác thảo cảnh quan trên mô hình (núi s</a:t>
            </a:r>
            <a:r>
              <a:rPr lang="en-US" sz="2400">
                <a:solidFill>
                  <a:srgbClr val="002060"/>
                </a:solidFill>
                <a:latin typeface="Roboto" panose="02000000000000000000" pitchFamily="2" charset="0"/>
                <a:ea typeface="Roboto" panose="02000000000000000000" pitchFamily="2" charset="0"/>
              </a:rPr>
              <a:t>ô</a:t>
            </a:r>
            <a:r>
              <a:rPr lang="vi-VN" sz="2400">
                <a:solidFill>
                  <a:srgbClr val="002060"/>
                </a:solidFill>
                <a:latin typeface="Roboto" panose="02000000000000000000" pitchFamily="2" charset="0"/>
                <a:ea typeface="Roboto" panose="02000000000000000000" pitchFamily="2" charset="0"/>
              </a:rPr>
              <a:t>ng</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bi</a:t>
            </a:r>
            <a:r>
              <a:rPr lang="en-US" sz="2400">
                <a:solidFill>
                  <a:srgbClr val="002060"/>
                </a:solidFill>
                <a:latin typeface="Roboto" panose="02000000000000000000" pitchFamily="2" charset="0"/>
                <a:ea typeface="Roboto" panose="02000000000000000000" pitchFamily="2" charset="0"/>
              </a:rPr>
              <a:t>ể</a:t>
            </a:r>
            <a:r>
              <a:rPr lang="vi-VN" sz="2400">
                <a:solidFill>
                  <a:srgbClr val="002060"/>
                </a:solidFill>
                <a:latin typeface="Roboto" panose="02000000000000000000" pitchFamily="2" charset="0"/>
                <a:ea typeface="Roboto" panose="02000000000000000000" pitchFamily="2" charset="0"/>
              </a:rPr>
              <a:t>n, Mặt Trời, mây,...)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1988474" y="1074740"/>
            <a:ext cx="4138801" cy="5899673"/>
          </a:xfrm>
          <a:prstGeom prst="snip2DiagRect">
            <a:avLst>
              <a:gd name="adj1" fmla="val 0"/>
              <a:gd name="adj2" fmla="val 11469"/>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40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8574748" y="2573666"/>
            <a:ext cx="1164190" cy="461665"/>
          </a:xfrm>
          <a:prstGeom prst="rect">
            <a:avLst/>
          </a:prstGeom>
          <a:solidFill>
            <a:srgbClr val="00B05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Bước 2</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7577554" y="3432874"/>
            <a:ext cx="3696459" cy="1477328"/>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Tạo hình ảnh về các thể của nước (cắt, x</a:t>
            </a:r>
            <a:r>
              <a:rPr lang="en-US" sz="2400">
                <a:solidFill>
                  <a:srgbClr val="002060"/>
                </a:solidFill>
                <a:latin typeface="Roboto" panose="02000000000000000000" pitchFamily="2" charset="0"/>
                <a:ea typeface="Roboto" panose="02000000000000000000" pitchFamily="2" charset="0"/>
              </a:rPr>
              <a:t>é</a:t>
            </a:r>
            <a:r>
              <a:rPr lang="vi-VN" sz="2400">
                <a:solidFill>
                  <a:srgbClr val="002060"/>
                </a:solidFill>
                <a:latin typeface="Roboto" panose="02000000000000000000" pitchFamily="2" charset="0"/>
                <a:ea typeface="Roboto" panose="02000000000000000000" pitchFamily="2" charset="0"/>
              </a:rPr>
              <a:t>, d</a:t>
            </a:r>
            <a:r>
              <a:rPr lang="en-US" sz="2400">
                <a:solidFill>
                  <a:srgbClr val="002060"/>
                </a:solidFill>
                <a:latin typeface="Roboto" panose="02000000000000000000" pitchFamily="2" charset="0"/>
                <a:ea typeface="Roboto" panose="02000000000000000000" pitchFamily="2" charset="0"/>
              </a:rPr>
              <a:t>á</a:t>
            </a:r>
            <a:r>
              <a:rPr lang="vi-VN" sz="2400">
                <a:solidFill>
                  <a:srgbClr val="002060"/>
                </a:solidFill>
                <a:latin typeface="Roboto" panose="02000000000000000000" pitchFamily="2" charset="0"/>
                <a:ea typeface="Roboto" panose="02000000000000000000" pitchFamily="2" charset="0"/>
              </a:rPr>
              <a:t>n, đắp đất nặn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lên </a:t>
            </a:r>
            <a:r>
              <a:rPr lang="en-US" sz="2400">
                <a:solidFill>
                  <a:srgbClr val="002060"/>
                </a:solidFill>
                <a:latin typeface="Roboto" panose="02000000000000000000" pitchFamily="2" charset="0"/>
                <a:ea typeface="Roboto" panose="02000000000000000000" pitchFamily="2" charset="0"/>
              </a:rPr>
              <a:t>bản </a:t>
            </a:r>
            <a:r>
              <a:rPr lang="vi-VN" sz="2400">
                <a:solidFill>
                  <a:srgbClr val="002060"/>
                </a:solidFill>
                <a:latin typeface="Roboto" panose="02000000000000000000" pitchFamily="2" charset="0"/>
                <a:ea typeface="Roboto" panose="02000000000000000000" pitchFamily="2" charset="0"/>
              </a:rPr>
              <a:t>phác thảo thể hiện các thể của nước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1988474" y="1374094"/>
            <a:ext cx="4138801" cy="5300964"/>
          </a:xfrm>
          <a:prstGeom prst="snip2DiagRect">
            <a:avLst>
              <a:gd name="adj1" fmla="val 0"/>
              <a:gd name="adj2" fmla="val 11469"/>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621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2184706" y="2755382"/>
            <a:ext cx="1164190" cy="461665"/>
          </a:xfrm>
          <a:prstGeom prst="rect">
            <a:avLst/>
          </a:prstGeom>
          <a:solidFill>
            <a:srgbClr val="00B05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Bước 3</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1127584" y="3796306"/>
            <a:ext cx="3610398"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Tạo các mũi tên chỉ hướng chuyển thể của nước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292" y="2587338"/>
            <a:ext cx="4138801" cy="2852959"/>
          </a:xfrm>
          <a:prstGeom prst="snip2DiagRect">
            <a:avLst>
              <a:gd name="adj1" fmla="val 0"/>
              <a:gd name="adj2" fmla="val 11469"/>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241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2184706" y="2755382"/>
            <a:ext cx="1164190" cy="461665"/>
          </a:xfrm>
          <a:prstGeom prst="rect">
            <a:avLst/>
          </a:prstGeom>
          <a:solidFill>
            <a:srgbClr val="00B05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Bước 4</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1041523" y="3829151"/>
            <a:ext cx="4412604" cy="369332"/>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Trang trí và hoàn thiện mô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990" y="2157534"/>
            <a:ext cx="5281364" cy="4081898"/>
          </a:xfrm>
          <a:prstGeom prst="snip2DiagRect">
            <a:avLst>
              <a:gd name="adj1" fmla="val 0"/>
              <a:gd name="adj2" fmla="val 11469"/>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984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652" y="2157534"/>
            <a:ext cx="4088824" cy="3160199"/>
          </a:xfrm>
          <a:prstGeom prst="snip2DiagRect">
            <a:avLst>
              <a:gd name="adj1" fmla="val 0"/>
              <a:gd name="adj2" fmla="val 11469"/>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F47EDC76-93E4-69B2-B3EB-FFBB9F9285CB}"/>
              </a:ext>
            </a:extLst>
          </p:cNvPr>
          <p:cNvSpPr txBox="1"/>
          <p:nvPr/>
        </p:nvSpPr>
        <p:spPr>
          <a:xfrm>
            <a:off x="2028815" y="1437459"/>
            <a:ext cx="4848447"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F47EDC76-93E4-69B2-B3EB-FFBB9F9285CB}"/>
              </a:ext>
            </a:extLst>
          </p:cNvPr>
          <p:cNvSpPr txBox="1"/>
          <p:nvPr/>
        </p:nvSpPr>
        <p:spPr>
          <a:xfrm>
            <a:off x="6981026" y="5481231"/>
            <a:ext cx="442577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Nếu</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không</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đảm</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bảo</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theo</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đúng</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tiêu</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chí</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em</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hãy</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làm</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lại</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nhé</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Rounded Rectangle 7"/>
          <p:cNvSpPr/>
          <p:nvPr/>
        </p:nvSpPr>
        <p:spPr>
          <a:xfrm>
            <a:off x="1184608" y="2248013"/>
            <a:ext cx="5496301" cy="3971882"/>
          </a:xfrm>
          <a:prstGeom prst="roundRect">
            <a:avLst/>
          </a:prstGeom>
          <a:solidFill>
            <a:srgbClr val="94D6F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435903" y="2669065"/>
            <a:ext cx="507247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Thể hiện rõ sự chuyển thể của nước trong tự nhiên</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1450112" y="4856068"/>
            <a:ext cx="4235941"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Vật liệu dễ kiếm, dễ sử dụng</a:t>
            </a:r>
            <a:r>
              <a:rPr lang="en-US" altLang="zh-CN" sz="2400">
                <a:solidFill>
                  <a:srgbClr val="002060"/>
                </a:solidFill>
                <a:latin typeface="Roboto" panose="02000000000000000000" pitchFamily="2" charset="0"/>
                <a:ea typeface="Roboto" panose="02000000000000000000" pitchFamily="2" charset="0"/>
              </a:rPr>
              <a:t>.</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1435903" y="3668727"/>
            <a:ext cx="499371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Chú thích đầy đủ, rõ ràng các quá trình chuyển thể của nước</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2472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P spid="8" grpId="0" animBg="1"/>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727212" y="1656379"/>
            <a:ext cx="6158143"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Trưng bày và giới thiệu sản phẩm theo gợi ý</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6797415" y="3248489"/>
            <a:ext cx="4740029" cy="2154436"/>
          </a:xfrm>
          <a:prstGeom prst="rect">
            <a:avLst/>
          </a:prstGeom>
          <a:noFill/>
        </p:spPr>
        <p:txBody>
          <a:bodyPr wrap="square" lIns="0" tIns="0" rIns="0" bIns="0" rtlCol="0">
            <a:spAutoFit/>
          </a:bodyPr>
          <a:lstStyle/>
          <a:p>
            <a:pPr lvl="0" algn="just">
              <a:spcBef>
                <a:spcPts val="600"/>
              </a:spcBef>
              <a:spcAft>
                <a:spcPts val="600"/>
              </a:spcAft>
              <a:defRPr/>
            </a:pPr>
            <a:r>
              <a:rPr lang="vi-VN" sz="2400">
                <a:solidFill>
                  <a:srgbClr val="002060"/>
                </a:solidFill>
                <a:latin typeface="Roboto" panose="02000000000000000000" pitchFamily="2" charset="0"/>
                <a:ea typeface="Roboto" panose="02000000000000000000" pitchFamily="2" charset="0"/>
              </a:rPr>
              <a:t>Vòng tuần hoàn của nước trong tự nhiên thể hiện trên mô hình</a:t>
            </a:r>
          </a:p>
          <a:p>
            <a:pPr lvl="0" algn="just">
              <a:spcBef>
                <a:spcPts val="600"/>
              </a:spcBef>
              <a:spcAft>
                <a:spcPts val="600"/>
              </a:spcAft>
              <a:defRPr/>
            </a:pPr>
            <a:r>
              <a:rPr lang="vi-VN" sz="2400">
                <a:solidFill>
                  <a:srgbClr val="002060"/>
                </a:solidFill>
                <a:latin typeface="Roboto" panose="02000000000000000000" pitchFamily="2" charset="0"/>
                <a:ea typeface="Roboto" panose="02000000000000000000" pitchFamily="2" charset="0"/>
              </a:rPr>
              <a:t>Vật liệu sử dụng</a:t>
            </a:r>
          </a:p>
          <a:p>
            <a:pPr lvl="0" algn="just">
              <a:spcBef>
                <a:spcPts val="600"/>
              </a:spcBef>
              <a:spcAft>
                <a:spcPts val="600"/>
              </a:spcAft>
              <a:defRPr/>
            </a:pPr>
            <a:r>
              <a:rPr lang="vi-VN" sz="2400">
                <a:solidFill>
                  <a:srgbClr val="002060"/>
                </a:solidFill>
                <a:latin typeface="Roboto" panose="02000000000000000000" pitchFamily="2" charset="0"/>
                <a:ea typeface="Roboto" panose="02000000000000000000" pitchFamily="2" charset="0"/>
              </a:rPr>
              <a:t>Khó khăn và thuận lợi khi làm mô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BBC14734-5778-091F-7F94-7BBC0B46EDB2}"/>
              </a:ext>
            </a:extLst>
          </p:cNvPr>
          <p:cNvSpPr txBox="1"/>
          <p:nvPr/>
        </p:nvSpPr>
        <p:spPr>
          <a:xfrm>
            <a:off x="1902331" y="330554"/>
            <a:ext cx="8747739"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TRƯNG BÀY VÀ GIỚI THIỆU MÔ HÌNH VÒNG TUẦN HOÀN CỦA NƯỚC TRONG TỰ NHIÊN</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14256367-70AC-9467-A42D-4CF86964B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53" y="2480771"/>
            <a:ext cx="5544260" cy="3689872"/>
          </a:xfrm>
          <a:prstGeom prst="roundRect">
            <a:avLst>
              <a:gd name="adj" fmla="val 11279"/>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873BC535-526F-492F-81E4-EF9036E630A4}"/>
              </a:ext>
            </a:extLst>
          </p:cNvPr>
          <p:cNvSpPr txBox="1"/>
          <p:nvPr/>
        </p:nvSpPr>
        <p:spPr>
          <a:xfrm>
            <a:off x="6995200" y="2439860"/>
            <a:ext cx="3649020" cy="369332"/>
          </a:xfrm>
          <a:prstGeom prst="rect">
            <a:avLst/>
          </a:prstGeom>
          <a:noFill/>
        </p:spPr>
        <p:txBody>
          <a:bodyPr wrap="square" lIns="0" tIns="0" rIns="0" bIns="0" rtlCol="0">
            <a:spAutoFit/>
          </a:bodyPr>
          <a:lstStyle/>
          <a:p>
            <a:pPr lvl="0" algn="just">
              <a:defRPr/>
            </a:pPr>
            <a:r>
              <a:rPr lang="en-US" sz="2400" dirty="0" err="1">
                <a:solidFill>
                  <a:srgbClr val="002060"/>
                </a:solidFill>
                <a:latin typeface="Roboto" panose="02000000000000000000" pitchFamily="2" charset="0"/>
                <a:ea typeface="Roboto" panose="02000000000000000000" pitchFamily="2" charset="0"/>
              </a:rPr>
              <a:t>Các</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em</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hãy</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giới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thiệu</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về</a:t>
            </a:r>
            <a:r>
              <a:rPr lang="en-US" sz="2400" dirty="0">
                <a:solidFill>
                  <a:srgbClr val="002060"/>
                </a:solidFill>
                <a:latin typeface="Roboto" panose="02000000000000000000" pitchFamily="2" charset="0"/>
                <a:ea typeface="Roboto" panose="02000000000000000000" pitchFamily="2" charset="0"/>
              </a:rPr>
              <a: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5917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3300120" y="666048"/>
            <a:ext cx="572692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NƯỚC </a:t>
            </a:r>
            <a:r>
              <a:rPr lang="en-US" altLang="zh-CN" sz="3200" b="1" dirty="0">
                <a:solidFill>
                  <a:srgbClr val="002060"/>
                </a:solidFill>
                <a:latin typeface="Roboto" panose="02000000000000000000" pitchFamily="2" charset="0"/>
                <a:ea typeface="Roboto" panose="02000000000000000000" pitchFamily="2" charset="0"/>
              </a:rPr>
              <a:t>TRONG CUỘC SỐNG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vòng tuần hoàn của nước">
            <a:hlinkClick r:id="" action="ppaction://media"/>
            <a:extLst>
              <a:ext uri="{FF2B5EF4-FFF2-40B4-BE49-F238E27FC236}">
                <a16:creationId xmlns:a16="http://schemas.microsoft.com/office/drawing/2014/main" id="{38C8E5A9-9273-BA47-3733-C2E65297B1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13311" y="1469105"/>
            <a:ext cx="7792459" cy="4383258"/>
          </a:xfrm>
          <a:prstGeom prst="rect">
            <a:avLst/>
          </a:prstGeom>
        </p:spPr>
      </p:pic>
    </p:spTree>
    <p:extLst>
      <p:ext uri="{BB962C8B-B14F-4D97-AF65-F5344CB8AC3E}">
        <p14:creationId xmlns:p14="http://schemas.microsoft.com/office/powerpoint/2010/main" val="33384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40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1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C14734-5778-091F-7F94-7BBC0B46EDB2}"/>
              </a:ext>
            </a:extLst>
          </p:cNvPr>
          <p:cNvSpPr txBox="1"/>
          <p:nvPr/>
        </p:nvSpPr>
        <p:spPr>
          <a:xfrm>
            <a:off x="1955168" y="2100784"/>
            <a:ext cx="8318384" cy="2123658"/>
          </a:xfrm>
          <a:prstGeom prst="rect">
            <a:avLst/>
          </a:prstGeom>
          <a:noFill/>
        </p:spPr>
        <p:txBody>
          <a:bodyPr wrap="square" rtlCol="0">
            <a:spAutoFit/>
          </a:bodyPr>
          <a:lstStyle/>
          <a:p>
            <a:pPr lvl="0" algn="ctr">
              <a:defRPr/>
            </a:pPr>
            <a:r>
              <a:rPr lang="vi-VN" altLang="zh-CN" sz="4400" b="1">
                <a:solidFill>
                  <a:srgbClr val="002060"/>
                </a:solidFill>
                <a:latin typeface="Roboto" panose="02000000000000000000" pitchFamily="2" charset="0"/>
                <a:ea typeface="Roboto" panose="02000000000000000000" pitchFamily="2" charset="0"/>
              </a:rPr>
              <a:t>SỬ DỤNG MÔ HÌNH VỪA LÀM, GIẢI THÍCH CHO BẠN VỀ HIỆN TƯỢNG XẢY RA MƯA</a:t>
            </a:r>
            <a:endParaRPr lang="vi-VN" altLang="zh-CN" sz="4400" b="1"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1658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1028BF-4394-59CC-577D-5A0DC1AF07B2}"/>
              </a:ext>
            </a:extLst>
          </p:cNvPr>
          <p:cNvPicPr>
            <a:picLocks noChangeAspect="1"/>
          </p:cNvPicPr>
          <p:nvPr/>
        </p:nvPicPr>
        <p:blipFill>
          <a:blip r:embed="rId4"/>
          <a:stretch>
            <a:fillRect/>
          </a:stretch>
        </p:blipFill>
        <p:spPr>
          <a:xfrm>
            <a:off x="1738607" y="1588214"/>
            <a:ext cx="8469234" cy="526978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5"/>
          <a:srcRect l="6827" t="7035" r="5654" b="3542"/>
          <a:stretch/>
        </p:blipFill>
        <p:spPr>
          <a:xfrm>
            <a:off x="6245486" y="3758465"/>
            <a:ext cx="868595" cy="868595"/>
          </a:xfrm>
          <a:prstGeom prst="ellipse">
            <a:avLst/>
          </a:prstGeom>
        </p:spPr>
      </p:pic>
      <p:pic>
        <p:nvPicPr>
          <p:cNvPr id="9" name="Picture 8"/>
          <p:cNvPicPr>
            <a:picLocks noChangeAspect="1"/>
          </p:cNvPicPr>
          <p:nvPr/>
        </p:nvPicPr>
        <p:blipFill rotWithShape="1">
          <a:blip r:embed="rId6"/>
          <a:srcRect l="9571" t="6413" r="10420" b="6660"/>
          <a:stretch/>
        </p:blipFill>
        <p:spPr>
          <a:xfrm>
            <a:off x="7528178" y="4714520"/>
            <a:ext cx="848933" cy="848933"/>
          </a:xfrm>
          <a:prstGeom prst="ellipse">
            <a:avLst/>
          </a:prstGeom>
        </p:spPr>
      </p:pic>
      <p:pic>
        <p:nvPicPr>
          <p:cNvPr id="13" name="Picture 12"/>
          <p:cNvPicPr>
            <a:picLocks noChangeAspect="1"/>
          </p:cNvPicPr>
          <p:nvPr/>
        </p:nvPicPr>
        <p:blipFill rotWithShape="1">
          <a:blip r:embed="rId7"/>
          <a:srcRect l="5642" t="6399" r="6278" b="6897"/>
          <a:stretch/>
        </p:blipFill>
        <p:spPr>
          <a:xfrm>
            <a:off x="8786108" y="5684017"/>
            <a:ext cx="878797" cy="878797"/>
          </a:xfrm>
          <a:prstGeom prst="ellipse">
            <a:avLst/>
          </a:prstGeom>
        </p:spPr>
      </p:pic>
      <p:sp>
        <p:nvSpPr>
          <p:cNvPr id="12" name="TextBox 11"/>
          <p:cNvSpPr txBox="1"/>
          <p:nvPr/>
        </p:nvSpPr>
        <p:spPr>
          <a:xfrm>
            <a:off x="2538221" y="3783811"/>
            <a:ext cx="3453788"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Thể hiện rõ sự chuyển thể của nước trong tự nhiên</a:t>
            </a:r>
            <a:r>
              <a:rPr lang="en-US" altLang="zh-CN">
                <a:solidFill>
                  <a:srgbClr val="002060"/>
                </a:solidFill>
                <a:latin typeface="Roboto" panose="02000000000000000000" pitchFamily="2" charset="0"/>
                <a:ea typeface="Roboto" panose="02000000000000000000" pitchFamily="2" charset="0"/>
              </a:rPr>
              <a:t>.</a:t>
            </a:r>
            <a:endParaRPr lang="vi-VN" altLang="zh-CN">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2624616" y="5938750"/>
            <a:ext cx="3303828" cy="369332"/>
          </a:xfrm>
          <a:prstGeom prst="rect">
            <a:avLst/>
          </a:prstGeom>
          <a:noFill/>
        </p:spPr>
        <p:txBody>
          <a:bodyPr wrap="square" rtlCol="0">
            <a:spAutoFit/>
          </a:bodyPr>
          <a:lstStyle/>
          <a:p>
            <a:pPr lvl="0" algn="just">
              <a:defRPr/>
            </a:pPr>
            <a:r>
              <a:rPr lang="vi-VN" altLang="zh-CN">
                <a:solidFill>
                  <a:srgbClr val="002060"/>
                </a:solidFill>
                <a:latin typeface="Roboto" panose="02000000000000000000" pitchFamily="2" charset="0"/>
                <a:ea typeface="Roboto" panose="02000000000000000000" pitchFamily="2" charset="0"/>
              </a:rPr>
              <a:t>Vật liệu dễ kiếm, dễ sử dụng</a:t>
            </a:r>
            <a:r>
              <a:rPr lang="en-US" altLang="zh-CN">
                <a:solidFill>
                  <a:srgbClr val="002060"/>
                </a:solidFill>
                <a:latin typeface="Roboto" panose="02000000000000000000" pitchFamily="2" charset="0"/>
                <a:ea typeface="Roboto" panose="02000000000000000000" pitchFamily="2" charset="0"/>
              </a:rPr>
              <a:t>.</a:t>
            </a:r>
            <a:endParaRPr lang="en-US" altLang="zh-CN" dirty="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2647114" y="4742502"/>
            <a:ext cx="3258833"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Chú thích đầy đủ, rõ ràng các quá trình chuyển thể của nước</a:t>
            </a:r>
            <a:r>
              <a:rPr lang="en-US" altLang="zh-CN">
                <a:solidFill>
                  <a:srgbClr val="002060"/>
                </a:solidFill>
                <a:latin typeface="Roboto" panose="02000000000000000000" pitchFamily="2" charset="0"/>
                <a:ea typeface="Roboto" panose="02000000000000000000" pitchFamily="2" charset="0"/>
              </a:rPr>
              <a:t>.</a:t>
            </a:r>
            <a:endParaRPr lang="vi-VN" altLang="zh-CN">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4267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2"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3476645" y="317028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92582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5"/>
                                        </p:tgtEl>
                                        <p:attrNameLst>
                                          <p:attrName>ppt_x</p:attrName>
                                          <p:attrName>ppt_y</p:attrName>
                                        </p:attrNameLst>
                                      </p:cBhvr>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77041" y="340010"/>
            <a:ext cx="8666364"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CHIA SẺ VÍ DỤ VỀ NƯỚC </a:t>
            </a:r>
            <a:r>
              <a:rPr lang="en-US" altLang="zh-CN" sz="3200" b="1" dirty="0">
                <a:solidFill>
                  <a:srgbClr val="002060"/>
                </a:solidFill>
                <a:latin typeface="Roboto" panose="02000000000000000000" pitchFamily="2" charset="0"/>
                <a:ea typeface="Roboto" panose="02000000000000000000" pitchFamily="2" charset="0"/>
              </a:rPr>
              <a:t>TRONG CUỘC SỐNG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Rectangle: Rounded Corners 10">
            <a:extLst>
              <a:ext uri="{FF2B5EF4-FFF2-40B4-BE49-F238E27FC236}">
                <a16:creationId xmlns:a16="http://schemas.microsoft.com/office/drawing/2014/main" id="{D8F1364A-1A17-7B63-58D7-2740B4809FF5}"/>
              </a:ext>
            </a:extLst>
          </p:cNvPr>
          <p:cNvSpPr/>
          <p:nvPr/>
        </p:nvSpPr>
        <p:spPr>
          <a:xfrm>
            <a:off x="2377041" y="4258911"/>
            <a:ext cx="2950333" cy="2353686"/>
          </a:xfrm>
          <a:prstGeom prst="roundRect">
            <a:avLst/>
          </a:prstGeom>
          <a:blipFill dpi="0" rotWithShape="1">
            <a:blip r:embed="rId4" cstate="hq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CAD6F12-3176-868E-6985-39C90C811A9E}"/>
              </a:ext>
            </a:extLst>
          </p:cNvPr>
          <p:cNvSpPr/>
          <p:nvPr/>
        </p:nvSpPr>
        <p:spPr>
          <a:xfrm>
            <a:off x="6703059" y="4258911"/>
            <a:ext cx="2957776" cy="2353686"/>
          </a:xfrm>
          <a:prstGeom prst="roundRect">
            <a:avLst/>
          </a:prstGeom>
          <a:blipFill dpi="0" rotWithShape="1">
            <a:blip r:embed="rId5" cstate="hq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6FA4302-6B47-2956-4E5B-F4E32487E627}"/>
              </a:ext>
            </a:extLst>
          </p:cNvPr>
          <p:cNvSpPr/>
          <p:nvPr/>
        </p:nvSpPr>
        <p:spPr>
          <a:xfrm>
            <a:off x="2377041" y="1575072"/>
            <a:ext cx="2851620" cy="2228740"/>
          </a:xfrm>
          <a:prstGeom prst="roundRect">
            <a:avLst/>
          </a:prstGeom>
          <a:blipFill dpi="0" rotWithShape="1">
            <a:blip r:embed="rId6" cstate="hq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C4189A5-CBCA-04D4-A9BC-76EC4469D1FB}"/>
              </a:ext>
            </a:extLst>
          </p:cNvPr>
          <p:cNvSpPr/>
          <p:nvPr/>
        </p:nvSpPr>
        <p:spPr>
          <a:xfrm>
            <a:off x="6809215" y="1575072"/>
            <a:ext cx="2851620" cy="2228740"/>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9D102D-4CF5-542F-C012-4EC55EE55728}"/>
              </a:ext>
            </a:extLst>
          </p:cNvPr>
          <p:cNvSpPr txBox="1"/>
          <p:nvPr/>
        </p:nvSpPr>
        <p:spPr>
          <a:xfrm>
            <a:off x="534970" y="2452314"/>
            <a:ext cx="1761435"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Mưa</a:t>
            </a:r>
          </a:p>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(Dạng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lỏng)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3B87AB34-486F-8B4B-4098-D5E953157395}"/>
              </a:ext>
            </a:extLst>
          </p:cNvPr>
          <p:cNvSpPr txBox="1"/>
          <p:nvPr/>
        </p:nvSpPr>
        <p:spPr>
          <a:xfrm>
            <a:off x="9660835" y="2458609"/>
            <a:ext cx="1918252"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Hơi nước/nước (Dạng khí/ lỏng)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D6A3C059-9444-12B1-7B67-F005D211D967}"/>
              </a:ext>
            </a:extLst>
          </p:cNvPr>
          <p:cNvSpPr txBox="1"/>
          <p:nvPr/>
        </p:nvSpPr>
        <p:spPr>
          <a:xfrm>
            <a:off x="664125" y="5036562"/>
            <a:ext cx="1712916"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Tuyết (Dạng rắn)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A2DAFF70-4B20-1E46-2E93-98B0E81B92E8}"/>
              </a:ext>
            </a:extLst>
          </p:cNvPr>
          <p:cNvSpPr txBox="1"/>
          <p:nvPr/>
        </p:nvSpPr>
        <p:spPr>
          <a:xfrm>
            <a:off x="9581322" y="4687349"/>
            <a:ext cx="2225459" cy="1200329"/>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Băng/nước</a:t>
            </a:r>
          </a:p>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(Dạng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rắn/ lỏng)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189D102D-4CF5-542F-C012-4EC55EE55728}"/>
              </a:ext>
            </a:extLst>
          </p:cNvPr>
          <p:cNvSpPr txBox="1"/>
          <p:nvPr/>
        </p:nvSpPr>
        <p:spPr>
          <a:xfrm>
            <a:off x="1907775" y="904684"/>
            <a:ext cx="95905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các hình và cho biết các dạng của nước trong cuộc sống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7497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4"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4" presetClass="entr" presetSubtype="1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animBg="1"/>
      <p:bldP spid="12" grpId="0" animBg="1"/>
      <p:bldP spid="13" grpId="0" animBg="1"/>
      <p:bldP spid="14" grpId="0" animBg="1"/>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702" y="4507623"/>
            <a:ext cx="1436365" cy="2039707"/>
          </a:xfrm>
          <a:prstGeom prst="rect">
            <a:avLst/>
          </a:prstGeom>
        </p:spPr>
      </p:pic>
      <p:sp>
        <p:nvSpPr>
          <p:cNvPr id="107" name="Oval Callout 106"/>
          <p:cNvSpPr/>
          <p:nvPr/>
        </p:nvSpPr>
        <p:spPr>
          <a:xfrm>
            <a:off x="4369979" y="4391246"/>
            <a:ext cx="5233305" cy="2336131"/>
          </a:xfrm>
          <a:prstGeom prst="wedgeEllipseCallout">
            <a:avLst>
              <a:gd name="adj1" fmla="val 76283"/>
              <a:gd name="adj2" fmla="val -1169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4571883" y="4602257"/>
            <a:ext cx="4829496"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làm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mô hình vòng tuần hoàn của nước trong tự nhiên để </a:t>
            </a:r>
            <a:r>
              <a:rPr lang="en-US" sz="2400">
                <a:solidFill>
                  <a:srgbClr val="002060"/>
                </a:solidFill>
                <a:latin typeface="Roboto" panose="02000000000000000000" pitchFamily="2" charset="0"/>
                <a:ea typeface="Roboto" panose="02000000000000000000" pitchFamily="2" charset="0"/>
              </a:rPr>
              <a:t>tìm </a:t>
            </a:r>
            <a:r>
              <a:rPr lang="vi-VN" sz="2400">
                <a:solidFill>
                  <a:srgbClr val="002060"/>
                </a:solidFill>
                <a:latin typeface="Roboto" panose="02000000000000000000" pitchFamily="2" charset="0"/>
                <a:ea typeface="Roboto" panose="02000000000000000000" pitchFamily="2" charset="0"/>
              </a:rPr>
              <a:t>hiểu về sự chuyển thể của nước trong tự nhiên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5" name="TextBox 44"/>
          <p:cNvSpPr txBox="1"/>
          <p:nvPr/>
        </p:nvSpPr>
        <p:spPr>
          <a:xfrm>
            <a:off x="2012758" y="1368627"/>
            <a:ext cx="887096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Nước có thể chuyển từ dạng này sang dạng khác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2357163" y="507798"/>
            <a:ext cx="8666364"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CHIA SẺ VÍ DỤ VỀ NƯỚC </a:t>
            </a:r>
            <a:r>
              <a:rPr lang="en-US" altLang="zh-CN" sz="3200" b="1" dirty="0">
                <a:solidFill>
                  <a:srgbClr val="002060"/>
                </a:solidFill>
                <a:latin typeface="Roboto" panose="02000000000000000000" pitchFamily="2" charset="0"/>
                <a:ea typeface="Roboto" panose="02000000000000000000" pitchFamily="2" charset="0"/>
              </a:rPr>
              <a:t>TRONG CUỘC SỐNG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26" name="Picture 2" descr="https://hoc24.vn/source/KHTN%206/Ch%C6%B0%C6%A1ng%203/1e991-boil.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9791" y="2268638"/>
            <a:ext cx="3066960" cy="1728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hơi củ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75" y="2268638"/>
            <a:ext cx="2847348" cy="17288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làm đá fushima cho ra sản phẩm đá sạ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1883" y="2268638"/>
            <a:ext cx="2847348" cy="172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par>
                                <p:cTn id="13" presetID="14" presetClass="entr" presetSubtype="1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randombar(horizontal)">
                                      <p:cBhvr>
                                        <p:cTn id="15" dur="500"/>
                                        <p:tgtEl>
                                          <p:spTgt spid="1030"/>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animEffect transition="in" filter="fade">
                                      <p:cBhvr>
                                        <p:cTn id="29" dur="500"/>
                                        <p:tgtEl>
                                          <p:spTgt spid="1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16" grpId="0"/>
      <p:bldP spid="4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B054E-B6AE-14CB-111F-0FBA1645B82B}"/>
              </a:ext>
            </a:extLst>
          </p:cNvPr>
          <p:cNvSpPr txBox="1"/>
          <p:nvPr/>
        </p:nvSpPr>
        <p:spPr>
          <a:xfrm>
            <a:off x="2450176" y="424116"/>
            <a:ext cx="7291641"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XÁC ĐỊNH CÁC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E202D27E-6A30-AD2D-47BF-71FDDBF608D3}"/>
              </a:ext>
            </a:extLst>
          </p:cNvPr>
          <p:cNvSpPr txBox="1"/>
          <p:nvPr/>
        </p:nvSpPr>
        <p:spPr>
          <a:xfrm>
            <a:off x="3004601" y="5781008"/>
            <a:ext cx="6182793"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Dùng các từ: Thể rắn, Thể lỏng, Thể khí để gọi tên thể của nước trong mỗi hình sau</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3977851C-5B4D-4AD5-C307-2B5E4CE70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860" y="2457583"/>
            <a:ext cx="3021955" cy="2724879"/>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80DD754-24C5-79FF-FA33-ECF2B66ADC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7556" y="2408416"/>
            <a:ext cx="3196884" cy="2739205"/>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80DD754-24C5-79FF-FA33-ECF2B66ADC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9647" y="2396321"/>
            <a:ext cx="3196884" cy="273920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202D27E-6A30-AD2D-47BF-71FDDBF608D3}"/>
              </a:ext>
            </a:extLst>
          </p:cNvPr>
          <p:cNvSpPr txBox="1"/>
          <p:nvPr/>
        </p:nvSpPr>
        <p:spPr>
          <a:xfrm>
            <a:off x="1466667" y="1628204"/>
            <a:ext cx="14079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Thể lỏng</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E202D27E-6A30-AD2D-47BF-71FDDBF608D3}"/>
              </a:ext>
            </a:extLst>
          </p:cNvPr>
          <p:cNvSpPr txBox="1"/>
          <p:nvPr/>
        </p:nvSpPr>
        <p:spPr>
          <a:xfrm>
            <a:off x="5276546" y="1654373"/>
            <a:ext cx="14079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Thể khí</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9090210" y="1654373"/>
            <a:ext cx="140791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Thể rắn</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202D27E-6A30-AD2D-47BF-71FDDBF608D3}"/>
              </a:ext>
            </a:extLst>
          </p:cNvPr>
          <p:cNvSpPr txBox="1"/>
          <p:nvPr/>
        </p:nvSpPr>
        <p:spPr>
          <a:xfrm>
            <a:off x="881875" y="5319343"/>
            <a:ext cx="1407910" cy="461665"/>
          </a:xfrm>
          <a:prstGeom prst="rect">
            <a:avLst/>
          </a:prstGeom>
          <a:noFill/>
        </p:spPr>
        <p:txBody>
          <a:bodyPr wrap="square" rtlCol="0">
            <a:spAutoFit/>
          </a:bodyPr>
          <a:lstStyle/>
          <a:p>
            <a:pPr lvl="0" algn="ctr">
              <a:defRPr/>
            </a:pPr>
            <a:r>
              <a:rPr lang="en-US" sz="2400">
                <a:solidFill>
                  <a:schemeClr val="accent4">
                    <a:lumMod val="50000"/>
                  </a:schemeClr>
                </a:solidFill>
                <a:latin typeface="Roboto" panose="02000000000000000000" pitchFamily="2" charset="0"/>
                <a:ea typeface="Roboto" panose="02000000000000000000" pitchFamily="2" charset="0"/>
              </a:rPr>
              <a:t>Sông</a:t>
            </a:r>
            <a:endParaRPr lang="en-US" altLang="zh-CN" sz="3200" dirty="0">
              <a:solidFill>
                <a:schemeClr val="accent4">
                  <a:lumMod val="50000"/>
                </a:schemeClr>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202D27E-6A30-AD2D-47BF-71FDDBF608D3}"/>
              </a:ext>
            </a:extLst>
          </p:cNvPr>
          <p:cNvSpPr txBox="1"/>
          <p:nvPr/>
        </p:nvSpPr>
        <p:spPr>
          <a:xfrm>
            <a:off x="4781829" y="5319343"/>
            <a:ext cx="2829735" cy="461665"/>
          </a:xfrm>
          <a:prstGeom prst="rect">
            <a:avLst/>
          </a:prstGeom>
          <a:noFill/>
        </p:spPr>
        <p:txBody>
          <a:bodyPr wrap="square" rtlCol="0">
            <a:spAutoFit/>
          </a:bodyPr>
          <a:lstStyle/>
          <a:p>
            <a:pPr lvl="0" algn="ctr">
              <a:defRPr/>
            </a:pPr>
            <a:r>
              <a:rPr lang="en-US" sz="2400">
                <a:solidFill>
                  <a:schemeClr val="accent4">
                    <a:lumMod val="50000"/>
                  </a:schemeClr>
                </a:solidFill>
                <a:latin typeface="Roboto" panose="02000000000000000000" pitchFamily="2" charset="0"/>
                <a:ea typeface="Roboto" panose="02000000000000000000" pitchFamily="2" charset="0"/>
              </a:rPr>
              <a:t>Cốc nước nóng</a:t>
            </a:r>
            <a:endParaRPr lang="en-US" altLang="zh-CN" sz="3200" dirty="0">
              <a:solidFill>
                <a:schemeClr val="accent4">
                  <a:lumMod val="50000"/>
                </a:schemeClr>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E202D27E-6A30-AD2D-47BF-71FDDBF608D3}"/>
              </a:ext>
            </a:extLst>
          </p:cNvPr>
          <p:cNvSpPr txBox="1"/>
          <p:nvPr/>
        </p:nvSpPr>
        <p:spPr>
          <a:xfrm>
            <a:off x="9390026" y="5319343"/>
            <a:ext cx="1407297" cy="461665"/>
          </a:xfrm>
          <a:prstGeom prst="rect">
            <a:avLst/>
          </a:prstGeom>
          <a:noFill/>
        </p:spPr>
        <p:txBody>
          <a:bodyPr wrap="square" rtlCol="0">
            <a:spAutoFit/>
          </a:bodyPr>
          <a:lstStyle/>
          <a:p>
            <a:pPr lvl="0" algn="ctr">
              <a:defRPr/>
            </a:pPr>
            <a:r>
              <a:rPr lang="en-US" altLang="zh-CN" sz="2400">
                <a:solidFill>
                  <a:schemeClr val="accent4">
                    <a:lumMod val="50000"/>
                  </a:schemeClr>
                </a:solidFill>
                <a:latin typeface="Roboto" panose="02000000000000000000" pitchFamily="2" charset="0"/>
                <a:ea typeface="Roboto" panose="02000000000000000000" pitchFamily="2" charset="0"/>
              </a:rPr>
              <a:t>Đá viên</a:t>
            </a:r>
            <a:endParaRPr lang="en-US" altLang="zh-CN" sz="3200" dirty="0">
              <a:solidFill>
                <a:schemeClr val="accent4">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739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childTnLst>
              </p:cTn>
              <p:nextCondLst>
                <p:cond evt="onClick" delay="0">
                  <p:tgtEl>
                    <p:spTgt spid="9"/>
                  </p:tgtEl>
                </p:cond>
              </p:nextCondLst>
            </p:seq>
          </p:childTnLst>
        </p:cTn>
      </p:par>
    </p:tnLst>
    <p:bldLst>
      <p:bldP spid="3" grpId="0"/>
      <p:bldP spid="8" grpId="0"/>
      <p:bldP spid="11"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B054E-B6AE-14CB-111F-0FBA1645B82B}"/>
              </a:ext>
            </a:extLst>
          </p:cNvPr>
          <p:cNvSpPr txBox="1"/>
          <p:nvPr/>
        </p:nvSpPr>
        <p:spPr>
          <a:xfrm>
            <a:off x="2441005" y="579780"/>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E202D27E-6A30-AD2D-47BF-71FDDBF608D3}"/>
              </a:ext>
            </a:extLst>
          </p:cNvPr>
          <p:cNvSpPr txBox="1"/>
          <p:nvPr/>
        </p:nvSpPr>
        <p:spPr>
          <a:xfrm>
            <a:off x="5472679" y="4966971"/>
            <a:ext cx="2433410"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Khay nước đ</a:t>
            </a:r>
            <a:r>
              <a:rPr lang="en-US" sz="2400">
                <a:solidFill>
                  <a:srgbClr val="002060"/>
                </a:solidFill>
                <a:latin typeface="Roboto" panose="02000000000000000000" pitchFamily="2" charset="0"/>
                <a:ea typeface="Roboto" panose="02000000000000000000" pitchFamily="2" charset="0"/>
              </a:rPr>
              <a:t>á</a:t>
            </a:r>
            <a:r>
              <a:rPr lang="vi-VN" sz="2400">
                <a:solidFill>
                  <a:srgbClr val="002060"/>
                </a:solidFill>
                <a:latin typeface="Roboto" panose="02000000000000000000" pitchFamily="2" charset="0"/>
                <a:ea typeface="Roboto" panose="02000000000000000000" pitchFamily="2" charset="0"/>
              </a:rPr>
              <a:t> để bên ngoài môi trường</a:t>
            </a:r>
          </a:p>
        </p:txBody>
      </p:sp>
      <p:sp>
        <p:nvSpPr>
          <p:cNvPr id="15" name="TextBox 14">
            <a:extLst>
              <a:ext uri="{FF2B5EF4-FFF2-40B4-BE49-F238E27FC236}">
                <a16:creationId xmlns:a16="http://schemas.microsoft.com/office/drawing/2014/main" id="{E202D27E-6A30-AD2D-47BF-71FDDBF608D3}"/>
              </a:ext>
            </a:extLst>
          </p:cNvPr>
          <p:cNvSpPr txBox="1"/>
          <p:nvPr/>
        </p:nvSpPr>
        <p:spPr>
          <a:xfrm>
            <a:off x="941753" y="3808610"/>
            <a:ext cx="184785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Đông đặc</a:t>
            </a:r>
          </a:p>
        </p:txBody>
      </p:sp>
      <p:sp>
        <p:nvSpPr>
          <p:cNvPr id="16" name="TextBox 15">
            <a:extLst>
              <a:ext uri="{FF2B5EF4-FFF2-40B4-BE49-F238E27FC236}">
                <a16:creationId xmlns:a16="http://schemas.microsoft.com/office/drawing/2014/main" id="{E202D27E-6A30-AD2D-47BF-71FDDBF608D3}"/>
              </a:ext>
            </a:extLst>
          </p:cNvPr>
          <p:cNvSpPr txBox="1"/>
          <p:nvPr/>
        </p:nvSpPr>
        <p:spPr>
          <a:xfrm>
            <a:off x="7711218" y="2364354"/>
            <a:ext cx="1902627"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Nóng chảy</a:t>
            </a:r>
          </a:p>
        </p:txBody>
      </p:sp>
      <p:pic>
        <p:nvPicPr>
          <p:cNvPr id="7" name="Picture 6"/>
          <p:cNvPicPr>
            <a:picLocks noChangeAspect="1"/>
          </p:cNvPicPr>
          <p:nvPr/>
        </p:nvPicPr>
        <p:blipFill>
          <a:blip r:embed="rId4"/>
          <a:stretch>
            <a:fillRect/>
          </a:stretch>
        </p:blipFill>
        <p:spPr>
          <a:xfrm>
            <a:off x="850536" y="2359368"/>
            <a:ext cx="1847850" cy="1181100"/>
          </a:xfrm>
          <a:prstGeom prst="roundRect">
            <a:avLst/>
          </a:prstGeom>
        </p:spPr>
      </p:pic>
      <p:pic>
        <p:nvPicPr>
          <p:cNvPr id="12" name="Picture 11"/>
          <p:cNvPicPr>
            <a:picLocks noChangeAspect="1"/>
          </p:cNvPicPr>
          <p:nvPr/>
        </p:nvPicPr>
        <p:blipFill>
          <a:blip r:embed="rId5"/>
          <a:stretch>
            <a:fillRect/>
          </a:stretch>
        </p:blipFill>
        <p:spPr>
          <a:xfrm>
            <a:off x="2851677" y="3326742"/>
            <a:ext cx="1771650" cy="1152525"/>
          </a:xfrm>
          <a:prstGeom prst="roundRect">
            <a:avLst/>
          </a:prstGeom>
        </p:spPr>
      </p:pic>
      <p:pic>
        <p:nvPicPr>
          <p:cNvPr id="18" name="Picture 17"/>
          <p:cNvPicPr>
            <a:picLocks noChangeAspect="1"/>
          </p:cNvPicPr>
          <p:nvPr/>
        </p:nvPicPr>
        <p:blipFill>
          <a:blip r:embed="rId6"/>
          <a:stretch>
            <a:fillRect/>
          </a:stretch>
        </p:blipFill>
        <p:spPr>
          <a:xfrm>
            <a:off x="5886154" y="3501613"/>
            <a:ext cx="2019300" cy="1343025"/>
          </a:xfrm>
          <a:prstGeom prst="roundRect">
            <a:avLst/>
          </a:prstGeom>
        </p:spPr>
      </p:pic>
      <p:pic>
        <p:nvPicPr>
          <p:cNvPr id="19" name="Picture 18"/>
          <p:cNvPicPr>
            <a:picLocks noChangeAspect="1"/>
          </p:cNvPicPr>
          <p:nvPr/>
        </p:nvPicPr>
        <p:blipFill>
          <a:blip r:embed="rId7"/>
          <a:stretch>
            <a:fillRect/>
          </a:stretch>
        </p:blipFill>
        <p:spPr>
          <a:xfrm>
            <a:off x="8623245" y="3000004"/>
            <a:ext cx="1981200" cy="1314450"/>
          </a:xfrm>
          <a:prstGeom prst="roundRect">
            <a:avLst/>
          </a:prstGeom>
        </p:spPr>
      </p:pic>
      <p:sp>
        <p:nvSpPr>
          <p:cNvPr id="22" name="TextBox 21">
            <a:extLst>
              <a:ext uri="{FF2B5EF4-FFF2-40B4-BE49-F238E27FC236}">
                <a16:creationId xmlns:a16="http://schemas.microsoft.com/office/drawing/2014/main" id="{E202D27E-6A30-AD2D-47BF-71FDDBF608D3}"/>
              </a:ext>
            </a:extLst>
          </p:cNvPr>
          <p:cNvSpPr txBox="1"/>
          <p:nvPr/>
        </p:nvSpPr>
        <p:spPr>
          <a:xfrm>
            <a:off x="2840307" y="2359368"/>
            <a:ext cx="4870911" cy="830997"/>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Đặt khay nước vào ngăn đá tủ lạnh</a:t>
            </a:r>
            <a:endParaRPr lang="en-US" sz="2400">
              <a:solidFill>
                <a:srgbClr val="002060"/>
              </a:solidFill>
              <a:latin typeface="Roboto" panose="02000000000000000000" pitchFamily="2" charset="0"/>
              <a:ea typeface="Roboto" panose="02000000000000000000" pitchFamily="2" charset="0"/>
            </a:endParaRPr>
          </a:p>
          <a:p>
            <a:pPr lvl="0">
              <a:defRPr/>
            </a:pPr>
            <a:r>
              <a:rPr lang="vi-VN" sz="2400">
                <a:solidFill>
                  <a:srgbClr val="002060"/>
                </a:solidFill>
                <a:latin typeface="Roboto" panose="02000000000000000000" pitchFamily="2" charset="0"/>
                <a:ea typeface="Roboto" panose="02000000000000000000" pitchFamily="2" charset="0"/>
              </a:rPr>
              <a:t>Sau vài giờ, lấy khay nước ra</a:t>
            </a:r>
          </a:p>
        </p:txBody>
      </p:sp>
      <p:sp>
        <p:nvSpPr>
          <p:cNvPr id="23" name="TextBox 22">
            <a:extLst>
              <a:ext uri="{FF2B5EF4-FFF2-40B4-BE49-F238E27FC236}">
                <a16:creationId xmlns:a16="http://schemas.microsoft.com/office/drawing/2014/main" id="{E202D27E-6A30-AD2D-47BF-71FDDBF608D3}"/>
              </a:ext>
            </a:extLst>
          </p:cNvPr>
          <p:cNvSpPr txBox="1"/>
          <p:nvPr/>
        </p:nvSpPr>
        <p:spPr>
          <a:xfrm>
            <a:off x="8455835" y="4520964"/>
            <a:ext cx="3048532"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Khay nước đá để bên ngoài môi trường sau thời gian dài</a:t>
            </a:r>
          </a:p>
        </p:txBody>
      </p:sp>
      <p:sp>
        <p:nvSpPr>
          <p:cNvPr id="24" name="TextBox 23">
            <a:extLst>
              <a:ext uri="{FF2B5EF4-FFF2-40B4-BE49-F238E27FC236}">
                <a16:creationId xmlns:a16="http://schemas.microsoft.com/office/drawing/2014/main" id="{E202D27E-6A30-AD2D-47BF-71FDDBF608D3}"/>
              </a:ext>
            </a:extLst>
          </p:cNvPr>
          <p:cNvSpPr txBox="1"/>
          <p:nvPr/>
        </p:nvSpPr>
        <p:spPr>
          <a:xfrm>
            <a:off x="2108951" y="1324255"/>
            <a:ext cx="569189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Mô tả sự thay đổi về thể của nước</a:t>
            </a:r>
          </a:p>
        </p:txBody>
      </p:sp>
      <p:sp>
        <p:nvSpPr>
          <p:cNvPr id="25" name="Oval 24"/>
          <p:cNvSpPr/>
          <p:nvPr/>
        </p:nvSpPr>
        <p:spPr>
          <a:xfrm>
            <a:off x="2399082" y="2430721"/>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26" name="Oval 25"/>
          <p:cNvSpPr/>
          <p:nvPr/>
        </p:nvSpPr>
        <p:spPr>
          <a:xfrm>
            <a:off x="5229405" y="5323861"/>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7" name="Oval 26"/>
          <p:cNvSpPr/>
          <p:nvPr/>
        </p:nvSpPr>
        <p:spPr>
          <a:xfrm>
            <a:off x="8266469" y="5015053"/>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9" name="Arc 28"/>
          <p:cNvSpPr/>
          <p:nvPr/>
        </p:nvSpPr>
        <p:spPr>
          <a:xfrm rot="3127159" flipV="1">
            <a:off x="1811758" y="2714604"/>
            <a:ext cx="1541477" cy="972590"/>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8060397">
            <a:off x="7456893" y="3464403"/>
            <a:ext cx="1618216" cy="1192327"/>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2791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randombar(horizontal)">
                                      <p:cBhvr>
                                        <p:cTn id="48" dur="500"/>
                                        <p:tgtEl>
                                          <p:spTgt spid="19"/>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randombar(horizontal)">
                                      <p:cBhvr>
                                        <p:cTn id="51" dur="500"/>
                                        <p:tgtEl>
                                          <p:spTgt spid="23"/>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5" grpId="0"/>
      <p:bldP spid="16" grpId="0"/>
      <p:bldP spid="22" grpId="0"/>
      <p:bldP spid="23" grpId="0"/>
      <p:bldP spid="25" grpId="0" animBg="1"/>
      <p:bldP spid="26" grpId="0" animBg="1"/>
      <p:bldP spid="27" grpId="0" animBg="1"/>
      <p:bldP spid="29"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B054E-B6AE-14CB-111F-0FBA1645B82B}"/>
              </a:ext>
            </a:extLst>
          </p:cNvPr>
          <p:cNvSpPr txBox="1"/>
          <p:nvPr/>
        </p:nvSpPr>
        <p:spPr>
          <a:xfrm>
            <a:off x="2441005" y="331303"/>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E202D27E-6A30-AD2D-47BF-71FDDBF608D3}"/>
              </a:ext>
            </a:extLst>
          </p:cNvPr>
          <p:cNvSpPr txBox="1"/>
          <p:nvPr/>
        </p:nvSpPr>
        <p:spPr>
          <a:xfrm>
            <a:off x="8715244" y="3527748"/>
            <a:ext cx="2892847"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Nước chuyển từ thể rắn sang thể lỏng</a:t>
            </a:r>
            <a:endParaRPr lang="vi-VN" sz="2400">
              <a:solidFill>
                <a:srgbClr val="00206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stretch>
            <a:fillRect/>
          </a:stretch>
        </p:blipFill>
        <p:spPr>
          <a:xfrm>
            <a:off x="582182" y="2359367"/>
            <a:ext cx="2540389" cy="1623754"/>
          </a:xfrm>
          <a:prstGeom prst="roundRect">
            <a:avLst/>
          </a:prstGeom>
        </p:spPr>
      </p:pic>
      <p:pic>
        <p:nvPicPr>
          <p:cNvPr id="12" name="Picture 11"/>
          <p:cNvPicPr>
            <a:picLocks noChangeAspect="1"/>
          </p:cNvPicPr>
          <p:nvPr/>
        </p:nvPicPr>
        <p:blipFill>
          <a:blip r:embed="rId5"/>
          <a:stretch>
            <a:fillRect/>
          </a:stretch>
        </p:blipFill>
        <p:spPr>
          <a:xfrm>
            <a:off x="568859" y="4300793"/>
            <a:ext cx="2499788" cy="1584469"/>
          </a:xfrm>
          <a:prstGeom prst="roundRect">
            <a:avLst/>
          </a:prstGeom>
        </p:spPr>
      </p:pic>
      <p:pic>
        <p:nvPicPr>
          <p:cNvPr id="19" name="Picture 18"/>
          <p:cNvPicPr>
            <a:picLocks noChangeAspect="1"/>
          </p:cNvPicPr>
          <p:nvPr/>
        </p:nvPicPr>
        <p:blipFill>
          <a:blip r:embed="rId6"/>
          <a:stretch>
            <a:fillRect/>
          </a:stretch>
        </p:blipFill>
        <p:spPr>
          <a:xfrm>
            <a:off x="6063109" y="4065846"/>
            <a:ext cx="2446650" cy="1623258"/>
          </a:xfrm>
          <a:prstGeom prst="roundRect">
            <a:avLst/>
          </a:prstGeom>
        </p:spPr>
      </p:pic>
      <p:sp>
        <p:nvSpPr>
          <p:cNvPr id="22" name="TextBox 21">
            <a:extLst>
              <a:ext uri="{FF2B5EF4-FFF2-40B4-BE49-F238E27FC236}">
                <a16:creationId xmlns:a16="http://schemas.microsoft.com/office/drawing/2014/main" id="{E202D27E-6A30-AD2D-47BF-71FDDBF608D3}"/>
              </a:ext>
            </a:extLst>
          </p:cNvPr>
          <p:cNvSpPr txBox="1"/>
          <p:nvPr/>
        </p:nvSpPr>
        <p:spPr>
          <a:xfrm>
            <a:off x="3122571" y="3458427"/>
            <a:ext cx="3313023"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Nước chuyển từ thể lỏng sang thể rắn</a:t>
            </a:r>
            <a:endParaRPr lang="vi-VN" sz="240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E202D27E-6A30-AD2D-47BF-71FDDBF608D3}"/>
              </a:ext>
            </a:extLst>
          </p:cNvPr>
          <p:cNvSpPr txBox="1"/>
          <p:nvPr/>
        </p:nvSpPr>
        <p:spPr>
          <a:xfrm>
            <a:off x="2108951" y="1324255"/>
            <a:ext cx="722389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Chỉ ra sự chuyển thể của nước trong các hình </a:t>
            </a:r>
            <a:r>
              <a:rPr lang="en-US" sz="2400">
                <a:solidFill>
                  <a:srgbClr val="002060"/>
                </a:solidFill>
                <a:latin typeface="Roboto" panose="02000000000000000000" pitchFamily="2" charset="0"/>
                <a:ea typeface="Roboto" panose="02000000000000000000" pitchFamily="2" charset="0"/>
              </a:rPr>
              <a:t>sau</a:t>
            </a:r>
            <a:endParaRPr lang="vi-VN" sz="2400">
              <a:solidFill>
                <a:srgbClr val="002060"/>
              </a:solidFill>
              <a:latin typeface="Roboto" panose="02000000000000000000" pitchFamily="2" charset="0"/>
              <a:ea typeface="Roboto" panose="02000000000000000000" pitchFamily="2" charset="0"/>
            </a:endParaRPr>
          </a:p>
        </p:txBody>
      </p:sp>
      <p:sp>
        <p:nvSpPr>
          <p:cNvPr id="29" name="Arc 28"/>
          <p:cNvSpPr/>
          <p:nvPr/>
        </p:nvSpPr>
        <p:spPr>
          <a:xfrm rot="7284551" flipV="1">
            <a:off x="1515138" y="3401811"/>
            <a:ext cx="1541477" cy="1021650"/>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6070472" y="2358778"/>
            <a:ext cx="2499788" cy="1584469"/>
          </a:xfrm>
          <a:prstGeom prst="roundRect">
            <a:avLst/>
          </a:prstGeom>
        </p:spPr>
      </p:pic>
      <p:sp>
        <p:nvSpPr>
          <p:cNvPr id="21" name="Arc 20"/>
          <p:cNvSpPr/>
          <p:nvPr/>
        </p:nvSpPr>
        <p:spPr>
          <a:xfrm rot="7284551" flipV="1">
            <a:off x="7106865" y="3141911"/>
            <a:ext cx="1541477" cy="1021650"/>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8966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22" grpId="0"/>
      <p:bldP spid="2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02D27E-6A30-AD2D-47BF-71FDDBF608D3}"/>
              </a:ext>
            </a:extLst>
          </p:cNvPr>
          <p:cNvSpPr txBox="1"/>
          <p:nvPr/>
        </p:nvSpPr>
        <p:spPr>
          <a:xfrm>
            <a:off x="2450179" y="870391"/>
            <a:ext cx="7975969"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Làm thí nghiệm theo hướng dẫn và ghi chép lại hiện tượng xảy ra với thể của nước ở trong cốc</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3977851C-5B4D-4AD5-C307-2B5E4CE70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642" y="2388010"/>
            <a:ext cx="2802391" cy="2724879"/>
          </a:xfrm>
          <a:prstGeom prst="round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80DD754-24C5-79FF-FA33-ECF2B66AD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185" y="2338843"/>
            <a:ext cx="2781626" cy="2739205"/>
          </a:xfrm>
          <a:prstGeom prst="round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80DD754-24C5-79FF-FA33-ECF2B66ADC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165" y="2326748"/>
            <a:ext cx="2617847" cy="2739205"/>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202D27E-6A30-AD2D-47BF-71FDDBF608D3}"/>
              </a:ext>
            </a:extLst>
          </p:cNvPr>
          <p:cNvSpPr txBox="1"/>
          <p:nvPr/>
        </p:nvSpPr>
        <p:spPr>
          <a:xfrm>
            <a:off x="2294234" y="2589807"/>
            <a:ext cx="1407910"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Bay hơi</a:t>
            </a:r>
            <a:endParaRPr lang="en-US" altLang="zh-CN" sz="3200" dirty="0">
              <a:solidFill>
                <a:schemeClr val="bg1"/>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9741820" y="2475015"/>
            <a:ext cx="1707113"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Ngưng tụ</a:t>
            </a:r>
            <a:endParaRPr lang="en-US" altLang="zh-CN" sz="3200" dirty="0">
              <a:solidFill>
                <a:schemeClr val="bg1"/>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202D27E-6A30-AD2D-47BF-71FDDBF608D3}"/>
              </a:ext>
            </a:extLst>
          </p:cNvPr>
          <p:cNvSpPr txBox="1"/>
          <p:nvPr/>
        </p:nvSpPr>
        <p:spPr>
          <a:xfrm>
            <a:off x="400348" y="5249770"/>
            <a:ext cx="330179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Đổ nước nóng vào cốc</a:t>
            </a:r>
          </a:p>
        </p:txBody>
      </p:sp>
      <p:sp>
        <p:nvSpPr>
          <p:cNvPr id="16" name="TextBox 15">
            <a:extLst>
              <a:ext uri="{FF2B5EF4-FFF2-40B4-BE49-F238E27FC236}">
                <a16:creationId xmlns:a16="http://schemas.microsoft.com/office/drawing/2014/main" id="{E202D27E-6A30-AD2D-47BF-71FDDBF608D3}"/>
              </a:ext>
            </a:extLst>
          </p:cNvPr>
          <p:cNvSpPr txBox="1"/>
          <p:nvPr/>
        </p:nvSpPr>
        <p:spPr>
          <a:xfrm>
            <a:off x="4781829" y="5249770"/>
            <a:ext cx="2829735"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Úp chiếc đĩa lên cốc nước</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E202D27E-6A30-AD2D-47BF-71FDDBF608D3}"/>
              </a:ext>
            </a:extLst>
          </p:cNvPr>
          <p:cNvSpPr txBox="1"/>
          <p:nvPr/>
        </p:nvSpPr>
        <p:spPr>
          <a:xfrm>
            <a:off x="8209722" y="5210321"/>
            <a:ext cx="347869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vài phút nhấc chiếc đĩa ra khỏi cốc nước</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2933380" y="4496708"/>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6904583" y="4434089"/>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0" name="Oval 19"/>
          <p:cNvSpPr/>
          <p:nvPr/>
        </p:nvSpPr>
        <p:spPr>
          <a:xfrm>
            <a:off x="10797323" y="4339193"/>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1" name="TextBox 20">
            <a:extLst>
              <a:ext uri="{FF2B5EF4-FFF2-40B4-BE49-F238E27FC236}">
                <a16:creationId xmlns:a16="http://schemas.microsoft.com/office/drawing/2014/main" id="{590B054E-B6AE-14CB-111F-0FBA1645B82B}"/>
              </a:ext>
            </a:extLst>
          </p:cNvPr>
          <p:cNvSpPr txBox="1"/>
          <p:nvPr/>
        </p:nvSpPr>
        <p:spPr>
          <a:xfrm>
            <a:off x="2441005" y="331303"/>
            <a:ext cx="816344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6943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14"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P spid="16" grpId="0"/>
      <p:bldP spid="17" grpId="0"/>
      <p:bldP spid="18" grpId="0" animBg="1"/>
      <p:bldP spid="19" grpId="0" animBg="1"/>
      <p:bldP spid="20" grpId="0" animBg="1"/>
      <p:bldP spid="2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3316</TotalTime>
  <Words>2112</Words>
  <Application>Microsoft Office PowerPoint</Application>
  <PresentationFormat>Widescreen</PresentationFormat>
  <Paragraphs>234</Paragraphs>
  <Slides>32</Slides>
  <Notes>31</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Roboto Black</vt:lpstr>
      <vt:lpstr>Calibri Light</vt:lpstr>
      <vt:lpstr>Arial</vt:lpstr>
      <vt:lpstr>Roboto</vt:lpstr>
      <vt:lpstr>Times New Roman</vt:lpstr>
      <vt:lpstr>Calibri</vt:lpstr>
      <vt:lpstr>Muli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146</cp:revision>
  <dcterms:created xsi:type="dcterms:W3CDTF">2023-04-01T23:44:56Z</dcterms:created>
  <dcterms:modified xsi:type="dcterms:W3CDTF">2023-08-02T02:26:38Z</dcterms:modified>
</cp:coreProperties>
</file>