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34"/>
  </p:notesMasterIdLst>
  <p:sldIdLst>
    <p:sldId id="4282" r:id="rId4"/>
    <p:sldId id="4307" r:id="rId5"/>
    <p:sldId id="4332" r:id="rId6"/>
    <p:sldId id="4302" r:id="rId7"/>
    <p:sldId id="4308" r:id="rId8"/>
    <p:sldId id="4309" r:id="rId9"/>
    <p:sldId id="4290" r:id="rId10"/>
    <p:sldId id="4299" r:id="rId11"/>
    <p:sldId id="4291" r:id="rId12"/>
    <p:sldId id="4310" r:id="rId13"/>
    <p:sldId id="4333" r:id="rId14"/>
    <p:sldId id="4296" r:id="rId15"/>
    <p:sldId id="4297" r:id="rId16"/>
    <p:sldId id="4298" r:id="rId17"/>
    <p:sldId id="4314" r:id="rId18"/>
    <p:sldId id="4312" r:id="rId19"/>
    <p:sldId id="4331" r:id="rId20"/>
    <p:sldId id="4306" r:id="rId21"/>
    <p:sldId id="4315" r:id="rId22"/>
    <p:sldId id="4317" r:id="rId23"/>
    <p:sldId id="4318" r:id="rId24"/>
    <p:sldId id="4319" r:id="rId25"/>
    <p:sldId id="4320" r:id="rId26"/>
    <p:sldId id="4321" r:id="rId27"/>
    <p:sldId id="4322" r:id="rId28"/>
    <p:sldId id="4323" r:id="rId29"/>
    <p:sldId id="4325" r:id="rId30"/>
    <p:sldId id="4326" r:id="rId31"/>
    <p:sldId id="4329" r:id="rId32"/>
    <p:sldId id="4330" r:id="rId33"/>
  </p:sldIdLst>
  <p:sldSz cx="12192000" cy="6858000"/>
  <p:notesSz cx="6858000" cy="9144000"/>
  <p:embeddedFontLst>
    <p:embeddedFont>
      <p:font typeface="MV Boli" panose="02000500030200090000" pitchFamily="2" charset="0"/>
      <p:regular r:id="rId35"/>
    </p:embeddedFont>
    <p:embeddedFont>
      <p:font typeface="Calibri" panose="020F0502020204030204" pitchFamily="34" charset="0"/>
      <p:regular r:id="rId36"/>
      <p:bold r:id="rId37"/>
      <p:italic r:id="rId38"/>
      <p:boldItalic r:id="rId39"/>
    </p:embeddedFont>
    <p:embeddedFont>
      <p:font typeface="游ゴシック" panose="020B0400000000000000" pitchFamily="34" charset="-128"/>
      <p:regular r:id="rId40"/>
      <p:bold r:id="rId41"/>
    </p:embeddedFont>
    <p:embeddedFont>
      <p:font typeface="Roboto Black" panose="02000000000000000000" pitchFamily="2" charset="0"/>
      <p:bold r:id="rId42"/>
      <p:boldItalic r:id="rId43"/>
    </p:embeddedFont>
    <p:embeddedFont>
      <p:font typeface="Roboto" panose="02000000000000000000" pitchFamily="2" charset="0"/>
      <p:regular r:id="rId44"/>
      <p:bold r:id="rId45"/>
      <p:italic r:id="rId46"/>
      <p:boldItalic r:id="rId47"/>
    </p:embeddedFont>
    <p:embeddedFont>
      <p:font typeface="Pangolin" panose="020B0604020202020204" charset="0"/>
      <p:regular r:id="rId48"/>
    </p:embeddedFont>
    <p:embeddedFont>
      <p:font typeface="Calibri Light" panose="020F0302020204030204" pitchFamily="34" charset="0"/>
      <p:regular r:id="rId49"/>
      <p:italic r:id="rId5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974"/>
    <a:srgbClr val="3784D9"/>
    <a:srgbClr val="569858"/>
    <a:srgbClr val="E773D1"/>
    <a:srgbClr val="CB6CE6"/>
    <a:srgbClr val="A5B2D3"/>
    <a:srgbClr val="DFCEBC"/>
    <a:srgbClr val="95624C"/>
    <a:srgbClr val="B94917"/>
    <a:srgbClr val="8DD3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0" autoAdjust="0"/>
    <p:restoredTop sz="75736" autoAdjust="0"/>
  </p:normalViewPr>
  <p:slideViewPr>
    <p:cSldViewPr snapToGrid="0">
      <p:cViewPr varScale="1">
        <p:scale>
          <a:sx n="64" d="100"/>
          <a:sy n="64" d="100"/>
        </p:scale>
        <p:origin x="1397" y="58"/>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12/12/2025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GV </a:t>
            </a:r>
            <a:r>
              <a:rPr lang="en-US"/>
              <a:t>chiếu câu hỏi cho HS trả lời.</a:t>
            </a:r>
            <a:endParaRPr lang="vi-VN"/>
          </a:p>
          <a:p>
            <a:r>
              <a:rPr lang="en-US" baseline="0"/>
              <a:t>Hướng dẫn HS cách tính thế kỉ nếu biết 1 năm (</a:t>
            </a:r>
            <a:r>
              <a:rPr lang="vi-VN" baseline="0"/>
              <a:t>lấy số đầu đối với năm có 3 chữ số, lấy 2 con số đầu của năm có 4 chữ số cộng thêm 1.</a:t>
            </a:r>
            <a:r>
              <a:rPr lang="en-US" baseline="0"/>
              <a:t> </a:t>
            </a:r>
          </a:p>
          <a:p>
            <a:r>
              <a:rPr lang="vi-VN" baseline="0"/>
              <a:t>Ví dụ:</a:t>
            </a:r>
            <a:r>
              <a:rPr lang="en-US" baseline="0"/>
              <a:t> </a:t>
            </a:r>
            <a:r>
              <a:rPr lang="vi-VN" baseline="0"/>
              <a:t>Năm 1975 có 19+1=20 nên thuộc thế k</a:t>
            </a:r>
            <a:r>
              <a:rPr lang="en-US" baseline="0"/>
              <a:t>ỉ</a:t>
            </a:r>
            <a:r>
              <a:rPr lang="vi-VN" baseline="0"/>
              <a:t> XX</a:t>
            </a:r>
            <a:r>
              <a:rPr lang="en-US" baseline="0"/>
              <a:t>, </a:t>
            </a:r>
          </a:p>
          <a:p>
            <a:r>
              <a:rPr lang="vi-VN" baseline="0"/>
              <a:t>Năm 591 có 5+1=6 nên thuộc thế k</a:t>
            </a:r>
            <a:r>
              <a:rPr lang="en-US" baseline="0"/>
              <a:t>ỉ</a:t>
            </a:r>
            <a:r>
              <a:rPr lang="vi-VN" baseline="0"/>
              <a:t> VI</a:t>
            </a:r>
            <a:r>
              <a:rPr lang="en-US" baseline="0"/>
              <a:t>. </a:t>
            </a:r>
          </a:p>
          <a:p>
            <a:r>
              <a:rPr lang="en-US" baseline="0"/>
              <a:t>L</a:t>
            </a:r>
            <a:r>
              <a:rPr lang="vi-VN" baseline="0"/>
              <a:t>ưu ý là năm nào có hai chữ số cuối là số 00 thì ta giữ nguyên không cần cộng.</a:t>
            </a:r>
            <a:r>
              <a:rPr lang="en-US" baseline="0"/>
              <a:t> </a:t>
            </a:r>
            <a:r>
              <a:rPr lang="vi-VN" baseline="0"/>
              <a:t>Ví dụ:</a:t>
            </a:r>
            <a:r>
              <a:rPr lang="en-US" baseline="0"/>
              <a:t> </a:t>
            </a:r>
            <a:r>
              <a:rPr lang="vi-VN" baseline="0"/>
              <a:t>Năm 1900 có hai chữ số cuối là số 0 nên thuộc thế k</a:t>
            </a:r>
            <a:r>
              <a:rPr lang="en-US" baseline="0"/>
              <a:t>ỉ</a:t>
            </a:r>
            <a:r>
              <a:rPr lang="vi-VN" baseline="0"/>
              <a:t> XIX</a:t>
            </a:r>
            <a:r>
              <a:rPr lang="en-US" baseline="0"/>
              <a:t>. </a:t>
            </a:r>
          </a:p>
          <a:p>
            <a:r>
              <a:rPr lang="vi-VN" baseline="0"/>
              <a:t>Năm 800 cũng có hai chữ số cuối là 00 nên thuộc thế k</a:t>
            </a:r>
            <a:r>
              <a:rPr lang="en-US" baseline="0"/>
              <a:t>ỉ</a:t>
            </a:r>
            <a:r>
              <a:rPr lang="vi-VN" baseline="0"/>
              <a:t> VIII</a:t>
            </a:r>
            <a:r>
              <a:rPr lang="en-US" baseline="0"/>
              <a:t>. Năm có 1 và 2 chữ số thuộc thế kỉ 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0922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831326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2764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a:t>
            </a:r>
            <a:r>
              <a:rPr lang="vi-VN"/>
              <a:t>bị </a:t>
            </a:r>
            <a:r>
              <a:rPr lang="en-US"/>
              <a:t>dụng cụ và </a:t>
            </a:r>
            <a:r>
              <a:rPr lang="vi-VN"/>
              <a:t>vật </a:t>
            </a:r>
            <a:r>
              <a:rPr lang="vi-VN" dirty="0"/>
              <a:t>liệu cho buổi </a:t>
            </a:r>
            <a:r>
              <a:rPr lang="vi-VN"/>
              <a:t>học sau</a:t>
            </a:r>
            <a:r>
              <a:rPr lang="en-US"/>
              <a:t>. GV có</a:t>
            </a:r>
            <a:r>
              <a:rPr lang="en-US" baseline="0"/>
              <a:t> thể phân công mỗi nhóm sưu tầm tranh, ảnh của một sự kiện nào đó như: nước, rừng, phương tiện giao thông, thời trang, lịch sử kháng chiến của Việt Nam, sự phát triển của con người…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7289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phổ</a:t>
            </a:r>
            <a:r>
              <a:rPr lang="en-US" baseline="0"/>
              <a:t> biến luật chơi: </a:t>
            </a:r>
            <a:r>
              <a:rPr lang="vi-VN" baseline="0"/>
              <a:t>Một bạn rút một thẻ rồi đọc năm ghi trên thẻ, mời một bạn bất kì nêu năm đó thuộc thế kỉ nào? Nếu bạn trả lời đúng thì được rút thẻ và tiếp tục đố các bạn khác</a:t>
            </a: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257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pcho HS đối</a:t>
            </a:r>
            <a:r>
              <a:rPr lang="en-US" baseline="0"/>
              <a:t> chiếu từng năm tương ứng từng thế kỉ xem đúng chưa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8825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9116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yêu cầu HS thảo luận và chia sẻ ý tưởng làm sản phẩm bám sát các tiêu chí.</a:t>
            </a:r>
          </a:p>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a:t>
            </a:r>
            <a:r>
              <a:rPr lang="en-US" baseline="0"/>
              <a:t> có thể gợi mở cho HS cách làm sử dụng hình vẽ, dán tranh ảnh</a:t>
            </a:r>
            <a:endParaRPr lang="en-US"/>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877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chuẩn</a:t>
            </a:r>
            <a:r>
              <a:rPr lang="en-US" baseline="0"/>
              <a:t> bị các thẻ sự kiện phát cho mỗi nhóm. Tổ chức cho </a:t>
            </a:r>
            <a:r>
              <a:rPr lang="en-US"/>
              <a:t>các</a:t>
            </a:r>
            <a:r>
              <a:rPr lang="en-US" baseline="0"/>
              <a:t> nhóm thi với nhau</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946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7390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3113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0897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hiện theo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hướng dẫn nếu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khó</a:t>
            </a:r>
            <a:r>
              <a:rPr lang="en-US" baseline="0">
                <a:latin typeface="Times New Roman" panose="02020603050405020304" pitchFamily="18" charset="0"/>
                <a:cs typeface="Times New Roman" panose="02020603050405020304" pitchFamily="18" charset="0"/>
              </a:rPr>
              <a:t> khăn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7618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8609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7830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6213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1280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sơ đồ dòng thời gian của nhóm mình và các sự kiện lịch sử được giới thiệu. Sau đó, đố bạn mỗi sự kiện đó diễn ra vào thế kỉ nào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3639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3212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câu hỏi, các em có biết về những sự kiện lịch sử này không? </a:t>
            </a:r>
          </a:p>
          <a:p>
            <a:r>
              <a:rPr lang="en-US" baseline="0"/>
              <a:t>GV dẫn dắt: </a:t>
            </a:r>
            <a:r>
              <a:rPr lang="en-US" sz="1800" kern="0">
                <a:effectLst/>
                <a:latin typeface="Times New Roman" panose="02020603050405020304" pitchFamily="18" charset="0"/>
                <a:ea typeface="Calibri" panose="020F0502020204030204" pitchFamily="34" charset="0"/>
              </a:rPr>
              <a:t>Để có thể hiểu và ghi nhớ tốt hơn về các sự kiện lịch sử, chúng ta cùng làm sơ đồ dòng thời gian nhé. </a:t>
            </a:r>
          </a:p>
          <a:p>
            <a:r>
              <a:rPr lang="en-US" sz="1800" kern="0">
                <a:effectLst/>
                <a:latin typeface="Times New Roman" panose="02020603050405020304" pitchFamily="18" charset="0"/>
                <a:ea typeface="Calibri" panose="020F0502020204030204" pitchFamily="34" charset="0"/>
              </a:rPr>
              <a:t>Và để biết được mỗi sự kiện này xảy ra vào thế kỉ nào, chúng ta hãy cùng tìm hiểu về thế kỉ.</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4647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272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có thể giải</a:t>
            </a:r>
            <a:r>
              <a:rPr lang="en-US" baseline="0"/>
              <a:t> thích thêm: </a:t>
            </a:r>
            <a:r>
              <a:rPr lang="vi-VN" baseline="0"/>
              <a:t>Thế k</a:t>
            </a:r>
            <a:r>
              <a:rPr lang="en-US" baseline="0"/>
              <a:t>ỉ</a:t>
            </a:r>
            <a:r>
              <a:rPr lang="vi-VN" baseline="0"/>
              <a:t> là khoảng thời gian một trăm năm (k</a:t>
            </a:r>
            <a:r>
              <a:rPr lang="en-US" baseline="0"/>
              <a:t>ỉ</a:t>
            </a:r>
            <a:r>
              <a:rPr lang="vi-VN" baseline="0"/>
              <a:t> có ngụ ý: một đời người).</a:t>
            </a:r>
            <a:r>
              <a:rPr lang="en-US" baseline="0"/>
              <a:t> </a:t>
            </a:r>
            <a:r>
              <a:rPr lang="vi-VN" baseline="0"/>
              <a:t>Từ k</a:t>
            </a:r>
            <a:r>
              <a:rPr lang="en-US" baseline="0"/>
              <a:t>ỉ</a:t>
            </a:r>
            <a:r>
              <a:rPr lang="vi-VN" baseline="0"/>
              <a:t> nguyên</a:t>
            </a:r>
            <a:r>
              <a:rPr lang="en-US" altLang="ja-JP" baseline="0"/>
              <a:t> (</a:t>
            </a:r>
            <a:r>
              <a:rPr lang="vi-VN" baseline="0"/>
              <a:t>k</a:t>
            </a:r>
            <a:r>
              <a:rPr lang="en-US" baseline="0"/>
              <a:t>ỉ</a:t>
            </a:r>
            <a:r>
              <a:rPr lang="vi-VN" baseline="0"/>
              <a:t>: năm, nguyên: khởi đầu, bắt đầu) được dùng để chỉ thời k</a:t>
            </a:r>
            <a:r>
              <a:rPr lang="en-US" baseline="0"/>
              <a:t>ì</a:t>
            </a:r>
            <a:r>
              <a:rPr lang="vi-VN" baseline="0"/>
              <a:t> lịch sử được mở đầu bằng một sự kiện trọng đại, có ý nghĩa quyết định </a:t>
            </a:r>
            <a:r>
              <a:rPr lang="en-US" baseline="0"/>
              <a:t>chiều hướng</a:t>
            </a:r>
            <a:r>
              <a:rPr lang="vi-VN" baseline="0"/>
              <a:t> phát triển về sau của xã hội hay của một lĩnh vực nào đó. Ví dụ: Dân tộc ta đã bước vào k</a:t>
            </a:r>
            <a:r>
              <a:rPr lang="en-US" baseline="0"/>
              <a:t>ỉ</a:t>
            </a:r>
            <a:r>
              <a:rPr lang="vi-VN" baseline="0"/>
              <a:t> nguyên mới – k</a:t>
            </a:r>
            <a:r>
              <a:rPr lang="en-US" baseline="0"/>
              <a:t>ỉ</a:t>
            </a:r>
            <a:r>
              <a:rPr lang="vi-VN" baseline="0"/>
              <a:t> nguyên độc lập tự do và chủ nghĩa xã hội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tính</a:t>
            </a:r>
            <a:r>
              <a:rPr lang="en-US" baseline="0"/>
              <a:t> và trả lời câu hỏi, các bạn khác nhận xét, bổ sung nếu chưa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9652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tính</a:t>
            </a:r>
            <a:r>
              <a:rPr lang="en-US" baseline="0"/>
              <a:t> và trả lời câu hỏi, các bạn khác nhận xét, bổ sung nếu chưa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4797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tính</a:t>
            </a:r>
            <a:r>
              <a:rPr lang="en-US" baseline="0"/>
              <a:t> và trả lời câu hỏi, các bạn khác nhận xét, bổ sung nếu chưa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1924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chiếu câu hỏi cho HS trả lời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5127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877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758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5664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426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57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501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761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911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543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845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05497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4.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6.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audio" Target="../media/audio1.wav"/><Relationship Id="rId21" Type="http://schemas.openxmlformats.org/officeDocument/2006/relationships/image" Target="../media/image43.png"/><Relationship Id="rId7" Type="http://schemas.openxmlformats.org/officeDocument/2006/relationships/image" Target="../media/image41.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17.xml"/><Relationship Id="rId16" Type="http://schemas.openxmlformats.org/officeDocument/2006/relationships/image" Target="../media/image64.png"/><Relationship Id="rId20"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59.png"/><Relationship Id="rId5" Type="http://schemas.openxmlformats.org/officeDocument/2006/relationships/image" Target="../media/image4.png"/><Relationship Id="rId15" Type="http://schemas.openxmlformats.org/officeDocument/2006/relationships/image" Target="../media/image63.png"/><Relationship Id="rId23" Type="http://schemas.openxmlformats.org/officeDocument/2006/relationships/image" Target="../media/image68.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7.png"/><Relationship Id="rId9" Type="http://schemas.openxmlformats.org/officeDocument/2006/relationships/image" Target="../media/image50.png"/><Relationship Id="rId14" Type="http://schemas.openxmlformats.org/officeDocument/2006/relationships/image" Target="../media/image62.png"/><Relationship Id="rId22"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70.JPG"/><Relationship Id="rId4" Type="http://schemas.openxmlformats.org/officeDocument/2006/relationships/image" Target="../media/image69.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34.png"/><Relationship Id="rId11" Type="http://schemas.openxmlformats.org/officeDocument/2006/relationships/image" Target="../media/image4.png"/><Relationship Id="rId5" Type="http://schemas.microsoft.com/office/2007/relationships/hdphoto" Target="../media/hdphoto1.wdp"/><Relationship Id="rId15" Type="http://schemas.openxmlformats.org/officeDocument/2006/relationships/image" Target="../media/image79.jpeg"/><Relationship Id="rId10" Type="http://schemas.microsoft.com/office/2007/relationships/hdphoto" Target="../media/hdphoto3.wdp"/><Relationship Id="rId4" Type="http://schemas.openxmlformats.org/officeDocument/2006/relationships/image" Target="../media/image74.png"/><Relationship Id="rId9" Type="http://schemas.openxmlformats.org/officeDocument/2006/relationships/image" Target="../media/image76.png"/><Relationship Id="rId14" Type="http://schemas.openxmlformats.org/officeDocument/2006/relationships/image" Target="../media/image78.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69.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86.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4.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2735" y="0"/>
            <a:ext cx="12264736" cy="6857999"/>
          </a:xfrm>
          <a:prstGeom prst="rect">
            <a:avLst/>
          </a:prstGeom>
          <a:effectLst>
            <a:softEdge rad="317500"/>
          </a:effectLst>
        </p:spPr>
      </p:pic>
      <p:sp>
        <p:nvSpPr>
          <p:cNvPr id="40" name="TextBox 39">
            <a:extLst>
              <a:ext uri="{FF2B5EF4-FFF2-40B4-BE49-F238E27FC236}">
                <a16:creationId xmlns:a16="http://schemas.microsoft.com/office/drawing/2014/main" xmlns="" id="{DA14CBFD-2C6F-E4A0-F468-3C5C731B2275}"/>
              </a:ext>
            </a:extLst>
          </p:cNvPr>
          <p:cNvSpPr txBox="1"/>
          <p:nvPr/>
        </p:nvSpPr>
        <p:spPr>
          <a:xfrm>
            <a:off x="9996435" y="421240"/>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Roboto Black" panose="02000000000000000000" pitchFamily="2" charset="0"/>
                <a:ea typeface="Roboto Black" panose="02000000000000000000" pitchFamily="2" charset="0"/>
                <a:cs typeface="+mn-cs"/>
              </a:rPr>
              <a:t>BÀI 4</a:t>
            </a:r>
          </a:p>
        </p:txBody>
      </p:sp>
      <p:grpSp>
        <p:nvGrpSpPr>
          <p:cNvPr id="3" name="Group 2"/>
          <p:cNvGrpSpPr/>
          <p:nvPr/>
        </p:nvGrpSpPr>
        <p:grpSpPr>
          <a:xfrm>
            <a:off x="2568009" y="5876862"/>
            <a:ext cx="1080256" cy="981137"/>
            <a:chOff x="3686896" y="5777470"/>
            <a:chExt cx="1080256" cy="981137"/>
          </a:xfrm>
        </p:grpSpPr>
        <p:sp>
          <p:nvSpPr>
            <p:cNvPr id="26" name="Arrow: Pentagon 25">
              <a:extLst>
                <a:ext uri="{FF2B5EF4-FFF2-40B4-BE49-F238E27FC236}">
                  <a16:creationId xmlns:a16="http://schemas.microsoft.com/office/drawing/2014/main" xmlns="" id="{F1C07DEE-8892-24B9-69DB-4BC45E9619CB}"/>
                </a:ext>
              </a:extLst>
            </p:cNvPr>
            <p:cNvSpPr/>
            <p:nvPr/>
          </p:nvSpPr>
          <p:spPr>
            <a:xfrm>
              <a:off x="3686896" y="5777470"/>
              <a:ext cx="975161" cy="9811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9576758" y="1131240"/>
            <a:ext cx="2384627" cy="286232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C000"/>
                </a:solidFill>
                <a:effectLst/>
                <a:uLnTx/>
                <a:uFillTx/>
                <a:latin typeface="Roboto Black" panose="02000000000000000000" pitchFamily="2" charset="0"/>
                <a:ea typeface="Roboto Black" panose="02000000000000000000" pitchFamily="2" charset="0"/>
              </a:rPr>
              <a:t>THẾ</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noProof="0" dirty="0">
                <a:ln>
                  <a:noFill/>
                </a:ln>
                <a:solidFill>
                  <a:srgbClr val="FFC000"/>
                </a:solidFill>
                <a:effectLst/>
                <a:uLnTx/>
                <a:uFillTx/>
                <a:latin typeface="Roboto Black" panose="02000000000000000000" pitchFamily="2" charset="0"/>
                <a:ea typeface="Roboto Black" panose="02000000000000000000" pitchFamily="2" charset="0"/>
              </a:rPr>
              <a:t> KỈ</a:t>
            </a:r>
            <a:endParaRPr kumimoji="0" lang="en-US" altLang="zh-CN" sz="6000" b="1" i="0" u="none" strike="noStrike" kern="1200" cap="none" spc="0" normalizeH="0" baseline="0" noProof="0" dirty="0">
              <a:ln>
                <a:noFill/>
              </a:ln>
              <a:solidFill>
                <a:srgbClr val="FFC000"/>
              </a:solidFill>
              <a:effectLst/>
              <a:uLnTx/>
              <a:uFillTx/>
              <a:latin typeface="Roboto Black" panose="02000000000000000000" pitchFamily="2" charset="0"/>
              <a:ea typeface="Roboto Black" panose="02000000000000000000" pitchFamily="2" charset="0"/>
            </a:endParaRPr>
          </a:p>
        </p:txBody>
      </p:sp>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395269"/>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TRẢ LỜI CÂU HỎI SAU</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1059873" y="2349361"/>
            <a:ext cx="4623954" cy="1200329"/>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Năm 1926, chương trình truyền hình đầu tiên được phát sóng. Năm đó thuộc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thế kỉ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6" name="TextBox 115"/>
          <p:cNvSpPr txBox="1"/>
          <p:nvPr/>
        </p:nvSpPr>
        <p:spPr>
          <a:xfrm>
            <a:off x="515125" y="4919008"/>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131"/>
            <a:ext cx="2246550" cy="1550366"/>
          </a:xfrm>
          <a:prstGeom prst="rect">
            <a:avLst/>
          </a:prstGeom>
        </p:spPr>
      </p:pic>
      <p:sp>
        <p:nvSpPr>
          <p:cNvPr id="19" name="TextBox 18"/>
          <p:cNvSpPr txBox="1"/>
          <p:nvPr/>
        </p:nvSpPr>
        <p:spPr>
          <a:xfrm>
            <a:off x="2130530" y="4311871"/>
            <a:ext cx="2482639" cy="923330"/>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54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54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pic>
        <p:nvPicPr>
          <p:cNvPr id="3" name="Picture 2"/>
          <p:cNvPicPr>
            <a:picLocks noChangeAspect="1"/>
          </p:cNvPicPr>
          <p:nvPr/>
        </p:nvPicPr>
        <p:blipFill>
          <a:blip r:embed="rId4"/>
          <a:stretch>
            <a:fillRect/>
          </a:stretch>
        </p:blipFill>
        <p:spPr>
          <a:xfrm>
            <a:off x="5910806" y="1870607"/>
            <a:ext cx="5819048" cy="388571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4760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21"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B75ED06-7668-8675-6C84-803F94A3B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1549" y="-55179"/>
            <a:ext cx="2246550" cy="1550366"/>
          </a:xfrm>
          <a:prstGeom prst="rect">
            <a:avLst/>
          </a:prstGeom>
        </p:spPr>
      </p:pic>
      <p:grpSp>
        <p:nvGrpSpPr>
          <p:cNvPr id="6" name="Group 5">
            <a:extLst>
              <a:ext uri="{FF2B5EF4-FFF2-40B4-BE49-F238E27FC236}">
                <a16:creationId xmlns:a16="http://schemas.microsoft.com/office/drawing/2014/main" xmlns="" id="{E14DC05E-B9EF-979E-09B6-9AE9D163BC30}"/>
              </a:ext>
            </a:extLst>
          </p:cNvPr>
          <p:cNvGrpSpPr/>
          <p:nvPr/>
        </p:nvGrpSpPr>
        <p:grpSpPr>
          <a:xfrm>
            <a:off x="127887" y="1543748"/>
            <a:ext cx="10153662" cy="5246299"/>
            <a:chOff x="-269578" y="782011"/>
            <a:chExt cx="10830121" cy="6565774"/>
          </a:xfrm>
        </p:grpSpPr>
        <p:grpSp>
          <p:nvGrpSpPr>
            <p:cNvPr id="7" name="Group 6">
              <a:extLst>
                <a:ext uri="{FF2B5EF4-FFF2-40B4-BE49-F238E27FC236}">
                  <a16:creationId xmlns:a16="http://schemas.microsoft.com/office/drawing/2014/main" xmlns="" id="{11B57C03-0D5E-01DF-F1EC-9CB0E689A1AB}"/>
                </a:ext>
              </a:extLst>
            </p:cNvPr>
            <p:cNvGrpSpPr/>
            <p:nvPr/>
          </p:nvGrpSpPr>
          <p:grpSpPr>
            <a:xfrm>
              <a:off x="-269578" y="782011"/>
              <a:ext cx="2640009" cy="2278897"/>
              <a:chOff x="-269578" y="782011"/>
              <a:chExt cx="2640009" cy="2278897"/>
            </a:xfrm>
          </p:grpSpPr>
          <p:pic>
            <p:nvPicPr>
              <p:cNvPr id="26" name="Picture 25" descr="A statue of a person in a robe&#10;&#10;Description automatically generated">
                <a:extLst>
                  <a:ext uri="{FF2B5EF4-FFF2-40B4-BE49-F238E27FC236}">
                    <a16:creationId xmlns:a16="http://schemas.microsoft.com/office/drawing/2014/main" xmlns="" id="{40AE8D1D-D6E0-7602-6364-8305F821B55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578" y="782011"/>
                <a:ext cx="2640009" cy="1758455"/>
              </a:xfrm>
              <a:prstGeom prst="rect">
                <a:avLst/>
              </a:prstGeom>
              <a:noFill/>
              <a:ln>
                <a:noFill/>
              </a:ln>
            </p:spPr>
          </p:pic>
          <p:sp>
            <p:nvSpPr>
              <p:cNvPr id="27" name="TextBox 26">
                <a:extLst>
                  <a:ext uri="{FF2B5EF4-FFF2-40B4-BE49-F238E27FC236}">
                    <a16:creationId xmlns:a16="http://schemas.microsoft.com/office/drawing/2014/main" xmlns="" id="{BFDC0C41-171F-2233-196F-D0FAEE138E1D}"/>
                  </a:ext>
                </a:extLst>
              </p:cNvPr>
              <p:cNvSpPr txBox="1"/>
              <p:nvPr/>
            </p:nvSpPr>
            <p:spPr>
              <a:xfrm>
                <a:off x="356832" y="2545530"/>
                <a:ext cx="973945"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1010</a:t>
                </a:r>
              </a:p>
            </p:txBody>
          </p:sp>
        </p:grpSp>
        <p:grpSp>
          <p:nvGrpSpPr>
            <p:cNvPr id="8" name="Group 7">
              <a:extLst>
                <a:ext uri="{FF2B5EF4-FFF2-40B4-BE49-F238E27FC236}">
                  <a16:creationId xmlns:a16="http://schemas.microsoft.com/office/drawing/2014/main" xmlns="" id="{C0DFF35B-9EE8-30BE-BDF3-6240F69007B5}"/>
                </a:ext>
              </a:extLst>
            </p:cNvPr>
            <p:cNvGrpSpPr/>
            <p:nvPr/>
          </p:nvGrpSpPr>
          <p:grpSpPr>
            <a:xfrm>
              <a:off x="8089749" y="4192226"/>
              <a:ext cx="2470794" cy="2528430"/>
              <a:chOff x="8198743" y="4173833"/>
              <a:chExt cx="2470794" cy="2528430"/>
            </a:xfrm>
          </p:grpSpPr>
          <p:pic>
            <p:nvPicPr>
              <p:cNvPr id="24" name="Picture 23" descr="A stone building with a gate and trees&#10;&#10;Description automatically generated">
                <a:extLst>
                  <a:ext uri="{FF2B5EF4-FFF2-40B4-BE49-F238E27FC236}">
                    <a16:creationId xmlns:a16="http://schemas.microsoft.com/office/drawing/2014/main" xmlns="" id="{61F65B7B-BD25-CD6D-8148-96C5E6EC34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8743" y="4689211"/>
                <a:ext cx="2470794" cy="2013052"/>
              </a:xfrm>
              <a:prstGeom prst="rect">
                <a:avLst/>
              </a:prstGeom>
              <a:noFill/>
              <a:ln>
                <a:noFill/>
              </a:ln>
            </p:spPr>
          </p:pic>
          <p:sp>
            <p:nvSpPr>
              <p:cNvPr id="25" name="TextBox 24">
                <a:extLst>
                  <a:ext uri="{FF2B5EF4-FFF2-40B4-BE49-F238E27FC236}">
                    <a16:creationId xmlns:a16="http://schemas.microsoft.com/office/drawing/2014/main" xmlns="" id="{263CB5E0-3D5D-4F75-B66A-0F169DD32259}"/>
                  </a:ext>
                </a:extLst>
              </p:cNvPr>
              <p:cNvSpPr txBox="1"/>
              <p:nvPr/>
            </p:nvSpPr>
            <p:spPr>
              <a:xfrm>
                <a:off x="9018529" y="4173833"/>
                <a:ext cx="933215"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2012</a:t>
                </a:r>
              </a:p>
            </p:txBody>
          </p:sp>
        </p:grpSp>
        <p:sp>
          <p:nvSpPr>
            <p:cNvPr id="9" name="TextBox 8">
              <a:extLst>
                <a:ext uri="{FF2B5EF4-FFF2-40B4-BE49-F238E27FC236}">
                  <a16:creationId xmlns:a16="http://schemas.microsoft.com/office/drawing/2014/main" xmlns="" id="{09B763EB-1787-0CD0-49AF-EBA1C3F84621}"/>
                </a:ext>
              </a:extLst>
            </p:cNvPr>
            <p:cNvSpPr txBox="1"/>
            <p:nvPr/>
          </p:nvSpPr>
          <p:spPr>
            <a:xfrm>
              <a:off x="7129460" y="2596474"/>
              <a:ext cx="995952"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1945</a:t>
              </a:r>
            </a:p>
          </p:txBody>
        </p:sp>
        <p:grpSp>
          <p:nvGrpSpPr>
            <p:cNvPr id="10" name="Group 9">
              <a:extLst>
                <a:ext uri="{FF2B5EF4-FFF2-40B4-BE49-F238E27FC236}">
                  <a16:creationId xmlns:a16="http://schemas.microsoft.com/office/drawing/2014/main" xmlns="" id="{3DD4BC86-A824-2DAB-8E1F-996F9E840AB6}"/>
                </a:ext>
              </a:extLst>
            </p:cNvPr>
            <p:cNvGrpSpPr/>
            <p:nvPr/>
          </p:nvGrpSpPr>
          <p:grpSpPr>
            <a:xfrm>
              <a:off x="2794925" y="782011"/>
              <a:ext cx="2640010" cy="2287439"/>
              <a:chOff x="2774829" y="782011"/>
              <a:chExt cx="2640010" cy="2287439"/>
            </a:xfrm>
          </p:grpSpPr>
          <p:pic>
            <p:nvPicPr>
              <p:cNvPr id="22" name="Picture 21" descr="A building with a pond and trees&#10;&#10;Description automatically generated">
                <a:extLst>
                  <a:ext uri="{FF2B5EF4-FFF2-40B4-BE49-F238E27FC236}">
                    <a16:creationId xmlns:a16="http://schemas.microsoft.com/office/drawing/2014/main" xmlns="" id="{84FD58DB-1B9C-EA00-926E-161C976A4CD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4829" y="782011"/>
                <a:ext cx="2640010" cy="1758457"/>
              </a:xfrm>
              <a:prstGeom prst="rect">
                <a:avLst/>
              </a:prstGeom>
              <a:noFill/>
              <a:ln>
                <a:noFill/>
              </a:ln>
            </p:spPr>
          </p:pic>
          <p:sp>
            <p:nvSpPr>
              <p:cNvPr id="23" name="TextBox 22">
                <a:extLst>
                  <a:ext uri="{FF2B5EF4-FFF2-40B4-BE49-F238E27FC236}">
                    <a16:creationId xmlns:a16="http://schemas.microsoft.com/office/drawing/2014/main" xmlns="" id="{86BE2B85-1363-ADF4-074B-05F1DB94BF10}"/>
                  </a:ext>
                </a:extLst>
              </p:cNvPr>
              <p:cNvSpPr txBox="1"/>
              <p:nvPr/>
            </p:nvSpPr>
            <p:spPr>
              <a:xfrm>
                <a:off x="3491189" y="2554072"/>
                <a:ext cx="973945"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1885</a:t>
                </a:r>
              </a:p>
            </p:txBody>
          </p:sp>
        </p:grpSp>
        <p:sp>
          <p:nvSpPr>
            <p:cNvPr id="11" name="TextBox 10">
              <a:extLst>
                <a:ext uri="{FF2B5EF4-FFF2-40B4-BE49-F238E27FC236}">
                  <a16:creationId xmlns:a16="http://schemas.microsoft.com/office/drawing/2014/main" xmlns="" id="{093A5213-A005-67EE-20B1-0D4723A844E6}"/>
                </a:ext>
              </a:extLst>
            </p:cNvPr>
            <p:cNvSpPr txBox="1"/>
            <p:nvPr/>
          </p:nvSpPr>
          <p:spPr>
            <a:xfrm>
              <a:off x="5291249" y="4250537"/>
              <a:ext cx="933215"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1911</a:t>
              </a:r>
            </a:p>
          </p:txBody>
        </p:sp>
        <p:grpSp>
          <p:nvGrpSpPr>
            <p:cNvPr id="12" name="Group 11">
              <a:extLst>
                <a:ext uri="{FF2B5EF4-FFF2-40B4-BE49-F238E27FC236}">
                  <a16:creationId xmlns:a16="http://schemas.microsoft.com/office/drawing/2014/main" xmlns="" id="{D7EF3D3F-CFB7-6BF5-20D0-0C101E5D6C92}"/>
                </a:ext>
              </a:extLst>
            </p:cNvPr>
            <p:cNvGrpSpPr/>
            <p:nvPr/>
          </p:nvGrpSpPr>
          <p:grpSpPr>
            <a:xfrm>
              <a:off x="1313257" y="4272654"/>
              <a:ext cx="1952460" cy="3075131"/>
              <a:chOff x="1313257" y="4272654"/>
              <a:chExt cx="1952460" cy="3075131"/>
            </a:xfrm>
          </p:grpSpPr>
          <p:pic>
            <p:nvPicPr>
              <p:cNvPr id="20" name="Picture 4" descr="Lễ Thành Hầu Nguyễn Hữu Cảnh và lăng mộ nằm trên núi An Mã, Quảng Bình">
                <a:extLst>
                  <a:ext uri="{FF2B5EF4-FFF2-40B4-BE49-F238E27FC236}">
                    <a16:creationId xmlns:a16="http://schemas.microsoft.com/office/drawing/2014/main" xmlns="" id="{87A3B4B7-2041-74FF-0D28-9EFD1EC833E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3257" y="4811190"/>
                <a:ext cx="1952460" cy="253659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CD6E0028-B5FE-39E3-3837-AC4858A985FD}"/>
                  </a:ext>
                </a:extLst>
              </p:cNvPr>
              <p:cNvSpPr txBox="1"/>
              <p:nvPr/>
            </p:nvSpPr>
            <p:spPr>
              <a:xfrm>
                <a:off x="1774635" y="4272654"/>
                <a:ext cx="1065272"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1698</a:t>
                </a:r>
              </a:p>
            </p:txBody>
          </p:sp>
        </p:grpSp>
        <p:sp>
          <p:nvSpPr>
            <p:cNvPr id="13" name="Arrow: Right 12">
              <a:extLst>
                <a:ext uri="{FF2B5EF4-FFF2-40B4-BE49-F238E27FC236}">
                  <a16:creationId xmlns:a16="http://schemas.microsoft.com/office/drawing/2014/main" xmlns="" id="{19397B9E-7B82-3059-1E13-F1CBBFB1F6F6}"/>
                </a:ext>
              </a:extLst>
            </p:cNvPr>
            <p:cNvSpPr/>
            <p:nvPr/>
          </p:nvSpPr>
          <p:spPr>
            <a:xfrm>
              <a:off x="75615" y="3407819"/>
              <a:ext cx="10484926" cy="50189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xmlns="" id="{9E762FC6-CDEA-437C-A109-5F4A70E7F54A}"/>
                </a:ext>
              </a:extLst>
            </p:cNvPr>
            <p:cNvSpPr/>
            <p:nvPr/>
          </p:nvSpPr>
          <p:spPr>
            <a:xfrm>
              <a:off x="742768" y="3095418"/>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Up 14">
              <a:extLst>
                <a:ext uri="{FF2B5EF4-FFF2-40B4-BE49-F238E27FC236}">
                  <a16:creationId xmlns:a16="http://schemas.microsoft.com/office/drawing/2014/main" xmlns="" id="{151E40C5-3B9D-6AFB-BCAD-7DF69319EB18}"/>
                </a:ext>
              </a:extLst>
            </p:cNvPr>
            <p:cNvSpPr/>
            <p:nvPr/>
          </p:nvSpPr>
          <p:spPr>
            <a:xfrm>
              <a:off x="3916837" y="3096663"/>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xmlns="" id="{DC4FD0A8-6670-7DFD-C1F2-950FE1F3A650}"/>
                </a:ext>
              </a:extLst>
            </p:cNvPr>
            <p:cNvSpPr/>
            <p:nvPr/>
          </p:nvSpPr>
          <p:spPr>
            <a:xfrm>
              <a:off x="7522518" y="3142932"/>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xmlns="" id="{97D45A43-D934-B464-B3B6-9F1F032352A1}"/>
                </a:ext>
              </a:extLst>
            </p:cNvPr>
            <p:cNvSpPr/>
            <p:nvPr/>
          </p:nvSpPr>
          <p:spPr>
            <a:xfrm flipV="1">
              <a:off x="2249909" y="3747606"/>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Up 17">
              <a:extLst>
                <a:ext uri="{FF2B5EF4-FFF2-40B4-BE49-F238E27FC236}">
                  <a16:creationId xmlns:a16="http://schemas.microsoft.com/office/drawing/2014/main" xmlns="" id="{4E635B93-A0A7-5206-2E5A-7C93DE6090F8}"/>
                </a:ext>
              </a:extLst>
            </p:cNvPr>
            <p:cNvSpPr/>
            <p:nvPr/>
          </p:nvSpPr>
          <p:spPr>
            <a:xfrm flipV="1">
              <a:off x="5696922" y="3752455"/>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xmlns="" id="{82409DB7-F3B1-AA3A-517A-63E8797D94CA}"/>
                </a:ext>
              </a:extLst>
            </p:cNvPr>
            <p:cNvSpPr/>
            <p:nvPr/>
          </p:nvSpPr>
          <p:spPr>
            <a:xfrm flipV="1">
              <a:off x="9332010" y="3690335"/>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xmlns="" id="{7CC31728-61C4-C8CA-E38B-55C002F51DF9}"/>
              </a:ext>
            </a:extLst>
          </p:cNvPr>
          <p:cNvPicPr>
            <a:picLocks noChangeAspect="1"/>
          </p:cNvPicPr>
          <p:nvPr/>
        </p:nvPicPr>
        <p:blipFill>
          <a:blip r:embed="rId8"/>
          <a:stretch>
            <a:fillRect/>
          </a:stretch>
        </p:blipFill>
        <p:spPr>
          <a:xfrm>
            <a:off x="4910475" y="4752721"/>
            <a:ext cx="1830506" cy="2003826"/>
          </a:xfrm>
          <a:prstGeom prst="rect">
            <a:avLst/>
          </a:prstGeom>
          <a:effectLst>
            <a:outerShdw blurRad="63500" sx="102000" sy="102000" algn="ctr" rotWithShape="0">
              <a:prstClr val="black">
                <a:alpha val="40000"/>
              </a:prstClr>
            </a:outerShdw>
          </a:effectLst>
        </p:spPr>
      </p:pic>
      <p:pic>
        <p:nvPicPr>
          <p:cNvPr id="29" name="Picture 28">
            <a:extLst>
              <a:ext uri="{FF2B5EF4-FFF2-40B4-BE49-F238E27FC236}">
                <a16:creationId xmlns:a16="http://schemas.microsoft.com/office/drawing/2014/main" xmlns="" id="{C56529F7-7500-7A07-4E27-213E5A7AF11B}"/>
              </a:ext>
            </a:extLst>
          </p:cNvPr>
          <p:cNvPicPr>
            <a:picLocks noChangeAspect="1"/>
          </p:cNvPicPr>
          <p:nvPr/>
        </p:nvPicPr>
        <p:blipFill>
          <a:blip r:embed="rId9"/>
          <a:stretch>
            <a:fillRect/>
          </a:stretch>
        </p:blipFill>
        <p:spPr>
          <a:xfrm>
            <a:off x="6738191" y="1304693"/>
            <a:ext cx="1494196" cy="1649442"/>
          </a:xfrm>
          <a:prstGeom prst="rect">
            <a:avLst/>
          </a:prstGeom>
          <a:effectLst>
            <a:outerShdw blurRad="63500" sx="102000" sy="102000" algn="ctr" rotWithShape="0">
              <a:prstClr val="black">
                <a:alpha val="40000"/>
              </a:prstClr>
            </a:outerShdw>
          </a:effectLst>
        </p:spPr>
      </p:pic>
      <p:sp>
        <p:nvSpPr>
          <p:cNvPr id="30" name="TextBox 29">
            <a:extLst>
              <a:ext uri="{FF2B5EF4-FFF2-40B4-BE49-F238E27FC236}">
                <a16:creationId xmlns:a16="http://schemas.microsoft.com/office/drawing/2014/main" xmlns="" id="{1F78E52F-E499-B383-9874-DCB77A265085}"/>
              </a:ext>
            </a:extLst>
          </p:cNvPr>
          <p:cNvSpPr txBox="1"/>
          <p:nvPr/>
        </p:nvSpPr>
        <p:spPr>
          <a:xfrm>
            <a:off x="1130636" y="3442830"/>
            <a:ext cx="1371915"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XI</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1" name="TextBox 30">
            <a:extLst>
              <a:ext uri="{FF2B5EF4-FFF2-40B4-BE49-F238E27FC236}">
                <a16:creationId xmlns:a16="http://schemas.microsoft.com/office/drawing/2014/main" xmlns="" id="{8E681A99-A17E-EBF8-2DDD-EB4DD9473C7B}"/>
              </a:ext>
            </a:extLst>
          </p:cNvPr>
          <p:cNvSpPr txBox="1"/>
          <p:nvPr/>
        </p:nvSpPr>
        <p:spPr>
          <a:xfrm>
            <a:off x="2553174" y="3995689"/>
            <a:ext cx="943017"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XVII</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2" name="TextBox 31">
            <a:extLst>
              <a:ext uri="{FF2B5EF4-FFF2-40B4-BE49-F238E27FC236}">
                <a16:creationId xmlns:a16="http://schemas.microsoft.com/office/drawing/2014/main" xmlns="" id="{57107B00-4ECE-2717-B9A1-D0A24F27BA4D}"/>
              </a:ext>
            </a:extLst>
          </p:cNvPr>
          <p:cNvSpPr txBox="1"/>
          <p:nvPr/>
        </p:nvSpPr>
        <p:spPr>
          <a:xfrm>
            <a:off x="4167929" y="3430212"/>
            <a:ext cx="762196"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XIX</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4" name="TextBox 33">
            <a:extLst>
              <a:ext uri="{FF2B5EF4-FFF2-40B4-BE49-F238E27FC236}">
                <a16:creationId xmlns:a16="http://schemas.microsoft.com/office/drawing/2014/main" xmlns="" id="{DDC6D932-ADB3-4959-5C30-F42B7AEC351C}"/>
              </a:ext>
            </a:extLst>
          </p:cNvPr>
          <p:cNvSpPr txBox="1"/>
          <p:nvPr/>
        </p:nvSpPr>
        <p:spPr>
          <a:xfrm>
            <a:off x="5823845" y="3971536"/>
            <a:ext cx="693999"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5" name="TextBox 34">
            <a:extLst>
              <a:ext uri="{FF2B5EF4-FFF2-40B4-BE49-F238E27FC236}">
                <a16:creationId xmlns:a16="http://schemas.microsoft.com/office/drawing/2014/main" xmlns="" id="{6D15ADA6-D8BF-DEA3-17E0-78A76973030B}"/>
              </a:ext>
            </a:extLst>
          </p:cNvPr>
          <p:cNvSpPr txBox="1"/>
          <p:nvPr/>
        </p:nvSpPr>
        <p:spPr>
          <a:xfrm>
            <a:off x="9152118" y="3966800"/>
            <a:ext cx="792951"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XXI</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6" name="TextBox 35">
            <a:extLst>
              <a:ext uri="{FF2B5EF4-FFF2-40B4-BE49-F238E27FC236}">
                <a16:creationId xmlns:a16="http://schemas.microsoft.com/office/drawing/2014/main" xmlns="" id="{057389E7-081F-2A5F-D812-926028B36B21}"/>
              </a:ext>
            </a:extLst>
          </p:cNvPr>
          <p:cNvSpPr txBox="1"/>
          <p:nvPr/>
        </p:nvSpPr>
        <p:spPr>
          <a:xfrm>
            <a:off x="7521201" y="3447621"/>
            <a:ext cx="641577" cy="366599"/>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9" name="TextBox 38">
            <a:extLst>
              <a:ext uri="{FF2B5EF4-FFF2-40B4-BE49-F238E27FC236}">
                <a16:creationId xmlns:a16="http://schemas.microsoft.com/office/drawing/2014/main" xmlns="" id="{EF218A13-9BC1-E173-7F51-248FDED5DDB2}"/>
              </a:ext>
            </a:extLst>
          </p:cNvPr>
          <p:cNvSpPr txBox="1"/>
          <p:nvPr/>
        </p:nvSpPr>
        <p:spPr>
          <a:xfrm>
            <a:off x="959005" y="139744"/>
            <a:ext cx="8615203" cy="584775"/>
          </a:xfrm>
          <a:prstGeom prst="rect">
            <a:avLst/>
          </a:prstGeom>
          <a:noFill/>
        </p:spPr>
        <p:txBody>
          <a:bodyPr wrap="square" rtlCol="0">
            <a:spAutoFit/>
          </a:bodyPr>
          <a:lstStyle/>
          <a:p>
            <a:pPr lvl="0">
              <a:defRPr/>
            </a:pPr>
            <a:r>
              <a:rPr lang="vi-VN" sz="3200">
                <a:solidFill>
                  <a:srgbClr val="002060"/>
                </a:solidFill>
                <a:latin typeface="Roboto Black" panose="02000000000000000000" pitchFamily="2" charset="0"/>
                <a:ea typeface="Roboto Black" panose="02000000000000000000" pitchFamily="2" charset="0"/>
              </a:rPr>
              <a:t>CÁC SỰ KIỆN</a:t>
            </a:r>
            <a:r>
              <a:rPr lang="en-US" sz="3200">
                <a:solidFill>
                  <a:srgbClr val="002060"/>
                </a:solidFill>
                <a:latin typeface="Roboto Black" panose="02000000000000000000" pitchFamily="2" charset="0"/>
                <a:ea typeface="Roboto Black" panose="02000000000000000000" pitchFamily="2" charset="0"/>
              </a:rPr>
              <a:t> Ở MỤC 1 </a:t>
            </a:r>
            <a:r>
              <a:rPr lang="vi-VN" sz="3200">
                <a:solidFill>
                  <a:srgbClr val="002060"/>
                </a:solidFill>
                <a:latin typeface="Roboto Black" panose="02000000000000000000" pitchFamily="2" charset="0"/>
                <a:ea typeface="Roboto Black" panose="02000000000000000000" pitchFamily="2" charset="0"/>
              </a:rPr>
              <a:t>THUỘC THẾ KỈ NÀO?</a:t>
            </a:r>
            <a:endParaRPr kumimoji="0" lang="en-US"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64879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35" grpId="0"/>
      <p:bldP spid="36"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41542" y="448491"/>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7" name="TextBox 6"/>
          <p:cNvSpPr txBox="1"/>
          <p:nvPr/>
        </p:nvSpPr>
        <p:spPr>
          <a:xfrm>
            <a:off x="1387549" y="1516062"/>
            <a:ext cx="9340702" cy="4424611"/>
          </a:xfrm>
          <a:prstGeom prst="rect">
            <a:avLst/>
          </a:prstGeom>
          <a:noFill/>
        </p:spPr>
        <p:txBody>
          <a:bodyPr wrap="square" rtlCol="0">
            <a:spAutoFit/>
          </a:bodyPr>
          <a:lstStyle/>
          <a:p>
            <a:pPr lvl="0" algn="just">
              <a:defRPr/>
            </a:pPr>
            <a:r>
              <a:rPr lang="vi-VN" sz="2400" b="1">
                <a:solidFill>
                  <a:srgbClr val="002060"/>
                </a:solidFill>
                <a:latin typeface="Roboto" panose="02000000000000000000" pitchFamily="2" charset="0"/>
                <a:ea typeface="Roboto" panose="02000000000000000000" pitchFamily="2" charset="0"/>
              </a:rPr>
              <a:t>Điền vào chỗ </a:t>
            </a:r>
            <a:r>
              <a:rPr lang="en-US" sz="2400" b="1">
                <a:solidFill>
                  <a:srgbClr val="002060"/>
                </a:solidFill>
                <a:latin typeface="Roboto" panose="02000000000000000000" pitchFamily="2" charset="0"/>
                <a:ea typeface="Roboto" panose="02000000000000000000" pitchFamily="2" charset="0"/>
              </a:rPr>
              <a:t>chấm câu trả lời thích hợp</a:t>
            </a:r>
            <a:r>
              <a:rPr lang="vi-VN" sz="2400" b="1">
                <a:solidFill>
                  <a:srgbClr val="002060"/>
                </a:solidFill>
                <a:latin typeface="Roboto" panose="02000000000000000000" pitchFamily="2" charset="0"/>
                <a:ea typeface="Roboto" panose="02000000000000000000" pitchFamily="2" charset="0"/>
              </a:rPr>
              <a:t>:</a:t>
            </a:r>
          </a:p>
          <a:p>
            <a:pPr lvl="0" algn="just">
              <a:lnSpc>
                <a:spcPct val="150000"/>
              </a:lnSpc>
              <a:defRPr/>
            </a:pPr>
            <a:r>
              <a:rPr lang="vi-VN" sz="2400" b="1">
                <a:solidFill>
                  <a:srgbClr val="002060"/>
                </a:solidFill>
                <a:latin typeface="Roboto" panose="02000000000000000000" pitchFamily="2" charset="0"/>
                <a:ea typeface="Roboto" panose="02000000000000000000" pitchFamily="2" charset="0"/>
              </a:rPr>
              <a:t>1. </a:t>
            </a:r>
            <a:r>
              <a:rPr lang="en-US" sz="2400">
                <a:solidFill>
                  <a:srgbClr val="002060"/>
                </a:solidFill>
                <a:latin typeface="Roboto" panose="02000000000000000000" pitchFamily="2" charset="0"/>
                <a:ea typeface="Roboto" panose="02000000000000000000" pitchFamily="2" charset="0"/>
              </a:rPr>
              <a:t>2</a:t>
            </a:r>
            <a:r>
              <a:rPr lang="vi-VN" sz="2400">
                <a:solidFill>
                  <a:srgbClr val="002060"/>
                </a:solidFill>
                <a:latin typeface="Roboto" panose="02000000000000000000" pitchFamily="2" charset="0"/>
                <a:ea typeface="Roboto" panose="02000000000000000000" pitchFamily="2" charset="0"/>
              </a:rPr>
              <a:t> thế k</a:t>
            </a:r>
            <a:r>
              <a:rPr lang="en-US" sz="2400">
                <a:solidFill>
                  <a:srgbClr val="002060"/>
                </a:solidFill>
                <a:latin typeface="Roboto" panose="02000000000000000000" pitchFamily="2" charset="0"/>
                <a:ea typeface="Roboto" panose="02000000000000000000" pitchFamily="2" charset="0"/>
              </a:rPr>
              <a:t>ỉ</a:t>
            </a:r>
            <a:r>
              <a:rPr lang="vi-VN" sz="2400">
                <a:solidFill>
                  <a:srgbClr val="002060"/>
                </a:solidFill>
                <a:latin typeface="Roboto" panose="02000000000000000000" pitchFamily="2" charset="0"/>
                <a:ea typeface="Roboto" panose="02000000000000000000" pitchFamily="2" charset="0"/>
              </a:rPr>
              <a:t> bằng bao nhiêu năm? ………………..…………………..……</a:t>
            </a:r>
          </a:p>
          <a:p>
            <a:pPr lvl="0" algn="just">
              <a:lnSpc>
                <a:spcPct val="150000"/>
              </a:lnSpc>
              <a:defRPr/>
            </a:pPr>
            <a:r>
              <a:rPr lang="vi-VN" sz="2400" b="1">
                <a:solidFill>
                  <a:srgbClr val="002060"/>
                </a:solidFill>
                <a:latin typeface="Roboto" panose="02000000000000000000" pitchFamily="2" charset="0"/>
                <a:ea typeface="Roboto" panose="02000000000000000000" pitchFamily="2" charset="0"/>
              </a:rPr>
              <a:t>2. </a:t>
            </a:r>
            <a:r>
              <a:rPr lang="vi-VN" sz="2400">
                <a:solidFill>
                  <a:srgbClr val="002060"/>
                </a:solidFill>
                <a:latin typeface="Roboto" panose="02000000000000000000" pitchFamily="2" charset="0"/>
                <a:ea typeface="Roboto" panose="02000000000000000000" pitchFamily="2" charset="0"/>
              </a:rPr>
              <a:t>Năm 1900 là thế k</a:t>
            </a:r>
            <a:r>
              <a:rPr lang="en-US" sz="2400">
                <a:solidFill>
                  <a:srgbClr val="002060"/>
                </a:solidFill>
                <a:latin typeface="Roboto" panose="02000000000000000000" pitchFamily="2" charset="0"/>
                <a:ea typeface="Roboto" panose="02000000000000000000" pitchFamily="2" charset="0"/>
              </a:rPr>
              <a:t>ỉ</a:t>
            </a:r>
            <a:r>
              <a:rPr lang="vi-VN" sz="2400">
                <a:solidFill>
                  <a:srgbClr val="002060"/>
                </a:solidFill>
                <a:latin typeface="Roboto" panose="02000000000000000000" pitchFamily="2" charset="0"/>
                <a:ea typeface="Roboto" panose="02000000000000000000" pitchFamily="2" charset="0"/>
              </a:rPr>
              <a:t> bao nhiêu? ………………………..………………..……</a:t>
            </a:r>
          </a:p>
          <a:p>
            <a:pPr lvl="0" algn="just">
              <a:lnSpc>
                <a:spcPct val="150000"/>
              </a:lnSpc>
              <a:defRPr/>
            </a:pPr>
            <a:r>
              <a:rPr lang="vi-VN" sz="2400" b="1">
                <a:solidFill>
                  <a:srgbClr val="002060"/>
                </a:solidFill>
                <a:latin typeface="Roboto" panose="02000000000000000000" pitchFamily="2" charset="0"/>
                <a:ea typeface="Roboto" panose="02000000000000000000" pitchFamily="2" charset="0"/>
              </a:rPr>
              <a:t>3. </a:t>
            </a:r>
            <a:r>
              <a:rPr lang="vi-VN" sz="2400">
                <a:solidFill>
                  <a:srgbClr val="002060"/>
                </a:solidFill>
                <a:latin typeface="Roboto" panose="02000000000000000000" pitchFamily="2" charset="0"/>
                <a:ea typeface="Roboto" panose="02000000000000000000" pitchFamily="2" charset="0"/>
              </a:rPr>
              <a:t>Bây giờ là thế k</a:t>
            </a:r>
            <a:r>
              <a:rPr lang="en-US" sz="2400">
                <a:solidFill>
                  <a:srgbClr val="002060"/>
                </a:solidFill>
                <a:latin typeface="Roboto" panose="02000000000000000000" pitchFamily="2" charset="0"/>
                <a:ea typeface="Roboto" panose="02000000000000000000" pitchFamily="2" charset="0"/>
              </a:rPr>
              <a:t>ỉ</a:t>
            </a:r>
            <a:r>
              <a:rPr lang="vi-VN" sz="2400">
                <a:solidFill>
                  <a:srgbClr val="002060"/>
                </a:solidFill>
                <a:latin typeface="Roboto" panose="02000000000000000000" pitchFamily="2" charset="0"/>
                <a:ea typeface="Roboto" panose="02000000000000000000" pitchFamily="2" charset="0"/>
              </a:rPr>
              <a:t> bao nhiêu? …………………………..……………………….</a:t>
            </a:r>
          </a:p>
          <a:p>
            <a:pPr lvl="0" algn="just">
              <a:lnSpc>
                <a:spcPct val="150000"/>
              </a:lnSpc>
              <a:defRPr/>
            </a:pPr>
            <a:r>
              <a:rPr lang="vi-VN" sz="2400" b="1">
                <a:solidFill>
                  <a:srgbClr val="002060"/>
                </a:solidFill>
                <a:latin typeface="Roboto" panose="02000000000000000000" pitchFamily="2" charset="0"/>
                <a:ea typeface="Roboto" panose="02000000000000000000" pitchFamily="2" charset="0"/>
              </a:rPr>
              <a:t>4. </a:t>
            </a:r>
            <a:r>
              <a:rPr lang="vi-VN" sz="2400">
                <a:solidFill>
                  <a:srgbClr val="002060"/>
                </a:solidFill>
                <a:latin typeface="Roboto" panose="02000000000000000000" pitchFamily="2" charset="0"/>
                <a:ea typeface="Roboto" panose="02000000000000000000" pitchFamily="2" charset="0"/>
              </a:rPr>
              <a:t>Từ năm 301 đến năm 675 có bao nhiêu thế kỉ? ……………………</a:t>
            </a:r>
          </a:p>
          <a:p>
            <a:pPr lvl="0" algn="just">
              <a:lnSpc>
                <a:spcPct val="150000"/>
              </a:lnSpc>
              <a:defRPr/>
            </a:pPr>
            <a:r>
              <a:rPr lang="vi-VN" sz="2400" b="1">
                <a:solidFill>
                  <a:srgbClr val="002060"/>
                </a:solidFill>
                <a:latin typeface="Roboto" panose="02000000000000000000" pitchFamily="2" charset="0"/>
                <a:ea typeface="Roboto" panose="02000000000000000000" pitchFamily="2" charset="0"/>
              </a:rPr>
              <a:t>5. </a:t>
            </a:r>
            <a:r>
              <a:rPr lang="vi-VN" sz="2400">
                <a:solidFill>
                  <a:srgbClr val="002060"/>
                </a:solidFill>
                <a:latin typeface="Roboto" panose="02000000000000000000" pitchFamily="2" charset="0"/>
                <a:ea typeface="Roboto" panose="02000000000000000000" pitchFamily="2" charset="0"/>
              </a:rPr>
              <a:t>Thế kỉ XI bắt đầu từ năm………</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đến năm…………………………….</a:t>
            </a:r>
          </a:p>
          <a:p>
            <a:pPr lvl="0" algn="just">
              <a:lnSpc>
                <a:spcPct val="150000"/>
              </a:lnSpc>
              <a:defRPr/>
            </a:pPr>
            <a:r>
              <a:rPr lang="vi-VN" sz="2400" b="1">
                <a:solidFill>
                  <a:srgbClr val="002060"/>
                </a:solidFill>
                <a:latin typeface="Roboto" panose="02000000000000000000" pitchFamily="2" charset="0"/>
                <a:ea typeface="Roboto" panose="02000000000000000000" pitchFamily="2" charset="0"/>
              </a:rPr>
              <a:t>6. </a:t>
            </a:r>
            <a:r>
              <a:rPr lang="vi-VN" sz="2400">
                <a:solidFill>
                  <a:srgbClr val="002060"/>
                </a:solidFill>
                <a:latin typeface="Roboto" panose="02000000000000000000" pitchFamily="2" charset="0"/>
                <a:ea typeface="Roboto" panose="02000000000000000000" pitchFamily="2" charset="0"/>
              </a:rPr>
              <a:t>Hãy viết cách tính thế k</a:t>
            </a:r>
            <a:r>
              <a:rPr lang="en-US" sz="2400">
                <a:solidFill>
                  <a:srgbClr val="002060"/>
                </a:solidFill>
                <a:latin typeface="Roboto" panose="02000000000000000000" pitchFamily="2" charset="0"/>
                <a:ea typeface="Roboto" panose="02000000000000000000" pitchFamily="2" charset="0"/>
              </a:rPr>
              <a:t>ỉ</a:t>
            </a:r>
            <a:r>
              <a:rPr lang="vi-VN" sz="2400">
                <a:solidFill>
                  <a:srgbClr val="002060"/>
                </a:solidFill>
                <a:latin typeface="Roboto" panose="02000000000000000000" pitchFamily="2" charset="0"/>
                <a:ea typeface="Roboto" panose="02000000000000000000" pitchFamily="2" charset="0"/>
              </a:rPr>
              <a:t> cho năm 1364…………………….……………</a:t>
            </a:r>
          </a:p>
          <a:p>
            <a:pPr lvl="0" algn="just">
              <a:lnSpc>
                <a:spcPct val="150000"/>
              </a:lnSpc>
              <a:defRPr/>
            </a:pPr>
            <a:r>
              <a:rPr lang="vi-VN" sz="2400">
                <a:solidFill>
                  <a:srgbClr val="002060"/>
                </a:solidFill>
                <a:latin typeface="Roboto" panose="02000000000000000000" pitchFamily="2" charset="0"/>
                <a:ea typeface="Roboto" panose="02000000000000000000" pitchFamily="2" charset="0"/>
              </a:rPr>
              <a:t>…………………………………………….………………………………………………….…..……</a:t>
            </a:r>
          </a:p>
        </p:txBody>
      </p:sp>
      <p:sp>
        <p:nvSpPr>
          <p:cNvPr id="2" name="Rounded Rectangle 1"/>
          <p:cNvSpPr/>
          <p:nvPr/>
        </p:nvSpPr>
        <p:spPr>
          <a:xfrm>
            <a:off x="871870" y="1250955"/>
            <a:ext cx="9856381" cy="50009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p:cNvSpPr txBox="1"/>
          <p:nvPr/>
        </p:nvSpPr>
        <p:spPr>
          <a:xfrm>
            <a:off x="6330100" y="1922009"/>
            <a:ext cx="15883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200 năm</a:t>
            </a:r>
            <a:endParaRPr kumimoji="0" lang="en-US" sz="28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2" name="TextBox 31"/>
          <p:cNvSpPr txBox="1"/>
          <p:nvPr/>
        </p:nvSpPr>
        <p:spPr>
          <a:xfrm>
            <a:off x="6096000" y="2453511"/>
            <a:ext cx="24307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Thế kỉ</a:t>
            </a:r>
            <a:r>
              <a:rPr kumimoji="0" lang="en-US" sz="280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XIX</a:t>
            </a:r>
            <a:endParaRPr kumimoji="0" lang="en-US" sz="28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3" name="TextBox 32"/>
          <p:cNvSpPr txBox="1"/>
          <p:nvPr/>
        </p:nvSpPr>
        <p:spPr>
          <a:xfrm>
            <a:off x="1281218" y="5159984"/>
            <a:ext cx="85430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Lấy 13 + 1 = 14. Vậy</a:t>
            </a:r>
            <a:r>
              <a:rPr kumimoji="0" lang="en-US" sz="280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năm 1364 thuộc thế kỉ XIV</a:t>
            </a:r>
            <a:endParaRPr kumimoji="0" lang="en-US" sz="28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4" name="TextBox 33"/>
          <p:cNvSpPr txBox="1"/>
          <p:nvPr/>
        </p:nvSpPr>
        <p:spPr>
          <a:xfrm>
            <a:off x="4905237" y="4145428"/>
            <a:ext cx="16439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1001</a:t>
            </a:r>
            <a:endParaRPr kumimoji="0" lang="en-US" sz="28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7" name="TextBox 36"/>
          <p:cNvSpPr txBox="1"/>
          <p:nvPr/>
        </p:nvSpPr>
        <p:spPr>
          <a:xfrm>
            <a:off x="8111777" y="3551882"/>
            <a:ext cx="2037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Có</a:t>
            </a:r>
            <a:r>
              <a:rPr kumimoji="0" lang="en-US" sz="280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4 thế kỉ</a:t>
            </a:r>
            <a:endParaRPr kumimoji="0" lang="en-US" sz="28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8" name="TextBox 27"/>
          <p:cNvSpPr txBox="1"/>
          <p:nvPr/>
        </p:nvSpPr>
        <p:spPr>
          <a:xfrm>
            <a:off x="5706767" y="3020380"/>
            <a:ext cx="24307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Thế kỉ</a:t>
            </a:r>
            <a:r>
              <a:rPr kumimoji="0" lang="en-US" sz="280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XXI</a:t>
            </a:r>
            <a:endParaRPr kumimoji="0" lang="en-US" sz="28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7315554" y="4134178"/>
            <a:ext cx="16439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1100</a:t>
            </a:r>
            <a:endParaRPr kumimoji="0" lang="en-US" sz="28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2643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anim calcmode="lin" valueType="num">
                                      <p:cBhvr>
                                        <p:cTn id="36" dur="1000" fill="hold"/>
                                        <p:tgtEl>
                                          <p:spTgt spid="37"/>
                                        </p:tgtEl>
                                        <p:attrNameLst>
                                          <p:attrName>ppt_x</p:attrName>
                                        </p:attrNameLst>
                                      </p:cBhvr>
                                      <p:tavLst>
                                        <p:tav tm="0">
                                          <p:val>
                                            <p:strVal val="#ppt_x"/>
                                          </p:val>
                                        </p:tav>
                                        <p:tav tm="100000">
                                          <p:val>
                                            <p:strVal val="#ppt_x"/>
                                          </p:val>
                                        </p:tav>
                                      </p:tavLst>
                                    </p:anim>
                                    <p:anim calcmode="lin" valueType="num">
                                      <p:cBhvr>
                                        <p:cTn id="3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2" grpId="0"/>
      <p:bldP spid="33" grpId="0"/>
      <p:bldP spid="34" grpId="0"/>
      <p:bldP spid="37" grpId="0"/>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725248E-A0D6-AD5A-5800-9A78FC7887FD}"/>
              </a:ext>
            </a:extLst>
          </p:cNvPr>
          <p:cNvSpPr txBox="1"/>
          <p:nvPr/>
        </p:nvSpPr>
        <p:spPr>
          <a:xfrm>
            <a:off x="4357135" y="195440"/>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xmlns="" id="{8D375CCE-294A-4A06-B090-A5CB539AC2CB}"/>
              </a:ext>
            </a:extLst>
          </p:cNvPr>
          <p:cNvSpPr/>
          <p:nvPr/>
        </p:nvSpPr>
        <p:spPr>
          <a:xfrm>
            <a:off x="1464068" y="1623193"/>
            <a:ext cx="8991600" cy="4080757"/>
          </a:xfrm>
          <a:prstGeom prst="roundRect">
            <a:avLst>
              <a:gd name="adj" fmla="val 9417"/>
            </a:avLst>
          </a:prstGeom>
          <a:noFill/>
          <a:ln w="28575">
            <a:solidFill>
              <a:srgbClr val="72B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xmlns=""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7" name="TextBox 16">
            <a:extLst>
              <a:ext uri="{FF2B5EF4-FFF2-40B4-BE49-F238E27FC236}">
                <a16:creationId xmlns:a16="http://schemas.microsoft.com/office/drawing/2014/main" xmlns="" id="{C50EEADF-F242-4F8F-96FE-76601BA8159E}"/>
              </a:ext>
            </a:extLst>
          </p:cNvPr>
          <p:cNvSpPr txBox="1"/>
          <p:nvPr/>
        </p:nvSpPr>
        <p:spPr>
          <a:xfrm>
            <a:off x="1828800" y="2433761"/>
            <a:ext cx="691750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giấy màu, kéo, keo dán, bút màu, bút chì, tranh ảnh</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theo dòng thời gian của sự kiện nào đó</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xmlns="" id="{2F0B38A0-9C2A-CC9E-621D-1963F69D092A}"/>
              </a:ext>
            </a:extLst>
          </p:cNvPr>
          <p:cNvPicPr>
            <a:picLocks noChangeAspect="1"/>
          </p:cNvPicPr>
          <p:nvPr/>
        </p:nvPicPr>
        <p:blipFill>
          <a:blip r:embed="rId3"/>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xmlns="" id="{D13FA7AD-DE74-FA1D-AB8E-2F9C196B8DDD}"/>
              </a:ext>
            </a:extLst>
          </p:cNvPr>
          <p:cNvPicPr>
            <a:picLocks noChangeAspect="1"/>
          </p:cNvPicPr>
          <p:nvPr/>
        </p:nvPicPr>
        <p:blipFill>
          <a:blip r:embed="rId4"/>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xmlns="" id="{901E8F2F-82B1-8289-A128-7A4A6AA36D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sp>
        <p:nvSpPr>
          <p:cNvPr id="2" name="Rectangle 1"/>
          <p:cNvSpPr/>
          <p:nvPr/>
        </p:nvSpPr>
        <p:spPr>
          <a:xfrm>
            <a:off x="1912949" y="3643106"/>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rot="1565122">
            <a:off x="2166435" y="3799772"/>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xmlns="" id="{4A2210E2-AFE1-878C-C378-54692377689D}"/>
              </a:ext>
            </a:extLst>
          </p:cNvPr>
          <p:cNvPicPr>
            <a:picLocks noChangeAspect="1"/>
          </p:cNvPicPr>
          <p:nvPr/>
        </p:nvPicPr>
        <p:blipFill rotWithShape="1">
          <a:blip r:embed="rId6">
            <a:extLst>
              <a:ext uri="{28A0092B-C50C-407E-A947-70E740481C1C}">
                <a14:useLocalDpi xmlns:a14="http://schemas.microsoft.com/office/drawing/2010/main" val="0"/>
              </a:ext>
            </a:extLst>
          </a:blip>
          <a:srcRect l="16228" r="13090"/>
          <a:stretch/>
        </p:blipFill>
        <p:spPr>
          <a:xfrm>
            <a:off x="9143590" y="3140514"/>
            <a:ext cx="1091108" cy="1412294"/>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7"/>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xmlns="" id="{4FACDEB0-4136-02B1-00C5-D1D8C06FB6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xmlns=""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hord 3"/>
          <p:cNvSpPr/>
          <p:nvPr/>
        </p:nvSpPr>
        <p:spPr>
          <a:xfrm rot="19883493">
            <a:off x="10466859" y="5379328"/>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xmlns="" id="{DA14CBFD-2C6F-E4A0-F468-3C5C731B2275}"/>
              </a:ext>
            </a:extLst>
          </p:cNvPr>
          <p:cNvSpPr txBox="1"/>
          <p:nvPr/>
        </p:nvSpPr>
        <p:spPr>
          <a:xfrm>
            <a:off x="8727563" y="2173274"/>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BÀI 4</a:t>
            </a:r>
            <a:endParaRPr kumimoji="0" lang="en-US" sz="4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10469441" y="581834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1161" y="74092"/>
            <a:ext cx="2130839" cy="1470513"/>
          </a:xfrm>
          <a:prstGeom prst="rect">
            <a:avLst/>
          </a:prstGeom>
        </p:spPr>
      </p:pic>
      <p:sp>
        <p:nvSpPr>
          <p:cNvPr id="14" name="TextBox 13"/>
          <p:cNvSpPr txBox="1"/>
          <p:nvPr/>
        </p:nvSpPr>
        <p:spPr>
          <a:xfrm>
            <a:off x="7804298" y="3288021"/>
            <a:ext cx="3322282" cy="14773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THẾ</a:t>
            </a:r>
            <a:r>
              <a:rPr kumimoji="0" lang="en-US" altLang="zh-CN" sz="60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KỈ</a:t>
            </a:r>
            <a:endPar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170631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51203" y="103175"/>
            <a:ext cx="677283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 TRÒ CHƠI "ĐỐ BẠN: THẾ KỈ NÀO?"</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6" name="TextBox 115"/>
          <p:cNvSpPr txBox="1"/>
          <p:nvPr/>
        </p:nvSpPr>
        <p:spPr>
          <a:xfrm>
            <a:off x="515125" y="4919008"/>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131"/>
            <a:ext cx="2246550" cy="15503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1667"/>
            <a:ext cx="6234275" cy="32115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TextBox 7"/>
          <p:cNvSpPr txBox="1"/>
          <p:nvPr/>
        </p:nvSpPr>
        <p:spPr>
          <a:xfrm>
            <a:off x="660861" y="2812267"/>
            <a:ext cx="1284559"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grpSp>
        <p:nvGrpSpPr>
          <p:cNvPr id="67" name="Group 66"/>
          <p:cNvGrpSpPr/>
          <p:nvPr/>
        </p:nvGrpSpPr>
        <p:grpSpPr>
          <a:xfrm>
            <a:off x="504549" y="852825"/>
            <a:ext cx="1769907" cy="1929038"/>
            <a:chOff x="4317891" y="1397484"/>
            <a:chExt cx="1769907" cy="1929038"/>
          </a:xfrm>
        </p:grpSpPr>
        <p:sp>
          <p:nvSpPr>
            <p:cNvPr id="44" name="Freeform 43"/>
            <p:cNvSpPr/>
            <p:nvPr/>
          </p:nvSpPr>
          <p:spPr>
            <a:xfrm>
              <a:off x="4317891" y="1397484"/>
              <a:ext cx="1769907" cy="1929038"/>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5091" y="1953827"/>
              <a:ext cx="431207" cy="51641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6550" y="1899741"/>
              <a:ext cx="428625" cy="562893"/>
            </a:xfrm>
            <a:prstGeom prst="rect">
              <a:avLst/>
            </a:prstGeom>
          </p:spPr>
        </p:pic>
      </p:grpSp>
      <p:grpSp>
        <p:nvGrpSpPr>
          <p:cNvPr id="65" name="Group 64"/>
          <p:cNvGrpSpPr/>
          <p:nvPr/>
        </p:nvGrpSpPr>
        <p:grpSpPr>
          <a:xfrm>
            <a:off x="3360950" y="852825"/>
            <a:ext cx="1769907" cy="1959442"/>
            <a:chOff x="6457845" y="1461188"/>
            <a:chExt cx="1769907" cy="1959442"/>
          </a:xfrm>
        </p:grpSpPr>
        <p:sp>
          <p:nvSpPr>
            <p:cNvPr id="45" name="Freeform 44"/>
            <p:cNvSpPr/>
            <p:nvPr/>
          </p:nvSpPr>
          <p:spPr>
            <a:xfrm>
              <a:off x="6457845" y="1461188"/>
              <a:ext cx="1769907" cy="1959442"/>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8085" y="2114590"/>
              <a:ext cx="403308" cy="58010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13125">
              <a:off x="7446056" y="2065047"/>
              <a:ext cx="425407" cy="593912"/>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7038" y="2198151"/>
              <a:ext cx="436457" cy="635348"/>
            </a:xfrm>
            <a:prstGeom prst="rect">
              <a:avLst/>
            </a:prstGeom>
          </p:spPr>
        </p:pic>
      </p:grpSp>
      <p:grpSp>
        <p:nvGrpSpPr>
          <p:cNvPr id="60" name="Group 59"/>
          <p:cNvGrpSpPr/>
          <p:nvPr/>
        </p:nvGrpSpPr>
        <p:grpSpPr>
          <a:xfrm>
            <a:off x="6217350" y="852824"/>
            <a:ext cx="1769907" cy="1959442"/>
            <a:chOff x="7902890" y="3237402"/>
            <a:chExt cx="1769907" cy="1908224"/>
          </a:xfrm>
        </p:grpSpPr>
        <p:sp>
          <p:nvSpPr>
            <p:cNvPr id="53" name="Freeform 52"/>
            <p:cNvSpPr/>
            <p:nvPr/>
          </p:nvSpPr>
          <p:spPr>
            <a:xfrm>
              <a:off x="7902890" y="3237402"/>
              <a:ext cx="1769907" cy="1908224"/>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87139" y="3693945"/>
              <a:ext cx="525330" cy="628673"/>
            </a:xfrm>
            <a:prstGeom prst="rect">
              <a:avLst/>
            </a:prstGeom>
          </p:spPr>
        </p:pic>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27411" y="4151283"/>
              <a:ext cx="476528" cy="625802"/>
            </a:xfrm>
            <a:prstGeom prst="rect">
              <a:avLst/>
            </a:prstGeom>
          </p:spPr>
        </p:pic>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30618" y="3836947"/>
              <a:ext cx="535057" cy="628673"/>
            </a:xfrm>
            <a:prstGeom prst="rect">
              <a:avLst/>
            </a:prstGeom>
          </p:spPr>
        </p:pic>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49805" y="3821159"/>
              <a:ext cx="453563" cy="660250"/>
            </a:xfrm>
            <a:prstGeom prst="rect">
              <a:avLst/>
            </a:prstGeom>
          </p:spPr>
        </p:pic>
      </p:grpSp>
      <p:grpSp>
        <p:nvGrpSpPr>
          <p:cNvPr id="61" name="Group 60"/>
          <p:cNvGrpSpPr/>
          <p:nvPr/>
        </p:nvGrpSpPr>
        <p:grpSpPr>
          <a:xfrm>
            <a:off x="7030922" y="3954264"/>
            <a:ext cx="1774953" cy="2073706"/>
            <a:chOff x="10156991" y="3592260"/>
            <a:chExt cx="1774953" cy="2073706"/>
          </a:xfrm>
        </p:grpSpPr>
        <p:sp>
          <p:nvSpPr>
            <p:cNvPr id="62" name="Freeform 61"/>
            <p:cNvSpPr/>
            <p:nvPr/>
          </p:nvSpPr>
          <p:spPr>
            <a:xfrm>
              <a:off x="10162037" y="3592260"/>
              <a:ext cx="1769907" cy="2073706"/>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56991" y="4263513"/>
              <a:ext cx="522152" cy="624870"/>
            </a:xfrm>
            <a:prstGeom prst="rect">
              <a:avLst/>
            </a:prstGeom>
          </p:spPr>
        </p:pic>
        <p:pic>
          <p:nvPicPr>
            <p:cNvPr id="52" name="Picture 5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00076" y="4340779"/>
              <a:ext cx="507885" cy="653403"/>
            </a:xfrm>
            <a:prstGeom prst="rect">
              <a:avLst/>
            </a:prstGeom>
          </p:spPr>
        </p:pic>
        <p:pic>
          <p:nvPicPr>
            <p:cNvPr id="54" name="Picture 5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00045" y="4383301"/>
              <a:ext cx="553432" cy="725758"/>
            </a:xfrm>
            <a:prstGeom prst="rect">
              <a:avLst/>
            </a:prstGeom>
          </p:spPr>
        </p:pic>
        <p:pic>
          <p:nvPicPr>
            <p:cNvPr id="55" name="Picture 5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0774219">
              <a:off x="11331326" y="4207983"/>
              <a:ext cx="525880" cy="734183"/>
            </a:xfrm>
            <a:prstGeom prst="rect">
              <a:avLst/>
            </a:prstGeom>
          </p:spPr>
        </p:pic>
      </p:grpSp>
      <p:grpSp>
        <p:nvGrpSpPr>
          <p:cNvPr id="64" name="Group 63"/>
          <p:cNvGrpSpPr/>
          <p:nvPr/>
        </p:nvGrpSpPr>
        <p:grpSpPr>
          <a:xfrm>
            <a:off x="9712094" y="3938754"/>
            <a:ext cx="1769907" cy="1992810"/>
            <a:chOff x="8524993" y="1493651"/>
            <a:chExt cx="1769907" cy="1992810"/>
          </a:xfrm>
        </p:grpSpPr>
        <p:sp>
          <p:nvSpPr>
            <p:cNvPr id="66" name="Freeform 65"/>
            <p:cNvSpPr/>
            <p:nvPr/>
          </p:nvSpPr>
          <p:spPr>
            <a:xfrm>
              <a:off x="8524993" y="1493651"/>
              <a:ext cx="1769907" cy="1992810"/>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56" name="Picture 5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34716" y="2060206"/>
              <a:ext cx="575247" cy="688410"/>
            </a:xfrm>
            <a:prstGeom prst="rect">
              <a:avLst/>
            </a:prstGeom>
          </p:spPr>
        </p:pic>
        <p:pic>
          <p:nvPicPr>
            <p:cNvPr id="57" name="Picture 5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929293" y="2116002"/>
              <a:ext cx="568960" cy="663263"/>
            </a:xfrm>
            <a:prstGeom prst="rect">
              <a:avLst/>
            </a:prstGeom>
          </p:spPr>
        </p:pic>
        <p:pic>
          <p:nvPicPr>
            <p:cNvPr id="58" name="Picture 5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369372" y="2150929"/>
              <a:ext cx="484087" cy="675836"/>
            </a:xfrm>
            <a:prstGeom prst="rect">
              <a:avLst/>
            </a:prstGeom>
          </p:spPr>
        </p:pic>
        <p:pic>
          <p:nvPicPr>
            <p:cNvPr id="59" name="Picture 5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707843" y="2150929"/>
              <a:ext cx="496661" cy="722988"/>
            </a:xfrm>
            <a:prstGeom prst="rect">
              <a:avLst/>
            </a:prstGeom>
          </p:spPr>
        </p:pic>
      </p:grpSp>
      <p:sp>
        <p:nvSpPr>
          <p:cNvPr id="70" name="TextBox 69"/>
          <p:cNvSpPr txBox="1"/>
          <p:nvPr/>
        </p:nvSpPr>
        <p:spPr>
          <a:xfrm>
            <a:off x="3603623" y="2812267"/>
            <a:ext cx="1527234"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1" name="TextBox 70"/>
          <p:cNvSpPr txBox="1"/>
          <p:nvPr/>
        </p:nvSpPr>
        <p:spPr>
          <a:xfrm>
            <a:off x="6445950" y="2812267"/>
            <a:ext cx="1881458"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2" name="TextBox 71"/>
          <p:cNvSpPr txBox="1"/>
          <p:nvPr/>
        </p:nvSpPr>
        <p:spPr>
          <a:xfrm>
            <a:off x="6899228" y="6091854"/>
            <a:ext cx="2038342"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XIII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3" name="TextBox 72"/>
          <p:cNvSpPr txBox="1"/>
          <p:nvPr/>
        </p:nvSpPr>
        <p:spPr>
          <a:xfrm>
            <a:off x="9688369" y="6027970"/>
            <a:ext cx="2382924"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XVIII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Tree>
    <p:extLst>
      <p:ext uri="{BB962C8B-B14F-4D97-AF65-F5344CB8AC3E}">
        <p14:creationId xmlns:p14="http://schemas.microsoft.com/office/powerpoint/2010/main" val="172522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barn(inVertical)">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barn(inVertical)">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1000"/>
                                        <p:tgtEl>
                                          <p:spTgt spid="70"/>
                                        </p:tgtEl>
                                      </p:cBhvr>
                                    </p:animEffect>
                                    <p:anim calcmode="lin" valueType="num">
                                      <p:cBhvr>
                                        <p:cTn id="33" dur="1000" fill="hold"/>
                                        <p:tgtEl>
                                          <p:spTgt spid="70"/>
                                        </p:tgtEl>
                                        <p:attrNameLst>
                                          <p:attrName>ppt_x</p:attrName>
                                        </p:attrNameLst>
                                      </p:cBhvr>
                                      <p:tavLst>
                                        <p:tav tm="0">
                                          <p:val>
                                            <p:strVal val="#ppt_x"/>
                                          </p:val>
                                        </p:tav>
                                        <p:tav tm="100000">
                                          <p:val>
                                            <p:strVal val="#ppt_x"/>
                                          </p:val>
                                        </p:tav>
                                      </p:tavLst>
                                    </p:anim>
                                    <p:anim calcmode="lin" valueType="num">
                                      <p:cBhvr>
                                        <p:cTn id="3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barn(inVertical)">
                                      <p:cBhvr>
                                        <p:cTn id="39" dur="500"/>
                                        <p:tgtEl>
                                          <p:spTgt spid="6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fade">
                                      <p:cBhvr>
                                        <p:cTn id="44" dur="1000"/>
                                        <p:tgtEl>
                                          <p:spTgt spid="71"/>
                                        </p:tgtEl>
                                      </p:cBhvr>
                                    </p:animEffect>
                                    <p:anim calcmode="lin" valueType="num">
                                      <p:cBhvr>
                                        <p:cTn id="45" dur="1000" fill="hold"/>
                                        <p:tgtEl>
                                          <p:spTgt spid="71"/>
                                        </p:tgtEl>
                                        <p:attrNameLst>
                                          <p:attrName>ppt_x</p:attrName>
                                        </p:attrNameLst>
                                      </p:cBhvr>
                                      <p:tavLst>
                                        <p:tav tm="0">
                                          <p:val>
                                            <p:strVal val="#ppt_x"/>
                                          </p:val>
                                        </p:tav>
                                        <p:tav tm="100000">
                                          <p:val>
                                            <p:strVal val="#ppt_x"/>
                                          </p:val>
                                        </p:tav>
                                      </p:tavLst>
                                    </p:anim>
                                    <p:anim calcmode="lin" valueType="num">
                                      <p:cBhvr>
                                        <p:cTn id="46"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arn(inVertical)">
                                      <p:cBhvr>
                                        <p:cTn id="51" dur="500"/>
                                        <p:tgtEl>
                                          <p:spTgt spid="6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1000"/>
                                        <p:tgtEl>
                                          <p:spTgt spid="72"/>
                                        </p:tgtEl>
                                      </p:cBhvr>
                                    </p:animEffect>
                                    <p:anim calcmode="lin" valueType="num">
                                      <p:cBhvr>
                                        <p:cTn id="57" dur="1000" fill="hold"/>
                                        <p:tgtEl>
                                          <p:spTgt spid="72"/>
                                        </p:tgtEl>
                                        <p:attrNameLst>
                                          <p:attrName>ppt_x</p:attrName>
                                        </p:attrNameLst>
                                      </p:cBhvr>
                                      <p:tavLst>
                                        <p:tav tm="0">
                                          <p:val>
                                            <p:strVal val="#ppt_x"/>
                                          </p:val>
                                        </p:tav>
                                        <p:tav tm="100000">
                                          <p:val>
                                            <p:strVal val="#ppt_x"/>
                                          </p:val>
                                        </p:tav>
                                      </p:tavLst>
                                    </p:anim>
                                    <p:anim calcmode="lin" valueType="num">
                                      <p:cBhvr>
                                        <p:cTn id="58"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barn(inVertical)">
                                      <p:cBhvr>
                                        <p:cTn id="63" dur="5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1000"/>
                                        <p:tgtEl>
                                          <p:spTgt spid="73"/>
                                        </p:tgtEl>
                                      </p:cBhvr>
                                    </p:animEffect>
                                    <p:anim calcmode="lin" valueType="num">
                                      <p:cBhvr>
                                        <p:cTn id="69" dur="1000" fill="hold"/>
                                        <p:tgtEl>
                                          <p:spTgt spid="73"/>
                                        </p:tgtEl>
                                        <p:attrNameLst>
                                          <p:attrName>ppt_x</p:attrName>
                                        </p:attrNameLst>
                                      </p:cBhvr>
                                      <p:tavLst>
                                        <p:tav tm="0">
                                          <p:val>
                                            <p:strVal val="#ppt_x"/>
                                          </p:val>
                                        </p:tav>
                                        <p:tav tm="100000">
                                          <p:val>
                                            <p:strVal val="#ppt_x"/>
                                          </p:val>
                                        </p:tav>
                                      </p:tavLst>
                                    </p:anim>
                                    <p:anim calcmode="lin" valueType="num">
                                      <p:cBhvr>
                                        <p:cTn id="7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70" grpId="0"/>
      <p:bldP spid="71" grpId="0"/>
      <p:bldP spid="72" grpId="0"/>
      <p:bldP spid="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7725" y="2700837"/>
            <a:ext cx="11248305" cy="2270278"/>
            <a:chOff x="364453" y="3478205"/>
            <a:chExt cx="11248305" cy="2270278"/>
          </a:xfrm>
        </p:grpSpPr>
        <p:grpSp>
          <p:nvGrpSpPr>
            <p:cNvPr id="2" name="Group 1"/>
            <p:cNvGrpSpPr/>
            <p:nvPr/>
          </p:nvGrpSpPr>
          <p:grpSpPr>
            <a:xfrm>
              <a:off x="364453" y="3478205"/>
              <a:ext cx="5624457" cy="2270278"/>
              <a:chOff x="479031" y="3534579"/>
              <a:chExt cx="5624457" cy="2270278"/>
            </a:xfrm>
          </p:grpSpPr>
          <p:sp>
            <p:nvSpPr>
              <p:cNvPr id="116" name="TextBox 115"/>
              <p:cNvSpPr txBox="1"/>
              <p:nvPr/>
            </p:nvSpPr>
            <p:spPr>
              <a:xfrm>
                <a:off x="479031" y="4183919"/>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40" name="Picture 39"/>
              <p:cNvPicPr>
                <a:picLocks noChangeAspect="1"/>
              </p:cNvPicPr>
              <p:nvPr/>
            </p:nvPicPr>
            <p:blipFill rotWithShape="1">
              <a:blip r:embed="rId4"/>
              <a:srcRect l="655" t="2694" r="718" b="7210"/>
              <a:stretch/>
            </p:blipFill>
            <p:spPr>
              <a:xfrm>
                <a:off x="479031" y="3534579"/>
                <a:ext cx="5624457" cy="572705"/>
              </a:xfrm>
              <a:prstGeom prst="rect">
                <a:avLst/>
              </a:prstGeom>
              <a:effectLst/>
            </p:spPr>
          </p:pic>
          <p:pic>
            <p:nvPicPr>
              <p:cNvPr id="77" name="Picture 76"/>
              <p:cNvPicPr>
                <a:picLocks noChangeAspect="1"/>
              </p:cNvPicPr>
              <p:nvPr/>
            </p:nvPicPr>
            <p:blipFill rotWithShape="1">
              <a:blip r:embed="rId4"/>
              <a:srcRect l="655" t="2694" r="718" b="7210"/>
              <a:stretch/>
            </p:blipFill>
            <p:spPr>
              <a:xfrm>
                <a:off x="479031" y="4086742"/>
                <a:ext cx="5624457" cy="572705"/>
              </a:xfrm>
              <a:prstGeom prst="rect">
                <a:avLst/>
              </a:prstGeom>
              <a:effectLst/>
            </p:spPr>
          </p:pic>
          <p:pic>
            <p:nvPicPr>
              <p:cNvPr id="78" name="Picture 77"/>
              <p:cNvPicPr>
                <a:picLocks noChangeAspect="1"/>
              </p:cNvPicPr>
              <p:nvPr/>
            </p:nvPicPr>
            <p:blipFill rotWithShape="1">
              <a:blip r:embed="rId4"/>
              <a:srcRect l="655" t="2694" r="718" b="7210"/>
              <a:stretch/>
            </p:blipFill>
            <p:spPr>
              <a:xfrm>
                <a:off x="479031" y="4659447"/>
                <a:ext cx="5624457" cy="572705"/>
              </a:xfrm>
              <a:prstGeom prst="rect">
                <a:avLst/>
              </a:prstGeom>
              <a:effectLst/>
            </p:spPr>
          </p:pic>
          <p:pic>
            <p:nvPicPr>
              <p:cNvPr id="79" name="Picture 78"/>
              <p:cNvPicPr>
                <a:picLocks noChangeAspect="1"/>
              </p:cNvPicPr>
              <p:nvPr/>
            </p:nvPicPr>
            <p:blipFill rotWithShape="1">
              <a:blip r:embed="rId4"/>
              <a:srcRect l="655" t="2694" r="718" b="7210"/>
              <a:stretch/>
            </p:blipFill>
            <p:spPr>
              <a:xfrm>
                <a:off x="479031" y="5232152"/>
                <a:ext cx="5624457" cy="572705"/>
              </a:xfrm>
              <a:prstGeom prst="rect">
                <a:avLst/>
              </a:prstGeom>
              <a:effectLst/>
            </p:spPr>
          </p:pic>
        </p:grpSp>
        <p:grpSp>
          <p:nvGrpSpPr>
            <p:cNvPr id="80" name="Group 79"/>
            <p:cNvGrpSpPr/>
            <p:nvPr/>
          </p:nvGrpSpPr>
          <p:grpSpPr>
            <a:xfrm>
              <a:off x="5988301" y="3478205"/>
              <a:ext cx="5624457" cy="2270278"/>
              <a:chOff x="479031" y="3534579"/>
              <a:chExt cx="5624457" cy="2270278"/>
            </a:xfrm>
          </p:grpSpPr>
          <p:sp>
            <p:nvSpPr>
              <p:cNvPr id="81" name="TextBox 80"/>
              <p:cNvSpPr txBox="1"/>
              <p:nvPr/>
            </p:nvSpPr>
            <p:spPr>
              <a:xfrm>
                <a:off x="479031" y="4183919"/>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82" name="Picture 81"/>
              <p:cNvPicPr>
                <a:picLocks noChangeAspect="1"/>
              </p:cNvPicPr>
              <p:nvPr/>
            </p:nvPicPr>
            <p:blipFill rotWithShape="1">
              <a:blip r:embed="rId4"/>
              <a:srcRect l="655" t="2694" r="718" b="7210"/>
              <a:stretch/>
            </p:blipFill>
            <p:spPr>
              <a:xfrm>
                <a:off x="479031" y="3534579"/>
                <a:ext cx="5624457" cy="572705"/>
              </a:xfrm>
              <a:prstGeom prst="rect">
                <a:avLst/>
              </a:prstGeom>
              <a:effectLst/>
            </p:spPr>
          </p:pic>
          <p:pic>
            <p:nvPicPr>
              <p:cNvPr id="83" name="Picture 82"/>
              <p:cNvPicPr>
                <a:picLocks noChangeAspect="1"/>
              </p:cNvPicPr>
              <p:nvPr/>
            </p:nvPicPr>
            <p:blipFill rotWithShape="1">
              <a:blip r:embed="rId4"/>
              <a:srcRect l="655" t="2694" r="718" b="7210"/>
              <a:stretch/>
            </p:blipFill>
            <p:spPr>
              <a:xfrm>
                <a:off x="479031" y="4086742"/>
                <a:ext cx="5624457" cy="572705"/>
              </a:xfrm>
              <a:prstGeom prst="rect">
                <a:avLst/>
              </a:prstGeom>
              <a:effectLst/>
            </p:spPr>
          </p:pic>
          <p:pic>
            <p:nvPicPr>
              <p:cNvPr id="84" name="Picture 83"/>
              <p:cNvPicPr>
                <a:picLocks noChangeAspect="1"/>
              </p:cNvPicPr>
              <p:nvPr/>
            </p:nvPicPr>
            <p:blipFill rotWithShape="1">
              <a:blip r:embed="rId4"/>
              <a:srcRect l="655" t="2694" r="718" b="7210"/>
              <a:stretch/>
            </p:blipFill>
            <p:spPr>
              <a:xfrm>
                <a:off x="479031" y="4659447"/>
                <a:ext cx="5624457" cy="572705"/>
              </a:xfrm>
              <a:prstGeom prst="rect">
                <a:avLst/>
              </a:prstGeom>
              <a:effectLst/>
            </p:spPr>
          </p:pic>
          <p:pic>
            <p:nvPicPr>
              <p:cNvPr id="85" name="Picture 84"/>
              <p:cNvPicPr>
                <a:picLocks noChangeAspect="1"/>
              </p:cNvPicPr>
              <p:nvPr/>
            </p:nvPicPr>
            <p:blipFill rotWithShape="1">
              <a:blip r:embed="rId4"/>
              <a:srcRect l="655" t="2694" r="718" b="7210"/>
              <a:stretch/>
            </p:blipFill>
            <p:spPr>
              <a:xfrm>
                <a:off x="479031" y="5232152"/>
                <a:ext cx="5624457" cy="572705"/>
              </a:xfrm>
              <a:prstGeom prst="rect">
                <a:avLst/>
              </a:prstGeom>
              <a:effectLst/>
            </p:spPr>
          </p:pic>
        </p:grpSp>
      </p:grpSp>
      <p:sp>
        <p:nvSpPr>
          <p:cNvPr id="117" name="TextBox 116"/>
          <p:cNvSpPr txBox="1"/>
          <p:nvPr/>
        </p:nvSpPr>
        <p:spPr>
          <a:xfrm>
            <a:off x="2186316" y="622721"/>
            <a:ext cx="677283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 TRÒ CHƠI "ĐỐ BẠN: THẾ KỈ NÀO?"</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5066" y="-3131"/>
            <a:ext cx="2246550" cy="1550366"/>
          </a:xfrm>
          <a:prstGeom prst="rect">
            <a:avLst/>
          </a:prstGeom>
        </p:spPr>
      </p:pic>
      <p:sp>
        <p:nvSpPr>
          <p:cNvPr id="8" name="TextBox 7"/>
          <p:cNvSpPr txBox="1"/>
          <p:nvPr/>
        </p:nvSpPr>
        <p:spPr>
          <a:xfrm>
            <a:off x="1913066" y="2926789"/>
            <a:ext cx="579049"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0" name="TextBox 69"/>
          <p:cNvSpPr txBox="1"/>
          <p:nvPr/>
        </p:nvSpPr>
        <p:spPr>
          <a:xfrm>
            <a:off x="3221057" y="2924910"/>
            <a:ext cx="646259"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1" name="TextBox 70"/>
          <p:cNvSpPr txBox="1"/>
          <p:nvPr/>
        </p:nvSpPr>
        <p:spPr>
          <a:xfrm>
            <a:off x="9057519" y="2927574"/>
            <a:ext cx="1091573"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2" name="TextBox 71"/>
          <p:cNvSpPr txBox="1"/>
          <p:nvPr/>
        </p:nvSpPr>
        <p:spPr>
          <a:xfrm>
            <a:off x="4924961" y="2923546"/>
            <a:ext cx="1173305"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XIII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3" name="TextBox 72"/>
          <p:cNvSpPr txBox="1"/>
          <p:nvPr/>
        </p:nvSpPr>
        <p:spPr>
          <a:xfrm>
            <a:off x="6642557" y="2909666"/>
            <a:ext cx="1492249"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XVIII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8" name="TextBox 37"/>
          <p:cNvSpPr txBox="1"/>
          <p:nvPr/>
        </p:nvSpPr>
        <p:spPr>
          <a:xfrm>
            <a:off x="1073669" y="1884308"/>
            <a:ext cx="9621980"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 Rô-bốt đã sử dụng các nội dung trên để làm dòng thời gian như sau</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Pentagon 8"/>
          <p:cNvSpPr/>
          <p:nvPr/>
        </p:nvSpPr>
        <p:spPr>
          <a:xfrm>
            <a:off x="1487379" y="3671438"/>
            <a:ext cx="1681472" cy="1044951"/>
          </a:xfrm>
          <a:prstGeom prst="homePlate">
            <a:avLst/>
          </a:prstGeom>
          <a:solidFill>
            <a:srgbClr val="EE99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evron 11"/>
          <p:cNvSpPr/>
          <p:nvPr/>
        </p:nvSpPr>
        <p:spPr>
          <a:xfrm>
            <a:off x="2706966" y="3671438"/>
            <a:ext cx="2246632" cy="1044490"/>
          </a:xfrm>
          <a:prstGeom prst="chevron">
            <a:avLst/>
          </a:prstGeom>
          <a:solidFill>
            <a:srgbClr val="B9491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Chevron 86"/>
          <p:cNvSpPr/>
          <p:nvPr/>
        </p:nvSpPr>
        <p:spPr>
          <a:xfrm>
            <a:off x="4491713" y="3671438"/>
            <a:ext cx="2327348" cy="1044490"/>
          </a:xfrm>
          <a:prstGeom prst="chevron">
            <a:avLst/>
          </a:prstGeom>
          <a:solidFill>
            <a:srgbClr val="95624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Chevron 87"/>
          <p:cNvSpPr/>
          <p:nvPr/>
        </p:nvSpPr>
        <p:spPr>
          <a:xfrm>
            <a:off x="6357176" y="3671438"/>
            <a:ext cx="2479985" cy="1044490"/>
          </a:xfrm>
          <a:prstGeom prst="chevron">
            <a:avLst/>
          </a:prstGeom>
          <a:solidFill>
            <a:srgbClr val="DFCEB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Chevron 88"/>
          <p:cNvSpPr/>
          <p:nvPr/>
        </p:nvSpPr>
        <p:spPr>
          <a:xfrm>
            <a:off x="8375278" y="3671438"/>
            <a:ext cx="2351749" cy="1044490"/>
          </a:xfrm>
          <a:prstGeom prst="chevron">
            <a:avLst/>
          </a:prstGeom>
          <a:solidFill>
            <a:srgbClr val="A5B2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7" name="Group 66"/>
          <p:cNvGrpSpPr/>
          <p:nvPr/>
        </p:nvGrpSpPr>
        <p:grpSpPr>
          <a:xfrm>
            <a:off x="1698754" y="3903376"/>
            <a:ext cx="859748" cy="570502"/>
            <a:chOff x="4736550" y="1899741"/>
            <a:chExt cx="859748" cy="570502"/>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5091" y="1953827"/>
              <a:ext cx="431207" cy="516416"/>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36550" y="1899741"/>
              <a:ext cx="428625" cy="562893"/>
            </a:xfrm>
            <a:prstGeom prst="rect">
              <a:avLst/>
            </a:prstGeom>
          </p:spPr>
        </p:pic>
      </p:grpSp>
      <p:grpSp>
        <p:nvGrpSpPr>
          <p:cNvPr id="61" name="Group 60"/>
          <p:cNvGrpSpPr/>
          <p:nvPr/>
        </p:nvGrpSpPr>
        <p:grpSpPr>
          <a:xfrm>
            <a:off x="4975817" y="3813613"/>
            <a:ext cx="1601000" cy="701716"/>
            <a:chOff x="10156991" y="4200059"/>
            <a:chExt cx="1601000" cy="701716"/>
          </a:xfrm>
        </p:grpSpPr>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56991" y="4263513"/>
              <a:ext cx="522152" cy="624870"/>
            </a:xfrm>
            <a:prstGeom prst="rect">
              <a:avLst/>
            </a:prstGeom>
          </p:spPr>
        </p:pic>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932239">
              <a:off x="10499967" y="4248372"/>
              <a:ext cx="507885" cy="653403"/>
            </a:xfrm>
            <a:prstGeom prst="rect">
              <a:avLst/>
            </a:prstGeom>
          </p:spPr>
        </p:pic>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735110">
              <a:off x="10896037" y="4211231"/>
              <a:ext cx="494031" cy="647861"/>
            </a:xfrm>
            <a:prstGeom prst="rect">
              <a:avLst/>
            </a:prstGeom>
          </p:spPr>
        </p:pic>
        <p:pic>
          <p:nvPicPr>
            <p:cNvPr id="55" name="Picture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18400">
              <a:off x="11270326" y="4200059"/>
              <a:ext cx="487665" cy="655382"/>
            </a:xfrm>
            <a:prstGeom prst="rect">
              <a:avLst/>
            </a:prstGeom>
          </p:spPr>
        </p:pic>
      </p:grpSp>
      <p:grpSp>
        <p:nvGrpSpPr>
          <p:cNvPr id="64" name="Group 63"/>
          <p:cNvGrpSpPr/>
          <p:nvPr/>
        </p:nvGrpSpPr>
        <p:grpSpPr>
          <a:xfrm>
            <a:off x="6979059" y="3794170"/>
            <a:ext cx="1556412" cy="764034"/>
            <a:chOff x="8534716" y="2060206"/>
            <a:chExt cx="1669788" cy="813711"/>
          </a:xfrm>
        </p:grpSpPr>
        <p:pic>
          <p:nvPicPr>
            <p:cNvPr id="56" name="Picture 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34716" y="2060206"/>
              <a:ext cx="575247" cy="688410"/>
            </a:xfrm>
            <a:prstGeom prst="rect">
              <a:avLst/>
            </a:prstGeom>
          </p:spPr>
        </p:pic>
        <p:pic>
          <p:nvPicPr>
            <p:cNvPr id="57" name="Picture 5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041233">
              <a:off x="8929293" y="2116002"/>
              <a:ext cx="568960" cy="663263"/>
            </a:xfrm>
            <a:prstGeom prst="rect">
              <a:avLst/>
            </a:prstGeom>
          </p:spPr>
        </p:pic>
        <p:pic>
          <p:nvPicPr>
            <p:cNvPr id="58" name="Picture 5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99429">
              <a:off x="9369372" y="2150929"/>
              <a:ext cx="484087" cy="675836"/>
            </a:xfrm>
            <a:prstGeom prst="rect">
              <a:avLst/>
            </a:prstGeom>
          </p:spPr>
        </p:pic>
        <p:pic>
          <p:nvPicPr>
            <p:cNvPr id="59" name="Picture 5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707843" y="2150929"/>
              <a:ext cx="496661" cy="722988"/>
            </a:xfrm>
            <a:prstGeom prst="rect">
              <a:avLst/>
            </a:prstGeom>
          </p:spPr>
        </p:pic>
      </p:grpSp>
      <p:grpSp>
        <p:nvGrpSpPr>
          <p:cNvPr id="60" name="Group 59"/>
          <p:cNvGrpSpPr/>
          <p:nvPr/>
        </p:nvGrpSpPr>
        <p:grpSpPr>
          <a:xfrm>
            <a:off x="8877707" y="3817846"/>
            <a:ext cx="1549788" cy="684832"/>
            <a:chOff x="8087139" y="3683452"/>
            <a:chExt cx="1615419" cy="698996"/>
          </a:xfrm>
        </p:grpSpPr>
        <p:pic>
          <p:nvPicPr>
            <p:cNvPr id="47" name="Picture 4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87139" y="3693945"/>
              <a:ext cx="525330" cy="628673"/>
            </a:xfrm>
            <a:prstGeom prst="rect">
              <a:avLst/>
            </a:prstGeom>
          </p:spPr>
        </p:pic>
        <p:pic>
          <p:nvPicPr>
            <p:cNvPr id="48" name="Picture 4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26030" y="3756646"/>
              <a:ext cx="476528" cy="625802"/>
            </a:xfrm>
            <a:prstGeom prst="rect">
              <a:avLst/>
            </a:prstGeom>
          </p:spPr>
        </p:pic>
        <p:pic>
          <p:nvPicPr>
            <p:cNvPr id="49" name="Picture 4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921403">
              <a:off x="8830573" y="3683452"/>
              <a:ext cx="535057" cy="628673"/>
            </a:xfrm>
            <a:prstGeom prst="rect">
              <a:avLst/>
            </a:prstGeom>
          </p:spPr>
        </p:pic>
        <p:pic>
          <p:nvPicPr>
            <p:cNvPr id="50" name="Picture 4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50006" y="3693945"/>
              <a:ext cx="453563" cy="644461"/>
            </a:xfrm>
            <a:prstGeom prst="rect">
              <a:avLst/>
            </a:prstGeom>
          </p:spPr>
        </p:pic>
      </p:grpSp>
      <p:grpSp>
        <p:nvGrpSpPr>
          <p:cNvPr id="65" name="Group 64"/>
          <p:cNvGrpSpPr/>
          <p:nvPr/>
        </p:nvGrpSpPr>
        <p:grpSpPr>
          <a:xfrm>
            <a:off x="3279382" y="3786433"/>
            <a:ext cx="1234425" cy="768452"/>
            <a:chOff x="6637038" y="2065047"/>
            <a:chExt cx="1234425" cy="768452"/>
          </a:xfrm>
        </p:grpSpPr>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58085" y="2114590"/>
              <a:ext cx="403308" cy="580100"/>
            </a:xfrm>
            <a:prstGeom prst="rect">
              <a:avLst/>
            </a:prstGeom>
          </p:spPr>
        </p:pic>
        <p:pic>
          <p:nvPicPr>
            <p:cNvPr id="11" name="Picture 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713125">
              <a:off x="7446056" y="2065047"/>
              <a:ext cx="425407" cy="593912"/>
            </a:xfrm>
            <a:prstGeom prst="rect">
              <a:avLst/>
            </a:prstGeom>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37038" y="2198151"/>
              <a:ext cx="436457" cy="635348"/>
            </a:xfrm>
            <a:prstGeom prst="rect">
              <a:avLst/>
            </a:prstGeom>
          </p:spPr>
        </p:pic>
      </p:grpSp>
      <p:sp>
        <p:nvSpPr>
          <p:cNvPr id="90" name="TextBox 89"/>
          <p:cNvSpPr txBox="1"/>
          <p:nvPr/>
        </p:nvSpPr>
        <p:spPr>
          <a:xfrm>
            <a:off x="1097496" y="5458803"/>
            <a:ext cx="9621980"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 Em hãy giúp bạn Rô-bốt kiểm tra xem các thông tin đã đúng chưa</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4" name="Picture 1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90540" y="2581924"/>
            <a:ext cx="1557828" cy="1530133"/>
          </a:xfrm>
          <a:prstGeom prst="rect">
            <a:avLst/>
          </a:prstGeom>
        </p:spPr>
      </p:pic>
    </p:spTree>
    <p:extLst>
      <p:ext uri="{BB962C8B-B14F-4D97-AF65-F5344CB8AC3E}">
        <p14:creationId xmlns:p14="http://schemas.microsoft.com/office/powerpoint/2010/main" val="355780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6" presetClass="entr" presetSubtype="21"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arn(inVertical)">
                                      <p:cBhvr>
                                        <p:cTn id="10" dur="500"/>
                                        <p:tgtEl>
                                          <p:spTgt spid="67"/>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16" presetClass="entr" presetSubtype="21"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barn(inVertical)">
                                      <p:cBhvr>
                                        <p:cTn id="18" dur="500"/>
                                        <p:tgtEl>
                                          <p:spTgt spid="65"/>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1000"/>
                                        <p:tgtEl>
                                          <p:spTgt spid="70"/>
                                        </p:tgtEl>
                                      </p:cBhvr>
                                    </p:animEffect>
                                    <p:anim calcmode="lin" valueType="num">
                                      <p:cBhvr>
                                        <p:cTn id="22" dur="1000" fill="hold"/>
                                        <p:tgtEl>
                                          <p:spTgt spid="70"/>
                                        </p:tgtEl>
                                        <p:attrNameLst>
                                          <p:attrName>ppt_x</p:attrName>
                                        </p:attrNameLst>
                                      </p:cBhvr>
                                      <p:tavLst>
                                        <p:tav tm="0">
                                          <p:val>
                                            <p:strVal val="#ppt_x"/>
                                          </p:val>
                                        </p:tav>
                                        <p:tav tm="100000">
                                          <p:val>
                                            <p:strVal val="#ppt_x"/>
                                          </p:val>
                                        </p:tav>
                                      </p:tavLst>
                                    </p:anim>
                                    <p:anim calcmode="lin" valueType="num">
                                      <p:cBhvr>
                                        <p:cTn id="23" dur="1000" fill="hold"/>
                                        <p:tgtEl>
                                          <p:spTgt spid="70"/>
                                        </p:tgtEl>
                                        <p:attrNameLst>
                                          <p:attrName>ppt_y</p:attrName>
                                        </p:attrNameLst>
                                      </p:cBhvr>
                                      <p:tavLst>
                                        <p:tav tm="0">
                                          <p:val>
                                            <p:strVal val="#ppt_y+.1"/>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barn(inVertical)">
                                      <p:cBhvr>
                                        <p:cTn id="26" dur="500"/>
                                        <p:tgtEl>
                                          <p:spTgt spid="60"/>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1000"/>
                                        <p:tgtEl>
                                          <p:spTgt spid="71"/>
                                        </p:tgtEl>
                                      </p:cBhvr>
                                    </p:animEffect>
                                    <p:anim calcmode="lin" valueType="num">
                                      <p:cBhvr>
                                        <p:cTn id="30" dur="1000" fill="hold"/>
                                        <p:tgtEl>
                                          <p:spTgt spid="71"/>
                                        </p:tgtEl>
                                        <p:attrNameLst>
                                          <p:attrName>ppt_x</p:attrName>
                                        </p:attrNameLst>
                                      </p:cBhvr>
                                      <p:tavLst>
                                        <p:tav tm="0">
                                          <p:val>
                                            <p:strVal val="#ppt_x"/>
                                          </p:val>
                                        </p:tav>
                                        <p:tav tm="100000">
                                          <p:val>
                                            <p:strVal val="#ppt_x"/>
                                          </p:val>
                                        </p:tav>
                                      </p:tavLst>
                                    </p:anim>
                                    <p:anim calcmode="lin" valueType="num">
                                      <p:cBhvr>
                                        <p:cTn id="31" dur="1000" fill="hold"/>
                                        <p:tgtEl>
                                          <p:spTgt spid="71"/>
                                        </p:tgtEl>
                                        <p:attrNameLst>
                                          <p:attrName>ppt_y</p:attrName>
                                        </p:attrNameLst>
                                      </p:cBhvr>
                                      <p:tavLst>
                                        <p:tav tm="0">
                                          <p:val>
                                            <p:strVal val="#ppt_y+.1"/>
                                          </p:val>
                                        </p:tav>
                                        <p:tav tm="100000">
                                          <p:val>
                                            <p:strVal val="#ppt_y"/>
                                          </p:val>
                                        </p:tav>
                                      </p:tavLst>
                                    </p:anim>
                                  </p:childTnLst>
                                </p:cTn>
                              </p:par>
                              <p:par>
                                <p:cTn id="32" presetID="16" presetClass="entr" presetSubtype="21"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barn(inVertical)">
                                      <p:cBhvr>
                                        <p:cTn id="34" dur="500"/>
                                        <p:tgtEl>
                                          <p:spTgt spid="61"/>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1000"/>
                                        <p:tgtEl>
                                          <p:spTgt spid="72"/>
                                        </p:tgtEl>
                                      </p:cBhvr>
                                    </p:animEffect>
                                    <p:anim calcmode="lin" valueType="num">
                                      <p:cBhvr>
                                        <p:cTn id="38" dur="1000" fill="hold"/>
                                        <p:tgtEl>
                                          <p:spTgt spid="72"/>
                                        </p:tgtEl>
                                        <p:attrNameLst>
                                          <p:attrName>ppt_x</p:attrName>
                                        </p:attrNameLst>
                                      </p:cBhvr>
                                      <p:tavLst>
                                        <p:tav tm="0">
                                          <p:val>
                                            <p:strVal val="#ppt_x"/>
                                          </p:val>
                                        </p:tav>
                                        <p:tav tm="100000">
                                          <p:val>
                                            <p:strVal val="#ppt_x"/>
                                          </p:val>
                                        </p:tav>
                                      </p:tavLst>
                                    </p:anim>
                                    <p:anim calcmode="lin" valueType="num">
                                      <p:cBhvr>
                                        <p:cTn id="39" dur="1000" fill="hold"/>
                                        <p:tgtEl>
                                          <p:spTgt spid="72"/>
                                        </p:tgtEl>
                                        <p:attrNameLst>
                                          <p:attrName>ppt_y</p:attrName>
                                        </p:attrNameLst>
                                      </p:cBhvr>
                                      <p:tavLst>
                                        <p:tav tm="0">
                                          <p:val>
                                            <p:strVal val="#ppt_y+.1"/>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barn(inVertical)">
                                      <p:cBhvr>
                                        <p:cTn id="42" dur="500"/>
                                        <p:tgtEl>
                                          <p:spTgt spid="64"/>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1000"/>
                                        <p:tgtEl>
                                          <p:spTgt spid="73"/>
                                        </p:tgtEl>
                                      </p:cBhvr>
                                    </p:animEffect>
                                    <p:anim calcmode="lin" valueType="num">
                                      <p:cBhvr>
                                        <p:cTn id="46" dur="1000" fill="hold"/>
                                        <p:tgtEl>
                                          <p:spTgt spid="73"/>
                                        </p:tgtEl>
                                        <p:attrNameLst>
                                          <p:attrName>ppt_x</p:attrName>
                                        </p:attrNameLst>
                                      </p:cBhvr>
                                      <p:tavLst>
                                        <p:tav tm="0">
                                          <p:val>
                                            <p:strVal val="#ppt_x"/>
                                          </p:val>
                                        </p:tav>
                                        <p:tav tm="100000">
                                          <p:val>
                                            <p:strVal val="#ppt_x"/>
                                          </p:val>
                                        </p:tav>
                                      </p:tavLst>
                                    </p:anim>
                                    <p:anim calcmode="lin" valueType="num">
                                      <p:cBhvr>
                                        <p:cTn id="47" dur="1000" fill="hold"/>
                                        <p:tgtEl>
                                          <p:spTgt spid="73"/>
                                        </p:tgtEl>
                                        <p:attrNameLst>
                                          <p:attrName>ppt_y</p:attrName>
                                        </p:attrNameLst>
                                      </p:cBhvr>
                                      <p:tavLst>
                                        <p:tav tm="0">
                                          <p:val>
                                            <p:strVal val="#ppt_y+.1"/>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0"/>
                                        </p:tgtEl>
                                        <p:attrNameLst>
                                          <p:attrName>style.visibility</p:attrName>
                                        </p:attrNameLst>
                                      </p:cBhvr>
                                      <p:to>
                                        <p:strVal val="visible"/>
                                      </p:to>
                                    </p:set>
                                    <p:animEffect transition="in" filter="fade">
                                      <p:cBhvr>
                                        <p:cTn id="53" dur="500"/>
                                        <p:tgtEl>
                                          <p:spTgt spid="9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70" grpId="0"/>
      <p:bldP spid="71" grpId="0"/>
      <p:bldP spid="72" grpId="0"/>
      <p:bldP spid="73" grpId="0"/>
      <p:bldP spid="38" grpId="0"/>
      <p:bldP spid="9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41542" y="448491"/>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4" name="Rectangle 3"/>
          <p:cNvSpPr/>
          <p:nvPr/>
        </p:nvSpPr>
        <p:spPr>
          <a:xfrm>
            <a:off x="9569302" y="6106489"/>
            <a:ext cx="744279" cy="297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7" name="TextBox 6"/>
          <p:cNvSpPr txBox="1"/>
          <p:nvPr/>
        </p:nvSpPr>
        <p:spPr>
          <a:xfrm>
            <a:off x="1222745" y="1575635"/>
            <a:ext cx="9090836" cy="4647426"/>
          </a:xfrm>
          <a:prstGeom prst="rect">
            <a:avLst/>
          </a:prstGeom>
          <a:noFill/>
        </p:spPr>
        <p:txBody>
          <a:bodyPr wrap="square" rtlCol="0">
            <a:spAutoFit/>
          </a:bodyPr>
          <a:lstStyle/>
          <a:p>
            <a:pPr lvl="0" algn="just">
              <a:spcBef>
                <a:spcPts val="1200"/>
              </a:spcBef>
              <a:defRPr/>
            </a:pPr>
            <a:r>
              <a:rPr lang="vi-VN" sz="2400" b="1">
                <a:solidFill>
                  <a:srgbClr val="002060"/>
                </a:solidFill>
                <a:latin typeface="Roboto" panose="02000000000000000000" pitchFamily="2" charset="0"/>
                <a:ea typeface="Roboto" panose="02000000000000000000" pitchFamily="2" charset="0"/>
              </a:rPr>
              <a:t>1. </a:t>
            </a:r>
            <a:r>
              <a:rPr lang="en-US" sz="2400" b="1">
                <a:solidFill>
                  <a:srgbClr val="002060"/>
                </a:solidFill>
                <a:latin typeface="Roboto" panose="02000000000000000000" pitchFamily="2" charset="0"/>
                <a:ea typeface="Roboto" panose="02000000000000000000" pitchFamily="2" charset="0"/>
              </a:rPr>
              <a:t>Khoanh vào chữ cái trước phát biểu đúng.</a:t>
            </a:r>
            <a:endParaRPr lang="vi-VN" sz="2400" b="1">
              <a:solidFill>
                <a:srgbClr val="002060"/>
              </a:solidFill>
              <a:latin typeface="Roboto" panose="02000000000000000000" pitchFamily="2" charset="0"/>
              <a:ea typeface="Roboto" panose="02000000000000000000" pitchFamily="2" charset="0"/>
            </a:endParaRPr>
          </a:p>
          <a:p>
            <a:pPr lvl="0" algn="just">
              <a:spcBef>
                <a:spcPts val="1200"/>
              </a:spcBef>
              <a:defRPr/>
            </a:pPr>
            <a:r>
              <a:rPr lang="vi-VN" sz="2400">
                <a:solidFill>
                  <a:srgbClr val="002060"/>
                </a:solidFill>
                <a:latin typeface="Roboto" panose="02000000000000000000" pitchFamily="2" charset="0"/>
                <a:ea typeface="Roboto" panose="02000000000000000000" pitchFamily="2" charset="0"/>
              </a:rPr>
              <a:t>A. Năm 750 thuộc thế kỉ </a:t>
            </a:r>
            <a:r>
              <a:rPr lang="en-US" sz="2400">
                <a:solidFill>
                  <a:srgbClr val="002060"/>
                </a:solidFill>
                <a:latin typeface="Roboto" panose="02000000000000000000" pitchFamily="2" charset="0"/>
                <a:ea typeface="Roboto" panose="02000000000000000000" pitchFamily="2" charset="0"/>
              </a:rPr>
              <a:t>VII</a:t>
            </a:r>
            <a:r>
              <a:rPr lang="vi-VN" sz="2400">
                <a:solidFill>
                  <a:srgbClr val="002060"/>
                </a:solidFill>
                <a:latin typeface="Roboto" panose="02000000000000000000" pitchFamily="2" charset="0"/>
                <a:ea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 Năm 750 thuộc thế kỉ </a:t>
            </a:r>
            <a:r>
              <a:rPr lang="en-US" sz="2400">
                <a:solidFill>
                  <a:srgbClr val="002060"/>
                </a:solidFill>
                <a:latin typeface="Roboto" panose="02000000000000000000" pitchFamily="2" charset="0"/>
                <a:ea typeface="Roboto" panose="02000000000000000000" pitchFamily="2" charset="0"/>
              </a:rPr>
              <a:t>VIII</a:t>
            </a:r>
            <a:r>
              <a:rPr lang="vi-VN" sz="2400">
                <a:solidFill>
                  <a:srgbClr val="002060"/>
                </a:solidFill>
                <a:latin typeface="Roboto" panose="02000000000000000000" pitchFamily="2" charset="0"/>
                <a:ea typeface="Roboto" panose="02000000000000000000" pitchFamily="2" charset="0"/>
              </a:rPr>
              <a:t>.</a:t>
            </a:r>
            <a:endParaRPr lang="en-US" sz="2400" b="1">
              <a:solidFill>
                <a:srgbClr val="002060"/>
              </a:solidFill>
              <a:latin typeface="Roboto" panose="02000000000000000000" pitchFamily="2" charset="0"/>
              <a:ea typeface="Roboto" panose="02000000000000000000" pitchFamily="2" charset="0"/>
            </a:endParaRPr>
          </a:p>
          <a:p>
            <a:pPr lvl="0" algn="just">
              <a:spcBef>
                <a:spcPts val="1200"/>
              </a:spcBef>
              <a:defRPr/>
            </a:pPr>
            <a:r>
              <a:rPr lang="vi-VN" sz="2400" b="1">
                <a:solidFill>
                  <a:srgbClr val="002060"/>
                </a:solidFill>
                <a:latin typeface="Roboto" panose="02000000000000000000" pitchFamily="2" charset="0"/>
                <a:ea typeface="Roboto" panose="02000000000000000000" pitchFamily="2" charset="0"/>
              </a:rPr>
              <a:t>2. Nối</a:t>
            </a:r>
            <a:r>
              <a:rPr lang="en-US" sz="2400" b="1">
                <a:solidFill>
                  <a:srgbClr val="002060"/>
                </a:solidFill>
                <a:latin typeface="Roboto" panose="02000000000000000000" pitchFamily="2" charset="0"/>
                <a:ea typeface="Roboto" panose="02000000000000000000" pitchFamily="2" charset="0"/>
              </a:rPr>
              <a:t>: </a:t>
            </a:r>
            <a:endParaRPr lang="vi-VN" sz="2400" b="1">
              <a:solidFill>
                <a:srgbClr val="002060"/>
              </a:solidFill>
              <a:latin typeface="Roboto" panose="02000000000000000000" pitchFamily="2" charset="0"/>
              <a:ea typeface="Roboto" panose="02000000000000000000" pitchFamily="2" charset="0"/>
            </a:endParaRPr>
          </a:p>
          <a:p>
            <a:pPr lvl="0" algn="just">
              <a:spcBef>
                <a:spcPts val="1200"/>
              </a:spcBef>
              <a:defRPr/>
            </a:pPr>
            <a:r>
              <a:rPr lang="vi-VN" sz="2400">
                <a:solidFill>
                  <a:srgbClr val="002060"/>
                </a:solidFill>
                <a:latin typeface="Roboto" panose="02000000000000000000" pitchFamily="2" charset="0"/>
                <a:ea typeface="Roboto" panose="02000000000000000000" pitchFamily="2" charset="0"/>
              </a:rPr>
              <a:t>Năm:      43           938          1890</a:t>
            </a:r>
          </a:p>
          <a:p>
            <a:pPr lvl="0" algn="just">
              <a:spcBef>
                <a:spcPts val="1200"/>
              </a:spcBef>
              <a:defRPr/>
            </a:pPr>
            <a:endParaRPr lang="en-US" sz="2400">
              <a:solidFill>
                <a:srgbClr val="002060"/>
              </a:solidFill>
              <a:latin typeface="Roboto" panose="02000000000000000000" pitchFamily="2" charset="0"/>
              <a:ea typeface="Roboto" panose="02000000000000000000" pitchFamily="2" charset="0"/>
            </a:endParaRPr>
          </a:p>
          <a:p>
            <a:pPr lvl="0" algn="just">
              <a:spcBef>
                <a:spcPts val="1200"/>
              </a:spcBef>
              <a:defRPr/>
            </a:pPr>
            <a:endParaRPr lang="en-US" sz="2400">
              <a:solidFill>
                <a:srgbClr val="002060"/>
              </a:solidFill>
              <a:latin typeface="Roboto" panose="02000000000000000000" pitchFamily="2" charset="0"/>
              <a:ea typeface="Roboto" panose="02000000000000000000" pitchFamily="2" charset="0"/>
            </a:endParaRPr>
          </a:p>
          <a:p>
            <a:pPr lvl="0" algn="just">
              <a:spcBef>
                <a:spcPts val="1200"/>
              </a:spcBef>
              <a:defRPr/>
            </a:pPr>
            <a:r>
              <a:rPr lang="vi-VN" sz="2400">
                <a:solidFill>
                  <a:srgbClr val="002060"/>
                </a:solidFill>
                <a:latin typeface="Roboto" panose="02000000000000000000" pitchFamily="2" charset="0"/>
                <a:ea typeface="Roboto" panose="02000000000000000000" pitchFamily="2" charset="0"/>
              </a:rPr>
              <a:t>Thế kỉ:   XIX            X                I </a:t>
            </a:r>
          </a:p>
          <a:p>
            <a:pPr lvl="0" algn="just">
              <a:spcBef>
                <a:spcPts val="1200"/>
              </a:spcBef>
              <a:defRPr/>
            </a:pPr>
            <a:r>
              <a:rPr lang="vi-VN" sz="2400" b="1">
                <a:solidFill>
                  <a:srgbClr val="002060"/>
                </a:solidFill>
                <a:latin typeface="Roboto" panose="02000000000000000000" pitchFamily="2" charset="0"/>
                <a:ea typeface="Roboto" panose="02000000000000000000" pitchFamily="2" charset="0"/>
              </a:rPr>
              <a:t>3. </a:t>
            </a:r>
            <a:r>
              <a:rPr lang="en-US" sz="2400" b="1">
                <a:solidFill>
                  <a:srgbClr val="002060"/>
                </a:solidFill>
                <a:latin typeface="Roboto" panose="02000000000000000000" pitchFamily="2" charset="0"/>
                <a:ea typeface="Roboto" panose="02000000000000000000" pitchFamily="2" charset="0"/>
              </a:rPr>
              <a:t>Các năm nào dưới đây được sắp xếp theo trình tự thời gian? </a:t>
            </a:r>
          </a:p>
          <a:p>
            <a:pPr lvl="0" algn="just">
              <a:spcBef>
                <a:spcPts val="1200"/>
              </a:spcBef>
              <a:defRPr/>
            </a:pPr>
            <a:r>
              <a:rPr lang="vi-VN" sz="2400">
                <a:solidFill>
                  <a:srgbClr val="002060"/>
                </a:solidFill>
                <a:latin typeface="Roboto" panose="02000000000000000000" pitchFamily="2" charset="0"/>
                <a:ea typeface="Roboto" panose="02000000000000000000" pitchFamily="2" charset="0"/>
              </a:rPr>
              <a:t>A. 12, 78, 864, 589, 1992</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 2023, 1999, 1756, 683, 94</a:t>
            </a:r>
          </a:p>
        </p:txBody>
      </p:sp>
      <p:sp>
        <p:nvSpPr>
          <p:cNvPr id="2" name="Rounded Rectangle 1"/>
          <p:cNvSpPr/>
          <p:nvPr/>
        </p:nvSpPr>
        <p:spPr>
          <a:xfrm>
            <a:off x="871870" y="1392865"/>
            <a:ext cx="9856381" cy="528370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Oval 2"/>
          <p:cNvSpPr/>
          <p:nvPr/>
        </p:nvSpPr>
        <p:spPr>
          <a:xfrm>
            <a:off x="5490825" y="2103654"/>
            <a:ext cx="467591" cy="4675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157687" y="5748430"/>
            <a:ext cx="467591" cy="4675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2743200" y="3498112"/>
            <a:ext cx="2445488" cy="1329069"/>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a:off x="3923412" y="3498112"/>
            <a:ext cx="0" cy="1222744"/>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flipH="1">
            <a:off x="2743200" y="3498112"/>
            <a:ext cx="2445488" cy="1222744"/>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6866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858790" y="1528703"/>
            <a:ext cx="5548222" cy="830997"/>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lvl="0" algn="ctr">
              <a:defRPr/>
            </a:pPr>
            <a:r>
              <a:rPr lang="vi-VN" sz="2400">
                <a:solidFill>
                  <a:srgbClr val="002060"/>
                </a:solidFill>
                <a:latin typeface="Roboto" panose="02000000000000000000" pitchFamily="2" charset="0"/>
                <a:ea typeface="Roboto" panose="02000000000000000000" pitchFamily="2" charset="0"/>
              </a:rPr>
              <a:t>sơ đồ dòng thời gian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496215" y="313357"/>
            <a:ext cx="6772838" cy="1077218"/>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LÀM </a:t>
            </a:r>
            <a:r>
              <a:rPr lang="vi-VN" altLang="zh-CN" sz="3200" b="1">
                <a:solidFill>
                  <a:srgbClr val="002060"/>
                </a:solidFill>
                <a:latin typeface="Roboto Black" panose="02000000000000000000" pitchFamily="2" charset="0"/>
                <a:ea typeface="Roboto Black" panose="02000000000000000000" pitchFamily="2" charset="0"/>
              </a:rPr>
              <a:t>SƠ ĐỒ DÒNG THỜI GIAN</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3" name="Picture 12">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4141">
            <a:off x="8308787" y="1496623"/>
            <a:ext cx="3697319" cy="331995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xmlns="" id="{979DDB8D-B6D5-AA7E-51CD-0BF4D35D3457}"/>
              </a:ext>
            </a:extLst>
          </p:cNvPr>
          <p:cNvSpPr txBox="1"/>
          <p:nvPr/>
        </p:nvSpPr>
        <p:spPr>
          <a:xfrm>
            <a:off x="245858" y="2580649"/>
            <a:ext cx="338840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TIÊU CHÍ SẢN PHẨM</a:t>
            </a:r>
          </a:p>
        </p:txBody>
      </p:sp>
      <p:sp>
        <p:nvSpPr>
          <p:cNvPr id="3" name="Rounded Rectangle 2">
            <a:extLst>
              <a:ext uri="{FF2B5EF4-FFF2-40B4-BE49-F238E27FC236}">
                <a16:creationId xmlns:a16="http://schemas.microsoft.com/office/drawing/2014/main" xmlns="" id="{41EDF221-7C0C-2037-BBC3-37FE7490C12D}"/>
              </a:ext>
            </a:extLst>
          </p:cNvPr>
          <p:cNvSpPr/>
          <p:nvPr/>
        </p:nvSpPr>
        <p:spPr>
          <a:xfrm>
            <a:off x="135005" y="3025831"/>
            <a:ext cx="4492751" cy="311001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132A445B-EBDD-6F9D-2F27-87D6127ED9E7}"/>
              </a:ext>
            </a:extLst>
          </p:cNvPr>
          <p:cNvSpPr txBox="1"/>
          <p:nvPr/>
        </p:nvSpPr>
        <p:spPr>
          <a:xfrm>
            <a:off x="135005" y="3246780"/>
            <a:ext cx="4492751" cy="1200329"/>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Biểu diễn được các mốc thời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gian gắn với các sự kiện theo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năm và thế kỉ</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xmlns="" id="{D7B1F4CC-D791-5DF5-2E65-80458DD41C2B}"/>
              </a:ext>
            </a:extLst>
          </p:cNvPr>
          <p:cNvSpPr txBox="1"/>
          <p:nvPr/>
        </p:nvSpPr>
        <p:spPr>
          <a:xfrm>
            <a:off x="135005" y="5063852"/>
            <a:ext cx="4492751" cy="830997"/>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Dễ sử dụng, chắc chắn và đảm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bảo tính thẩm mĩ</a:t>
            </a:r>
            <a:r>
              <a:rPr lang="en-US" altLang="zh-CN" sz="2400">
                <a:solidFill>
                  <a:srgbClr val="002060"/>
                </a:solidFill>
                <a:latin typeface="Roboto" panose="02000000000000000000" pitchFamily="2" charset="0"/>
                <a:ea typeface="Roboto" panose="02000000000000000000" pitchFamily="2" charset="0"/>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xmlns="" id="{D1F337A8-F84A-BB70-ACD7-A20107291F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6633">
            <a:off x="4515277" y="3892046"/>
            <a:ext cx="3498437" cy="2775309"/>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xmlns="" id="{44C5DA56-37DC-E9F0-5DE7-43A8ECEDD7B8}"/>
              </a:ext>
            </a:extLst>
          </p:cNvPr>
          <p:cNvSpPr txBox="1"/>
          <p:nvPr/>
        </p:nvSpPr>
        <p:spPr>
          <a:xfrm>
            <a:off x="135005" y="4505759"/>
            <a:ext cx="3402577" cy="461665"/>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Dễ nhìn, trực quan</a:t>
            </a:r>
            <a:r>
              <a:rPr lang="en-US" altLang="zh-CN" sz="2400">
                <a:solidFill>
                  <a:srgbClr val="002060"/>
                </a:solidFill>
                <a:latin typeface="Roboto" panose="02000000000000000000" pitchFamily="2" charset="0"/>
                <a:ea typeface="Roboto" panose="02000000000000000000" pitchFamily="2" charset="0"/>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2868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53"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2" grpId="0"/>
      <p:bldP spid="3" grpId="0" animBg="1"/>
      <p:bldP spid="4" grpId="0"/>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07718" y="2732909"/>
            <a:ext cx="2379191" cy="2971699"/>
          </a:xfrm>
          <a:prstGeom prst="roundRect">
            <a:avLst/>
          </a:prstGeom>
          <a:solidFill>
            <a:srgbClr val="AE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ounded Rectangle 1"/>
          <p:cNvSpPr/>
          <p:nvPr/>
        </p:nvSpPr>
        <p:spPr>
          <a:xfrm>
            <a:off x="2625744" y="2726510"/>
            <a:ext cx="2379191" cy="2978099"/>
          </a:xfrm>
          <a:prstGeom prst="roundRect">
            <a:avLst/>
          </a:prstGeom>
          <a:solidFill>
            <a:srgbClr val="AE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1940375" y="405483"/>
            <a:ext cx="7637921"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TRÒ CHƠI </a:t>
            </a:r>
            <a:r>
              <a:rPr lang="vi-VN" altLang="zh-CN" sz="3200" b="1">
                <a:solidFill>
                  <a:srgbClr val="002060"/>
                </a:solidFill>
                <a:latin typeface="Roboto" panose="02000000000000000000" pitchFamily="2" charset="0"/>
                <a:ea typeface="Roboto" panose="02000000000000000000" pitchFamily="2" charset="0"/>
              </a:rPr>
              <a:t>“THEO DÒNG LỊCH SỬ”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904" y="1751556"/>
            <a:ext cx="6754082" cy="4690809"/>
          </a:xfrm>
          <a:prstGeom prst="roundRect">
            <a:avLst>
              <a:gd name="adj" fmla="val 15273"/>
            </a:avLst>
          </a:prstGeom>
          <a:effectLst>
            <a:outerShdw blurRad="63500" sx="102000" sy="102000" algn="ctr" rotWithShape="0">
              <a:prstClr val="black">
                <a:alpha val="40000"/>
              </a:prstClr>
            </a:outerShdw>
          </a:effectLst>
        </p:spPr>
      </p:pic>
      <p:sp>
        <p:nvSpPr>
          <p:cNvPr id="13" name="TextBox 12"/>
          <p:cNvSpPr txBox="1"/>
          <p:nvPr/>
        </p:nvSpPr>
        <p:spPr>
          <a:xfrm>
            <a:off x="388874" y="1751556"/>
            <a:ext cx="18168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 chơi: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6" name="TextBox 15"/>
          <p:cNvSpPr txBox="1"/>
          <p:nvPr/>
        </p:nvSpPr>
        <p:spPr>
          <a:xfrm>
            <a:off x="-39531" y="2974519"/>
            <a:ext cx="2601142"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Mỗi nhóm chơi nhận được một số thẻ sự kiện và năm diễn ra sự kiện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đó.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2502688" y="2876731"/>
            <a:ext cx="2566381" cy="2677656"/>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Các nhóm sắp xếp các thẻ theo dòng thời gian. Nhóm nào xếp đúng và</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nhanh nhất thì thắng cuộc</a:t>
            </a:r>
            <a:endParaRPr lang="en-US" altLang="zh-CN" sz="2400"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0899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p:cNvSpPr/>
          <p:nvPr/>
        </p:nvSpPr>
        <p:spPr>
          <a:xfrm>
            <a:off x="6344499" y="2439318"/>
            <a:ext cx="3153062" cy="2189095"/>
          </a:xfrm>
          <a:custGeom>
            <a:avLst/>
            <a:gdLst>
              <a:gd name="connsiteX0" fmla="*/ 1508989 w 3153062"/>
              <a:gd name="connsiteY0" fmla="*/ 0 h 2189095"/>
              <a:gd name="connsiteX1" fmla="*/ 1968526 w 3153062"/>
              <a:gd name="connsiteY1" fmla="*/ 179178 h 2189095"/>
              <a:gd name="connsiteX2" fmla="*/ 1998139 w 3153062"/>
              <a:gd name="connsiteY2" fmla="*/ 219187 h 2189095"/>
              <a:gd name="connsiteX3" fmla="*/ 2004477 w 3153062"/>
              <a:gd name="connsiteY3" fmla="*/ 216664 h 2189095"/>
              <a:gd name="connsiteX4" fmla="*/ 2220189 w 3153062"/>
              <a:gd name="connsiteY4" fmla="*/ 184727 h 2189095"/>
              <a:gd name="connsiteX5" fmla="*/ 2774371 w 3153062"/>
              <a:gd name="connsiteY5" fmla="*/ 591127 h 2189095"/>
              <a:gd name="connsiteX6" fmla="*/ 2730821 w 3153062"/>
              <a:gd name="connsiteY6" fmla="*/ 749317 h 2189095"/>
              <a:gd name="connsiteX7" fmla="*/ 2705353 w 3153062"/>
              <a:gd name="connsiteY7" fmla="*/ 783725 h 2189095"/>
              <a:gd name="connsiteX8" fmla="*/ 2710567 w 3153062"/>
              <a:gd name="connsiteY8" fmla="*/ 784111 h 2189095"/>
              <a:gd name="connsiteX9" fmla="*/ 3153062 w 3153062"/>
              <a:gd name="connsiteY9" fmla="*/ 1182254 h 2189095"/>
              <a:gd name="connsiteX10" fmla="*/ 2710567 w 3153062"/>
              <a:gd name="connsiteY10" fmla="*/ 1580398 h 2189095"/>
              <a:gd name="connsiteX11" fmla="*/ 2679548 w 3153062"/>
              <a:gd name="connsiteY11" fmla="*/ 1582691 h 2189095"/>
              <a:gd name="connsiteX12" fmla="*/ 2678705 w 3153062"/>
              <a:gd name="connsiteY12" fmla="*/ 1586171 h 2189095"/>
              <a:gd name="connsiteX13" fmla="*/ 2423389 w 3153062"/>
              <a:gd name="connsiteY13" fmla="*/ 1727200 h 2189095"/>
              <a:gd name="connsiteX14" fmla="*/ 2315533 w 3153062"/>
              <a:gd name="connsiteY14" fmla="*/ 1709054 h 2189095"/>
              <a:gd name="connsiteX15" fmla="*/ 2277974 w 3153062"/>
              <a:gd name="connsiteY15" fmla="*/ 1692065 h 2189095"/>
              <a:gd name="connsiteX16" fmla="*/ 2249103 w 3153062"/>
              <a:gd name="connsiteY16" fmla="*/ 1750884 h 2189095"/>
              <a:gd name="connsiteX17" fmla="*/ 2233967 w 3153062"/>
              <a:gd name="connsiteY17" fmla="*/ 1767676 h 2189095"/>
              <a:gd name="connsiteX18" fmla="*/ 2251684 w 3153062"/>
              <a:gd name="connsiteY18" fmla="*/ 1802150 h 2189095"/>
              <a:gd name="connsiteX19" fmla="*/ 2654218 w 3153062"/>
              <a:gd name="connsiteY19" fmla="*/ 2130214 h 2189095"/>
              <a:gd name="connsiteX20" fmla="*/ 2023312 w 3153062"/>
              <a:gd name="connsiteY20" fmla="*/ 2048235 h 2189095"/>
              <a:gd name="connsiteX21" fmla="*/ 1687069 w 3153062"/>
              <a:gd name="connsiteY21" fmla="*/ 1816158 h 2189095"/>
              <a:gd name="connsiteX22" fmla="*/ 1684837 w 3153062"/>
              <a:gd name="connsiteY22" fmla="*/ 1811008 h 2189095"/>
              <a:gd name="connsiteX23" fmla="*/ 1669897 w 3153062"/>
              <a:gd name="connsiteY23" fmla="*/ 1814873 h 2189095"/>
              <a:gd name="connsiteX24" fmla="*/ 1614053 w 3153062"/>
              <a:gd name="connsiteY24" fmla="*/ 1819564 h 2189095"/>
              <a:gd name="connsiteX25" fmla="*/ 1459129 w 3153062"/>
              <a:gd name="connsiteY25" fmla="*/ 1780128 h 2189095"/>
              <a:gd name="connsiteX26" fmla="*/ 1444243 w 3153062"/>
              <a:gd name="connsiteY26" fmla="*/ 1769893 h 2189095"/>
              <a:gd name="connsiteX27" fmla="*/ 1361070 w 3153062"/>
              <a:gd name="connsiteY27" fmla="*/ 1816139 h 2189095"/>
              <a:gd name="connsiteX28" fmla="*/ 1110672 w 3153062"/>
              <a:gd name="connsiteY28" fmla="*/ 1865747 h 2189095"/>
              <a:gd name="connsiteX29" fmla="*/ 626636 w 3153062"/>
              <a:gd name="connsiteY29" fmla="*/ 1614715 h 2189095"/>
              <a:gd name="connsiteX30" fmla="*/ 624889 w 3153062"/>
              <a:gd name="connsiteY30" fmla="*/ 1610312 h 2189095"/>
              <a:gd name="connsiteX31" fmla="*/ 566882 w 3153062"/>
              <a:gd name="connsiteY31" fmla="*/ 1616362 h 2189095"/>
              <a:gd name="connsiteX32" fmla="*/ 0 w 3153062"/>
              <a:gd name="connsiteY32" fmla="*/ 1029853 h 2189095"/>
              <a:gd name="connsiteX33" fmla="*/ 166036 w 3153062"/>
              <a:gd name="connsiteY33" fmla="*/ 615129 h 2189095"/>
              <a:gd name="connsiteX34" fmla="*/ 248640 w 3153062"/>
              <a:gd name="connsiteY34" fmla="*/ 544614 h 2189095"/>
              <a:gd name="connsiteX35" fmla="*/ 243607 w 3153062"/>
              <a:gd name="connsiteY35" fmla="*/ 508000 h 2189095"/>
              <a:gd name="connsiteX36" fmla="*/ 797789 w 3153062"/>
              <a:gd name="connsiteY36" fmla="*/ 101600 h 2189095"/>
              <a:gd name="connsiteX37" fmla="*/ 1038050 w 3153062"/>
              <a:gd name="connsiteY37" fmla="*/ 141675 h 2189095"/>
              <a:gd name="connsiteX38" fmla="*/ 1074406 w 3153062"/>
              <a:gd name="connsiteY38" fmla="*/ 156999 h 2189095"/>
              <a:gd name="connsiteX39" fmla="*/ 1117124 w 3153062"/>
              <a:gd name="connsiteY39" fmla="*/ 119032 h 2189095"/>
              <a:gd name="connsiteX40" fmla="*/ 1508989 w 3153062"/>
              <a:gd name="connsiteY40" fmla="*/ 0 h 218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153062" h="2189095">
                <a:moveTo>
                  <a:pt x="1508989" y="0"/>
                </a:moveTo>
                <a:cubicBezTo>
                  <a:pt x="1700280" y="0"/>
                  <a:pt x="1868935" y="71075"/>
                  <a:pt x="1968526" y="179178"/>
                </a:cubicBezTo>
                <a:lnTo>
                  <a:pt x="1998139" y="219187"/>
                </a:lnTo>
                <a:lnTo>
                  <a:pt x="2004477" y="216664"/>
                </a:lnTo>
                <a:cubicBezTo>
                  <a:pt x="2070778" y="196099"/>
                  <a:pt x="2143673" y="184727"/>
                  <a:pt x="2220189" y="184727"/>
                </a:cubicBezTo>
                <a:cubicBezTo>
                  <a:pt x="2526255" y="184727"/>
                  <a:pt x="2774371" y="366678"/>
                  <a:pt x="2774371" y="591127"/>
                </a:cubicBezTo>
                <a:cubicBezTo>
                  <a:pt x="2774371" y="647239"/>
                  <a:pt x="2758864" y="700696"/>
                  <a:pt x="2730821" y="749317"/>
                </a:cubicBezTo>
                <a:lnTo>
                  <a:pt x="2705353" y="783725"/>
                </a:lnTo>
                <a:lnTo>
                  <a:pt x="2710567" y="784111"/>
                </a:lnTo>
                <a:cubicBezTo>
                  <a:pt x="2963098" y="822006"/>
                  <a:pt x="3153062" y="985861"/>
                  <a:pt x="3153062" y="1182254"/>
                </a:cubicBezTo>
                <a:cubicBezTo>
                  <a:pt x="3153062" y="1378647"/>
                  <a:pt x="2963098" y="1542502"/>
                  <a:pt x="2710567" y="1580398"/>
                </a:cubicBezTo>
                <a:lnTo>
                  <a:pt x="2679548" y="1582691"/>
                </a:lnTo>
                <a:lnTo>
                  <a:pt x="2678705" y="1586171"/>
                </a:lnTo>
                <a:cubicBezTo>
                  <a:pt x="2636640" y="1669048"/>
                  <a:pt x="2538164" y="1727200"/>
                  <a:pt x="2423389" y="1727200"/>
                </a:cubicBezTo>
                <a:cubicBezTo>
                  <a:pt x="2385131" y="1727200"/>
                  <a:pt x="2348684" y="1720739"/>
                  <a:pt x="2315533" y="1709054"/>
                </a:cubicBezTo>
                <a:lnTo>
                  <a:pt x="2277974" y="1692065"/>
                </a:lnTo>
                <a:lnTo>
                  <a:pt x="2249103" y="1750884"/>
                </a:lnTo>
                <a:lnTo>
                  <a:pt x="2233967" y="1767676"/>
                </a:lnTo>
                <a:lnTo>
                  <a:pt x="2251684" y="1802150"/>
                </a:lnTo>
                <a:cubicBezTo>
                  <a:pt x="2312688" y="1901583"/>
                  <a:pt x="2430236" y="2008682"/>
                  <a:pt x="2654218" y="2130214"/>
                </a:cubicBezTo>
                <a:cubicBezTo>
                  <a:pt x="2634965" y="2274056"/>
                  <a:pt x="2188684" y="2117795"/>
                  <a:pt x="2023312" y="2048235"/>
                </a:cubicBezTo>
                <a:cubicBezTo>
                  <a:pt x="1899284" y="1996065"/>
                  <a:pt x="1747224" y="1914409"/>
                  <a:pt x="1687069" y="1816158"/>
                </a:cubicBezTo>
                <a:lnTo>
                  <a:pt x="1684837" y="1811008"/>
                </a:lnTo>
                <a:lnTo>
                  <a:pt x="1669897" y="1814873"/>
                </a:lnTo>
                <a:cubicBezTo>
                  <a:pt x="1651859" y="1817949"/>
                  <a:pt x="1633183" y="1819564"/>
                  <a:pt x="1614053" y="1819564"/>
                </a:cubicBezTo>
                <a:cubicBezTo>
                  <a:pt x="1556666" y="1819564"/>
                  <a:pt x="1503353" y="1805026"/>
                  <a:pt x="1459129" y="1780128"/>
                </a:cubicBezTo>
                <a:lnTo>
                  <a:pt x="1444243" y="1769893"/>
                </a:lnTo>
                <a:lnTo>
                  <a:pt x="1361070" y="1816139"/>
                </a:lnTo>
                <a:cubicBezTo>
                  <a:pt x="1286636" y="1847776"/>
                  <a:pt x="1201336" y="1865747"/>
                  <a:pt x="1110672" y="1865747"/>
                </a:cubicBezTo>
                <a:cubicBezTo>
                  <a:pt x="893078" y="1865747"/>
                  <a:pt x="706384" y="1762236"/>
                  <a:pt x="626636" y="1614715"/>
                </a:cubicBezTo>
                <a:lnTo>
                  <a:pt x="624889" y="1610312"/>
                </a:lnTo>
                <a:lnTo>
                  <a:pt x="566882" y="1616362"/>
                </a:lnTo>
                <a:cubicBezTo>
                  <a:pt x="253802" y="1616362"/>
                  <a:pt x="0" y="1353773"/>
                  <a:pt x="0" y="1029853"/>
                </a:cubicBezTo>
                <a:cubicBezTo>
                  <a:pt x="0" y="867893"/>
                  <a:pt x="63450" y="721266"/>
                  <a:pt x="166036" y="615129"/>
                </a:cubicBezTo>
                <a:lnTo>
                  <a:pt x="248640" y="544614"/>
                </a:lnTo>
                <a:lnTo>
                  <a:pt x="243607" y="508000"/>
                </a:lnTo>
                <a:cubicBezTo>
                  <a:pt x="243607" y="283551"/>
                  <a:pt x="491723" y="101600"/>
                  <a:pt x="797789" y="101600"/>
                </a:cubicBezTo>
                <a:cubicBezTo>
                  <a:pt x="883870" y="101600"/>
                  <a:pt x="965367" y="115993"/>
                  <a:pt x="1038050" y="141675"/>
                </a:cubicBezTo>
                <a:lnTo>
                  <a:pt x="1074406" y="156999"/>
                </a:lnTo>
                <a:lnTo>
                  <a:pt x="1117124" y="119032"/>
                </a:lnTo>
                <a:cubicBezTo>
                  <a:pt x="1217411" y="45488"/>
                  <a:pt x="1355956" y="0"/>
                  <a:pt x="150898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TextBox 115"/>
          <p:cNvSpPr txBox="1"/>
          <p:nvPr/>
        </p:nvSpPr>
        <p:spPr>
          <a:xfrm>
            <a:off x="1014768" y="1594349"/>
            <a:ext cx="9419315" cy="461665"/>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ý tưởng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và đề xuất cách làm</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sơ đồ dòng thời gian</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4" name="Picture 3"/>
          <p:cNvPicPr>
            <a:picLocks noChangeAspect="1"/>
          </p:cNvPicPr>
          <p:nvPr/>
        </p:nvPicPr>
        <p:blipFill>
          <a:blip r:embed="rId4"/>
          <a:stretch>
            <a:fillRect/>
          </a:stretch>
        </p:blipFill>
        <p:spPr>
          <a:xfrm>
            <a:off x="1372264" y="2339162"/>
            <a:ext cx="3172360" cy="4379009"/>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4872085" y="2599588"/>
            <a:ext cx="4429125" cy="2028825"/>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stretch>
            <a:fillRect/>
          </a:stretch>
        </p:blipFill>
        <p:spPr>
          <a:xfrm>
            <a:off x="7086647" y="4788683"/>
            <a:ext cx="4525005" cy="1973113"/>
          </a:xfrm>
          <a:prstGeom prst="rect">
            <a:avLst/>
          </a:prstGeom>
        </p:spPr>
      </p:pic>
      <p:sp>
        <p:nvSpPr>
          <p:cNvPr id="9" name="TextBox 8"/>
          <p:cNvSpPr txBox="1"/>
          <p:nvPr/>
        </p:nvSpPr>
        <p:spPr>
          <a:xfrm>
            <a:off x="2537779" y="334139"/>
            <a:ext cx="6772838" cy="1077218"/>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ĐỀ XUẤT Ý </a:t>
            </a: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TƯỞNG VÀ CÁCH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LÀM </a:t>
            </a:r>
            <a:r>
              <a:rPr lang="vi-VN" altLang="zh-CN" sz="3200" b="1">
                <a:solidFill>
                  <a:srgbClr val="002060"/>
                </a:solidFill>
                <a:latin typeface="Roboto Black" panose="02000000000000000000" pitchFamily="2" charset="0"/>
                <a:ea typeface="Roboto Black" panose="02000000000000000000" pitchFamily="2" charset="0"/>
              </a:rPr>
              <a:t>SƠ ĐỒ DÒNG THỜI GIAN</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71323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6140907" y="2492344"/>
            <a:ext cx="4885057"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Vật liệu sử dụng</a:t>
            </a:r>
            <a:r>
              <a:rPr kumimoji="0" lang="en-US"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 gì?</a:t>
            </a:r>
            <a:endPar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a:t>
            </a:r>
            <a:r>
              <a:rPr lang="vi-VN" altLang="zh-CN" sz="2600">
                <a:solidFill>
                  <a:srgbClr val="002060"/>
                </a:solidFill>
                <a:latin typeface="Roboto" panose="02000000000000000000" pitchFamily="2" charset="0"/>
                <a:ea typeface="Roboto" panose="02000000000000000000" pitchFamily="2" charset="0"/>
              </a:rPr>
              <a:t> Nội dung sản phẩm</a:t>
            </a:r>
            <a:r>
              <a:rPr lang="en-US" altLang="zh-CN" sz="2600">
                <a:solidFill>
                  <a:srgbClr val="002060"/>
                </a:solidFill>
                <a:latin typeface="Roboto" panose="02000000000000000000" pitchFamily="2" charset="0"/>
                <a:ea typeface="Roboto" panose="02000000000000000000" pitchFamily="2" charset="0"/>
              </a:rPr>
              <a:t> là gì?</a:t>
            </a:r>
            <a:endParaRPr lang="vi-VN" altLang="zh-CN" sz="2600">
              <a:solidFill>
                <a:srgbClr val="002060"/>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a:t>
            </a:r>
            <a:r>
              <a:rPr lang="pt-BR" altLang="zh-CN" sz="2600">
                <a:solidFill>
                  <a:srgbClr val="002060"/>
                </a:solidFill>
                <a:latin typeface="Roboto" panose="02000000000000000000" pitchFamily="2" charset="0"/>
                <a:ea typeface="Roboto" panose="02000000000000000000" pitchFamily="2" charset="0"/>
              </a:rPr>
              <a:t>Vì sao em chọn chủ đề này?</a:t>
            </a:r>
            <a:endPar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8" name="Picture 7">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Tree>
    <p:extLst>
      <p:ext uri="{BB962C8B-B14F-4D97-AF65-F5344CB8AC3E}">
        <p14:creationId xmlns:p14="http://schemas.microsoft.com/office/powerpoint/2010/main" val="3067412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F47EDC76-93E4-69B2-B3EB-FFBB9F9285CB}"/>
              </a:ext>
            </a:extLst>
          </p:cNvPr>
          <p:cNvSpPr txBox="1"/>
          <p:nvPr/>
        </p:nvSpPr>
        <p:spPr>
          <a:xfrm>
            <a:off x="1799048" y="1698310"/>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8223" y="3628817"/>
            <a:ext cx="1329413" cy="1227729"/>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xmlns="" id="{C50EEADF-F242-4F8F-96FE-76601BA8159E}"/>
              </a:ext>
            </a:extLst>
          </p:cNvPr>
          <p:cNvSpPr txBox="1"/>
          <p:nvPr/>
        </p:nvSpPr>
        <p:spPr>
          <a:xfrm>
            <a:off x="1828800" y="2541288"/>
            <a:ext cx="768734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dập ghim, giấy màu, bút màu, keo dán, kéo</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xmlns=""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87" b="100000" l="0" r="100000">
                        <a14:foregroundMark x1="30636" y1="31132" x2="43931" y2="42453"/>
                        <a14:foregroundMark x1="41618" y1="60377" x2="29480" y2="72642"/>
                      </a14:backgroundRemoval>
                    </a14:imgEffect>
                  </a14:imgLayer>
                </a14:imgProps>
              </a:ext>
            </a:extLst>
          </a:blip>
          <a:stretch>
            <a:fillRect/>
          </a:stretch>
        </p:blipFill>
        <p:spPr>
          <a:xfrm>
            <a:off x="2098299" y="5040701"/>
            <a:ext cx="1054699" cy="64623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xmlns="" id="{901E8F2F-82B1-8289-A128-7A4A6AA36D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pic>
        <p:nvPicPr>
          <p:cNvPr id="24" name="Picture 23">
            <a:extLst>
              <a:ext uri="{FF2B5EF4-FFF2-40B4-BE49-F238E27FC236}">
                <a16:creationId xmlns:a16="http://schemas.microsoft.com/office/drawing/2014/main" xmlns="" id="{4A2210E2-AFE1-878C-C378-5469237768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256" b="100000" l="22979" r="79149"/>
                    </a14:imgEffect>
                  </a14:imgLayer>
                </a14:imgProps>
              </a:ext>
              <a:ext uri="{28A0092B-C50C-407E-A947-70E740481C1C}">
                <a14:useLocalDpi xmlns:a14="http://schemas.microsoft.com/office/drawing/2010/main" val="0"/>
              </a:ext>
            </a:extLst>
          </a:blip>
          <a:srcRect l="16228" r="13090"/>
          <a:stretch/>
        </p:blipFill>
        <p:spPr>
          <a:xfrm>
            <a:off x="4676548" y="4685511"/>
            <a:ext cx="1091108" cy="1412294"/>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9">
            <a:extLst>
              <a:ext uri="{BEBA8EAE-BF5A-486C-A8C5-ECC9F3942E4B}">
                <a14:imgProps xmlns:a14="http://schemas.microsoft.com/office/drawing/2010/main">
                  <a14:imgLayer r:embed="rId10">
                    <a14:imgEffect>
                      <a14:backgroundRemoval t="3315" b="100000" l="3017" r="100000">
                        <a14:foregroundMark x1="6897" y1="19337" x2="92241" y2="23757"/>
                        <a14:foregroundMark x1="5603" y1="11602" x2="92672" y2="9945"/>
                        <a14:foregroundMark x1="8190" y1="21547" x2="9914" y2="36464"/>
                        <a14:foregroundMark x1="90948" y1="25967" x2="90948" y2="35359"/>
                      </a14:backgroundRemoval>
                    </a14:imgEffect>
                  </a14:imgLayer>
                </a14:imgProps>
              </a:ext>
            </a:extLst>
          </a:blip>
          <a:stretch>
            <a:fillRect/>
          </a:stretch>
        </p:blipFill>
        <p:spPr>
          <a:xfrm>
            <a:off x="558867" y="4370201"/>
            <a:ext cx="1199290" cy="1017652"/>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3" name="Picture 12"/>
          <p:cNvPicPr>
            <a:picLocks noChangeAspect="1"/>
          </p:cNvPicPr>
          <p:nvPr/>
        </p:nvPicPr>
        <p:blipFill>
          <a:blip r:embed="rId12">
            <a:extLst>
              <a:ext uri="{BEBA8EAE-BF5A-486C-A8C5-ECC9F3942E4B}">
                <a14:imgProps xmlns:a14="http://schemas.microsoft.com/office/drawing/2010/main">
                  <a14:imgLayer r:embed="rId13">
                    <a14:imgEffect>
                      <a14:backgroundRemoval t="4839" b="96774" l="9524" r="98413"/>
                    </a14:imgEffect>
                  </a14:imgLayer>
                </a14:imgProps>
              </a:ext>
            </a:extLst>
          </a:blip>
          <a:stretch>
            <a:fillRect/>
          </a:stretch>
        </p:blipFill>
        <p:spPr>
          <a:xfrm>
            <a:off x="3267636" y="5096383"/>
            <a:ext cx="1200150" cy="590550"/>
          </a:xfrm>
          <a:prstGeom prst="rect">
            <a:avLst/>
          </a:prstGeom>
        </p:spPr>
      </p:pic>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53955" y="3800877"/>
            <a:ext cx="2962185" cy="197479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extBox 4">
            <a:extLst>
              <a:ext uri="{FF2B5EF4-FFF2-40B4-BE49-F238E27FC236}">
                <a16:creationId xmlns:a16="http://schemas.microsoft.com/office/drawing/2014/main" xmlns="" id="{CB9B0E7F-F1C0-2F60-F887-FE35215F7196}"/>
              </a:ext>
            </a:extLst>
          </p:cNvPr>
          <p:cNvSpPr txBox="1"/>
          <p:nvPr/>
        </p:nvSpPr>
        <p:spPr>
          <a:xfrm>
            <a:off x="8124139" y="6047058"/>
            <a:ext cx="2784001"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Tranh ảnh</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liên quan đến sự kiện lịch sử</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xmlns="" id="{771FC573-C7E4-0812-BE19-B2E353C96FE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68747" y="3567991"/>
            <a:ext cx="2970059" cy="198003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90829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4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childTnLst>
                                </p:cTn>
                              </p:par>
                              <p:par>
                                <p:cTn id="25" presetID="47"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34696" y="1182849"/>
            <a:ext cx="9419315" cy="461665"/>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sz="2400">
                <a:solidFill>
                  <a:srgbClr val="002060"/>
                </a:solidFill>
                <a:latin typeface="Roboto" panose="02000000000000000000" pitchFamily="2" charset="0"/>
                <a:ea typeface="Roboto" panose="02000000000000000000" pitchFamily="2" charset="0"/>
              </a:rPr>
              <a:t>sơ đồ dòng thời gian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theo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cách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236" y="1992864"/>
            <a:ext cx="2971387" cy="2668111"/>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5"/>
          <a:stretch>
            <a:fillRect/>
          </a:stretch>
        </p:blipFill>
        <p:spPr>
          <a:xfrm>
            <a:off x="3966229" y="2383980"/>
            <a:ext cx="2603857" cy="43707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6"/>
          <a:stretch>
            <a:fillRect/>
          </a:stretch>
        </p:blipFill>
        <p:spPr>
          <a:xfrm>
            <a:off x="7038205" y="3009014"/>
            <a:ext cx="4593253" cy="31206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22564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47EDC76-93E4-69B2-B3EB-FFBB9F9285CB}"/>
              </a:ext>
            </a:extLst>
          </p:cNvPr>
          <p:cNvSpPr txBox="1"/>
          <p:nvPr/>
        </p:nvSpPr>
        <p:spPr>
          <a:xfrm>
            <a:off x="318639" y="3720419"/>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3425228" y="1419873"/>
            <a:ext cx="6973414" cy="1107996"/>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Lựa chọn các sự kiện lịch sử liên quan đến một vùng miền, địa phương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một lĩnh vực nào đó và sắp xếp các sự kiện theo trình tự thời gian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Oval 20"/>
          <p:cNvSpPr/>
          <p:nvPr/>
        </p:nvSpPr>
        <p:spPr>
          <a:xfrm>
            <a:off x="2201721" y="1551211"/>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xmlns="" id="{7339918E-541D-9657-DD24-2D284122BBC8}"/>
              </a:ext>
            </a:extLst>
          </p:cNvPr>
          <p:cNvPicPr>
            <a:picLocks noChangeAspect="1"/>
          </p:cNvPicPr>
          <p:nvPr/>
        </p:nvPicPr>
        <p:blipFill>
          <a:blip r:embed="rId4"/>
          <a:stretch>
            <a:fillRect/>
          </a:stretch>
        </p:blipFill>
        <p:spPr>
          <a:xfrm>
            <a:off x="2281653" y="3010665"/>
            <a:ext cx="7809382" cy="3759400"/>
          </a:xfrm>
          <a:prstGeom prst="rect">
            <a:avLst/>
          </a:prstGeom>
        </p:spPr>
      </p:pic>
    </p:spTree>
    <p:extLst>
      <p:ext uri="{BB962C8B-B14F-4D97-AF65-F5344CB8AC3E}">
        <p14:creationId xmlns:p14="http://schemas.microsoft.com/office/powerpoint/2010/main" val="8861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47EDC76-93E4-69B2-B3EB-FFBB9F9285CB}"/>
              </a:ext>
            </a:extLst>
          </p:cNvPr>
          <p:cNvSpPr txBox="1"/>
          <p:nvPr/>
        </p:nvSpPr>
        <p:spPr>
          <a:xfrm>
            <a:off x="3709525" y="1246918"/>
            <a:ext cx="6613662"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Vẽ sơ đồ dòng thời gian và sắp xếp các sự kiện lịch sử trên dòng thời gian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theo thứ tự phù hợp</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5" name="Oval 20"/>
          <p:cNvSpPr/>
          <p:nvPr/>
        </p:nvSpPr>
        <p:spPr>
          <a:xfrm>
            <a:off x="2266149" y="1393723"/>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sp>
        <p:nvSpPr>
          <p:cNvPr id="7" name="TextBox 6"/>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xmlns="" id="{EF7A4D35-D9D4-4E6C-E8E1-EF7FD9D215BE}"/>
              </a:ext>
            </a:extLst>
          </p:cNvPr>
          <p:cNvPicPr>
            <a:picLocks noChangeAspect="1"/>
          </p:cNvPicPr>
          <p:nvPr/>
        </p:nvPicPr>
        <p:blipFill>
          <a:blip r:embed="rId4"/>
          <a:stretch>
            <a:fillRect/>
          </a:stretch>
        </p:blipFill>
        <p:spPr>
          <a:xfrm>
            <a:off x="3709525" y="2164085"/>
            <a:ext cx="6069921" cy="4540916"/>
          </a:xfrm>
          <a:prstGeom prst="rect">
            <a:avLst/>
          </a:prstGeom>
        </p:spPr>
      </p:pic>
    </p:spTree>
    <p:extLst>
      <p:ext uri="{BB962C8B-B14F-4D97-AF65-F5344CB8AC3E}">
        <p14:creationId xmlns:p14="http://schemas.microsoft.com/office/powerpoint/2010/main" val="13181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47EDC76-93E4-69B2-B3EB-FFBB9F9285CB}"/>
              </a:ext>
            </a:extLst>
          </p:cNvPr>
          <p:cNvSpPr txBox="1"/>
          <p:nvPr/>
        </p:nvSpPr>
        <p:spPr>
          <a:xfrm>
            <a:off x="555000" y="3900023"/>
            <a:ext cx="4749210"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pt-BR" sz="2400">
                <a:solidFill>
                  <a:srgbClr val="002060"/>
                </a:solidFill>
                <a:latin typeface="Roboto" panose="02000000000000000000" pitchFamily="2" charset="0"/>
                <a:ea typeface="Roboto" panose="02000000000000000000" pitchFamily="2" charset="0"/>
              </a:rPr>
              <a:t>Hoàn thiện và trang trí sản phẩm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1898395" y="2101334"/>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3" name="Picture 2">
            <a:extLst>
              <a:ext uri="{FF2B5EF4-FFF2-40B4-BE49-F238E27FC236}">
                <a16:creationId xmlns:a16="http://schemas.microsoft.com/office/drawing/2014/main" xmlns="" id="{A7DDAE0B-E72E-8CDF-8261-CE80B07EB4E3}"/>
              </a:ext>
            </a:extLst>
          </p:cNvPr>
          <p:cNvPicPr>
            <a:picLocks noChangeAspect="1"/>
          </p:cNvPicPr>
          <p:nvPr/>
        </p:nvPicPr>
        <p:blipFill>
          <a:blip r:embed="rId4"/>
          <a:stretch>
            <a:fillRect/>
          </a:stretch>
        </p:blipFill>
        <p:spPr>
          <a:xfrm>
            <a:off x="5304210" y="1978273"/>
            <a:ext cx="6716062" cy="4582164"/>
          </a:xfrm>
          <a:prstGeom prst="rect">
            <a:avLst/>
          </a:prstGeom>
        </p:spPr>
      </p:pic>
    </p:spTree>
    <p:extLst>
      <p:ext uri="{BB962C8B-B14F-4D97-AF65-F5344CB8AC3E}">
        <p14:creationId xmlns:p14="http://schemas.microsoft.com/office/powerpoint/2010/main" val="273823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949453" y="860234"/>
            <a:ext cx="93799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KIỂM TRA VÀ ĐIỀU CHỈNH SẢN PHẨM</a:t>
            </a:r>
          </a:p>
        </p:txBody>
      </p:sp>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3" name="TextBox 22"/>
          <p:cNvSpPr txBox="1"/>
          <p:nvPr/>
        </p:nvSpPr>
        <p:spPr>
          <a:xfrm>
            <a:off x="6081823" y="2322989"/>
            <a:ext cx="5362299"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Biểu diễn được các mốc thời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gian gắn với các sự kiện theo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năm và thế kỉ</a:t>
            </a:r>
          </a:p>
        </p:txBody>
      </p:sp>
      <p:sp>
        <p:nvSpPr>
          <p:cNvPr id="24" name="TextBox 23"/>
          <p:cNvSpPr txBox="1"/>
          <p:nvPr/>
        </p:nvSpPr>
        <p:spPr>
          <a:xfrm>
            <a:off x="6081823" y="4281080"/>
            <a:ext cx="4933507"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Dễ sử dụng, chắc chắn và đảm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bảo tính thẩm mĩ</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5" name="TextBox 24"/>
          <p:cNvSpPr txBox="1"/>
          <p:nvPr/>
        </p:nvSpPr>
        <p:spPr>
          <a:xfrm>
            <a:off x="6123782" y="3526357"/>
            <a:ext cx="2672338" cy="461665"/>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Dễ nhìn, trực quan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xmlns="" id="{9868A5C3-E8EC-3F2B-1FFC-2FBA9FBAD136}"/>
              </a:ext>
            </a:extLst>
          </p:cNvPr>
          <p:cNvPicPr>
            <a:picLocks noChangeAspect="1"/>
          </p:cNvPicPr>
          <p:nvPr/>
        </p:nvPicPr>
        <p:blipFill>
          <a:blip r:embed="rId4"/>
          <a:stretch>
            <a:fillRect/>
          </a:stretch>
        </p:blipFill>
        <p:spPr>
          <a:xfrm>
            <a:off x="747878" y="2322989"/>
            <a:ext cx="4369543" cy="2981206"/>
          </a:xfrm>
          <a:prstGeom prst="rect">
            <a:avLst/>
          </a:prstGeom>
        </p:spPr>
      </p:pic>
    </p:spTree>
    <p:extLst>
      <p:ext uri="{BB962C8B-B14F-4D97-AF65-F5344CB8AC3E}">
        <p14:creationId xmlns:p14="http://schemas.microsoft.com/office/powerpoint/2010/main" val="348635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100665" y="146185"/>
            <a:ext cx="9807800"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GIỚI THIỆU VÀ SỬ DỤNG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1" name="TextBox 20">
            <a:extLst>
              <a:ext uri="{FF2B5EF4-FFF2-40B4-BE49-F238E27FC236}">
                <a16:creationId xmlns:a16="http://schemas.microsoft.com/office/drawing/2014/main" xmlns="" id="{F47EDC76-93E4-69B2-B3EB-FFBB9F9285CB}"/>
              </a:ext>
            </a:extLst>
          </p:cNvPr>
          <p:cNvSpPr txBox="1"/>
          <p:nvPr/>
        </p:nvSpPr>
        <p:spPr>
          <a:xfrm>
            <a:off x="788832" y="3063841"/>
            <a:ext cx="3283354"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Thi kể chuyện lịch sử </a:t>
            </a:r>
          </a:p>
        </p:txBody>
      </p:sp>
      <p:pic>
        <p:nvPicPr>
          <p:cNvPr id="3" name="Picture 2"/>
          <p:cNvPicPr>
            <a:picLocks noChangeAspect="1"/>
          </p:cNvPicPr>
          <p:nvPr/>
        </p:nvPicPr>
        <p:blipFill>
          <a:blip r:embed="rId4"/>
          <a:stretch>
            <a:fillRect/>
          </a:stretch>
        </p:blipFill>
        <p:spPr>
          <a:xfrm>
            <a:off x="8659295" y="747169"/>
            <a:ext cx="2333625" cy="598170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4933153" y="778457"/>
            <a:ext cx="2161905" cy="59504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6304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8" name="Picture 17">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pic>
        <p:nvPicPr>
          <p:cNvPr id="19" name="Picture 18">
            <a:extLst>
              <a:ext uri="{FF2B5EF4-FFF2-40B4-BE49-F238E27FC236}">
                <a16:creationId xmlns:a16="http://schemas.microsoft.com/office/drawing/2014/main" xmlns="" id="{571028BF-4394-59CC-577D-5A0DC1AF07B2}"/>
              </a:ext>
            </a:extLst>
          </p:cNvPr>
          <p:cNvPicPr>
            <a:picLocks noChangeAspect="1"/>
          </p:cNvPicPr>
          <p:nvPr/>
        </p:nvPicPr>
        <p:blipFill>
          <a:blip r:embed="rId4"/>
          <a:stretch>
            <a:fillRect/>
          </a:stretch>
        </p:blipFill>
        <p:spPr>
          <a:xfrm>
            <a:off x="1937997" y="1401348"/>
            <a:ext cx="8469234" cy="5269785"/>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xmlns="" id="{F47EDC76-93E4-69B2-B3EB-FFBB9F9285CB}"/>
              </a:ext>
            </a:extLst>
          </p:cNvPr>
          <p:cNvSpPr txBox="1"/>
          <p:nvPr/>
        </p:nvSpPr>
        <p:spPr>
          <a:xfrm>
            <a:off x="6879174" y="1470592"/>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1" name="Picture 20"/>
          <p:cNvPicPr>
            <a:picLocks noChangeAspect="1"/>
          </p:cNvPicPr>
          <p:nvPr/>
        </p:nvPicPr>
        <p:blipFill rotWithShape="1">
          <a:blip r:embed="rId5"/>
          <a:srcRect l="6827" t="7035" r="5654" b="3542"/>
          <a:stretch/>
        </p:blipFill>
        <p:spPr>
          <a:xfrm>
            <a:off x="6592499" y="3493019"/>
            <a:ext cx="868595" cy="868595"/>
          </a:xfrm>
          <a:prstGeom prst="ellipse">
            <a:avLst/>
          </a:prstGeom>
        </p:spPr>
      </p:pic>
      <p:pic>
        <p:nvPicPr>
          <p:cNvPr id="22" name="Picture 21"/>
          <p:cNvPicPr>
            <a:picLocks noChangeAspect="1"/>
          </p:cNvPicPr>
          <p:nvPr/>
        </p:nvPicPr>
        <p:blipFill rotWithShape="1">
          <a:blip r:embed="rId6"/>
          <a:srcRect l="9571" t="6413" r="10420" b="6660"/>
          <a:stretch/>
        </p:blipFill>
        <p:spPr>
          <a:xfrm>
            <a:off x="7727568" y="4527654"/>
            <a:ext cx="848933" cy="848933"/>
          </a:xfrm>
          <a:prstGeom prst="ellipse">
            <a:avLst/>
          </a:prstGeom>
        </p:spPr>
      </p:pic>
      <p:pic>
        <p:nvPicPr>
          <p:cNvPr id="23" name="Picture 22"/>
          <p:cNvPicPr>
            <a:picLocks noChangeAspect="1"/>
          </p:cNvPicPr>
          <p:nvPr/>
        </p:nvPicPr>
        <p:blipFill rotWithShape="1">
          <a:blip r:embed="rId7"/>
          <a:srcRect l="5642" t="6399" r="6278" b="6897"/>
          <a:stretch/>
        </p:blipFill>
        <p:spPr>
          <a:xfrm>
            <a:off x="8985498" y="5448834"/>
            <a:ext cx="878797" cy="878797"/>
          </a:xfrm>
          <a:prstGeom prst="ellipse">
            <a:avLst/>
          </a:prstGeom>
        </p:spPr>
      </p:pic>
      <p:sp>
        <p:nvSpPr>
          <p:cNvPr id="27" name="TextBox 26"/>
          <p:cNvSpPr txBox="1"/>
          <p:nvPr/>
        </p:nvSpPr>
        <p:spPr>
          <a:xfrm>
            <a:off x="2635252" y="3538543"/>
            <a:ext cx="3616694" cy="923330"/>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Biểu diễn được các mốc thời</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gian gắn với các sự kiện theo</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năm và thế kỉ</a:t>
            </a:r>
          </a:p>
        </p:txBody>
      </p:sp>
      <p:sp>
        <p:nvSpPr>
          <p:cNvPr id="28" name="TextBox 27"/>
          <p:cNvSpPr txBox="1"/>
          <p:nvPr/>
        </p:nvSpPr>
        <p:spPr>
          <a:xfrm>
            <a:off x="2677210" y="5565066"/>
            <a:ext cx="2936210"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Dễ sử dụng, chắc chắn và đảm</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bảo tính thẩm mĩ</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9" name="TextBox 28"/>
          <p:cNvSpPr txBox="1"/>
          <p:nvPr/>
        </p:nvSpPr>
        <p:spPr>
          <a:xfrm>
            <a:off x="2677210" y="4741911"/>
            <a:ext cx="2672338" cy="369332"/>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Dễ nhìn, trực quan</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1672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21" name="TextBox 20">
            <a:extLst>
              <a:ext uri="{FF2B5EF4-FFF2-40B4-BE49-F238E27FC236}">
                <a16:creationId xmlns:a16="http://schemas.microsoft.com/office/drawing/2014/main" xmlns="" id="{488BEACE-EBF3-B45A-71DE-B95C2C92BDA7}"/>
              </a:ext>
            </a:extLst>
          </p:cNvPr>
          <p:cNvSpPr txBox="1"/>
          <p:nvPr/>
        </p:nvSpPr>
        <p:spPr>
          <a:xfrm>
            <a:off x="1859053" y="127093"/>
            <a:ext cx="7637921"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TRÒ CHƠI </a:t>
            </a:r>
            <a:r>
              <a:rPr lang="vi-VN" altLang="zh-CN" sz="3200" b="1">
                <a:solidFill>
                  <a:srgbClr val="002060"/>
                </a:solidFill>
                <a:latin typeface="Roboto" panose="02000000000000000000" pitchFamily="2" charset="0"/>
                <a:ea typeface="Roboto" panose="02000000000000000000" pitchFamily="2" charset="0"/>
              </a:rPr>
              <a:t>“THEO DÒNG LỊCH SỬ”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32" name="Group 31">
            <a:extLst>
              <a:ext uri="{FF2B5EF4-FFF2-40B4-BE49-F238E27FC236}">
                <a16:creationId xmlns:a16="http://schemas.microsoft.com/office/drawing/2014/main" xmlns="" id="{45AC7016-BDEF-2447-4022-30CBFEBF7424}"/>
              </a:ext>
            </a:extLst>
          </p:cNvPr>
          <p:cNvGrpSpPr/>
          <p:nvPr/>
        </p:nvGrpSpPr>
        <p:grpSpPr>
          <a:xfrm>
            <a:off x="94225" y="913233"/>
            <a:ext cx="8764364" cy="5288135"/>
            <a:chOff x="-73292" y="628676"/>
            <a:chExt cx="10633835" cy="6325064"/>
          </a:xfrm>
        </p:grpSpPr>
        <p:grpSp>
          <p:nvGrpSpPr>
            <p:cNvPr id="11" name="Group 10">
              <a:extLst>
                <a:ext uri="{FF2B5EF4-FFF2-40B4-BE49-F238E27FC236}">
                  <a16:creationId xmlns:a16="http://schemas.microsoft.com/office/drawing/2014/main" xmlns="" id="{5C2A83ED-FB3E-BFF6-FEA3-C6B47C0CB7A1}"/>
                </a:ext>
              </a:extLst>
            </p:cNvPr>
            <p:cNvGrpSpPr/>
            <p:nvPr/>
          </p:nvGrpSpPr>
          <p:grpSpPr>
            <a:xfrm>
              <a:off x="-73292" y="947960"/>
              <a:ext cx="2372785" cy="2112948"/>
              <a:chOff x="-73292" y="947960"/>
              <a:chExt cx="2372785" cy="2112948"/>
            </a:xfrm>
          </p:grpSpPr>
          <p:pic>
            <p:nvPicPr>
              <p:cNvPr id="2" name="Picture 1" descr="A statue of a person in a robe&#10;&#10;Description automatically generated">
                <a:extLst>
                  <a:ext uri="{FF2B5EF4-FFF2-40B4-BE49-F238E27FC236}">
                    <a16:creationId xmlns:a16="http://schemas.microsoft.com/office/drawing/2014/main" xmlns="" id="{AC40A70E-9EDC-851F-3C00-0AD0B415F9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92" y="947960"/>
                <a:ext cx="2372785" cy="1580462"/>
              </a:xfrm>
              <a:prstGeom prst="rect">
                <a:avLst/>
              </a:prstGeom>
              <a:noFill/>
              <a:ln>
                <a:noFill/>
              </a:ln>
            </p:spPr>
          </p:pic>
          <p:sp>
            <p:nvSpPr>
              <p:cNvPr id="5" name="TextBox 4">
                <a:extLst>
                  <a:ext uri="{FF2B5EF4-FFF2-40B4-BE49-F238E27FC236}">
                    <a16:creationId xmlns:a16="http://schemas.microsoft.com/office/drawing/2014/main" xmlns="" id="{8A9A48D7-8ECC-70DC-610C-C598E3EEF3E1}"/>
                  </a:ext>
                </a:extLst>
              </p:cNvPr>
              <p:cNvSpPr txBox="1"/>
              <p:nvPr/>
            </p:nvSpPr>
            <p:spPr>
              <a:xfrm>
                <a:off x="356832" y="2545530"/>
                <a:ext cx="973945" cy="515378"/>
              </a:xfrm>
              <a:prstGeom prst="rect">
                <a:avLst/>
              </a:prstGeom>
              <a:noFill/>
              <a:ln>
                <a:solidFill>
                  <a:schemeClr val="tx1"/>
                </a:solidFill>
              </a:ln>
            </p:spPr>
            <p:txBody>
              <a:bodyPr wrap="square" rtlCol="0">
                <a:spAutoFit/>
              </a:bodyPr>
              <a:lstStyle/>
              <a:p>
                <a:r>
                  <a:rPr lang="en-US" sz="2200" b="1"/>
                  <a:t>1010</a:t>
                </a:r>
              </a:p>
            </p:txBody>
          </p:sp>
        </p:grpSp>
        <p:grpSp>
          <p:nvGrpSpPr>
            <p:cNvPr id="15" name="Group 14">
              <a:extLst>
                <a:ext uri="{FF2B5EF4-FFF2-40B4-BE49-F238E27FC236}">
                  <a16:creationId xmlns:a16="http://schemas.microsoft.com/office/drawing/2014/main" xmlns="" id="{806A2A0E-6DF7-B3D1-F451-9638DC9ADFAF}"/>
                </a:ext>
              </a:extLst>
            </p:cNvPr>
            <p:cNvGrpSpPr/>
            <p:nvPr/>
          </p:nvGrpSpPr>
          <p:grpSpPr>
            <a:xfrm>
              <a:off x="8089749" y="4192226"/>
              <a:ext cx="2470794" cy="2161122"/>
              <a:chOff x="8198743" y="4173833"/>
              <a:chExt cx="2470794" cy="2161122"/>
            </a:xfrm>
          </p:grpSpPr>
          <p:pic>
            <p:nvPicPr>
              <p:cNvPr id="3" name="Picture 2" descr="A stone building with a gate and trees&#10;&#10;Description automatically generated">
                <a:extLst>
                  <a:ext uri="{FF2B5EF4-FFF2-40B4-BE49-F238E27FC236}">
                    <a16:creationId xmlns:a16="http://schemas.microsoft.com/office/drawing/2014/main" xmlns="" id="{61FE42FF-5EA2-FFE1-6B2A-60D53D12691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8743" y="4689211"/>
                <a:ext cx="2470794" cy="1645744"/>
              </a:xfrm>
              <a:prstGeom prst="rect">
                <a:avLst/>
              </a:prstGeom>
              <a:noFill/>
              <a:ln>
                <a:noFill/>
              </a:ln>
            </p:spPr>
          </p:pic>
          <p:sp>
            <p:nvSpPr>
              <p:cNvPr id="6" name="TextBox 5">
                <a:extLst>
                  <a:ext uri="{FF2B5EF4-FFF2-40B4-BE49-F238E27FC236}">
                    <a16:creationId xmlns:a16="http://schemas.microsoft.com/office/drawing/2014/main" xmlns="" id="{4E8329CF-5705-4A6B-B754-B28BD9917706}"/>
                  </a:ext>
                </a:extLst>
              </p:cNvPr>
              <p:cNvSpPr txBox="1"/>
              <p:nvPr/>
            </p:nvSpPr>
            <p:spPr>
              <a:xfrm>
                <a:off x="9018529" y="4173833"/>
                <a:ext cx="933215" cy="515378"/>
              </a:xfrm>
              <a:prstGeom prst="rect">
                <a:avLst/>
              </a:prstGeom>
              <a:noFill/>
              <a:ln>
                <a:solidFill>
                  <a:schemeClr val="tx1"/>
                </a:solidFill>
              </a:ln>
            </p:spPr>
            <p:txBody>
              <a:bodyPr wrap="square" rtlCol="0">
                <a:spAutoFit/>
              </a:bodyPr>
              <a:lstStyle/>
              <a:p>
                <a:r>
                  <a:rPr lang="en-US" sz="2200" b="1"/>
                  <a:t>2012</a:t>
                </a:r>
              </a:p>
            </p:txBody>
          </p:sp>
        </p:grpSp>
        <p:grpSp>
          <p:nvGrpSpPr>
            <p:cNvPr id="4" name="Group 3">
              <a:extLst>
                <a:ext uri="{FF2B5EF4-FFF2-40B4-BE49-F238E27FC236}">
                  <a16:creationId xmlns:a16="http://schemas.microsoft.com/office/drawing/2014/main" xmlns="" id="{DA81F5A8-2CF2-F982-228D-F77074A2A31F}"/>
                </a:ext>
              </a:extLst>
            </p:cNvPr>
            <p:cNvGrpSpPr/>
            <p:nvPr/>
          </p:nvGrpSpPr>
          <p:grpSpPr>
            <a:xfrm>
              <a:off x="6852451" y="628676"/>
              <a:ext cx="1510092" cy="2483176"/>
              <a:chOff x="6917985" y="626770"/>
              <a:chExt cx="1510092" cy="2483176"/>
            </a:xfrm>
          </p:grpSpPr>
          <p:pic>
            <p:nvPicPr>
              <p:cNvPr id="1026" name="Picture 2" descr="Tuyên ngôn Độc lập - ý chí và khát vọng của dân tộc Việt Nam - Báo Bà Rịa  Vũng Tàu Online">
                <a:extLst>
                  <a:ext uri="{FF2B5EF4-FFF2-40B4-BE49-F238E27FC236}">
                    <a16:creationId xmlns:a16="http://schemas.microsoft.com/office/drawing/2014/main" xmlns="" id="{0ACB46B6-7067-FE72-3B96-297A60C7DC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7985" y="626770"/>
                <a:ext cx="1510092" cy="19720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7AF38346-47B9-0407-1347-AD84DBD2C0AF}"/>
                  </a:ext>
                </a:extLst>
              </p:cNvPr>
              <p:cNvSpPr txBox="1"/>
              <p:nvPr/>
            </p:nvSpPr>
            <p:spPr>
              <a:xfrm>
                <a:off x="7194994" y="2594568"/>
                <a:ext cx="995953" cy="515378"/>
              </a:xfrm>
              <a:prstGeom prst="rect">
                <a:avLst/>
              </a:prstGeom>
              <a:noFill/>
              <a:ln>
                <a:solidFill>
                  <a:schemeClr val="tx1"/>
                </a:solidFill>
              </a:ln>
            </p:spPr>
            <p:txBody>
              <a:bodyPr wrap="square" rtlCol="0">
                <a:spAutoFit/>
              </a:bodyPr>
              <a:lstStyle/>
              <a:p>
                <a:r>
                  <a:rPr lang="en-US" sz="2200" b="1"/>
                  <a:t>1945</a:t>
                </a:r>
              </a:p>
            </p:txBody>
          </p:sp>
        </p:grpSp>
        <p:grpSp>
          <p:nvGrpSpPr>
            <p:cNvPr id="7" name="Group 6">
              <a:extLst>
                <a:ext uri="{FF2B5EF4-FFF2-40B4-BE49-F238E27FC236}">
                  <a16:creationId xmlns:a16="http://schemas.microsoft.com/office/drawing/2014/main" xmlns="" id="{EEBD12F9-E5E0-8EA3-B6AC-57C540FA1150}"/>
                </a:ext>
              </a:extLst>
            </p:cNvPr>
            <p:cNvGrpSpPr/>
            <p:nvPr/>
          </p:nvGrpSpPr>
          <p:grpSpPr>
            <a:xfrm>
              <a:off x="2794925" y="960002"/>
              <a:ext cx="2372787" cy="2109448"/>
              <a:chOff x="2774829" y="960002"/>
              <a:chExt cx="2372787" cy="2109448"/>
            </a:xfrm>
          </p:grpSpPr>
          <p:pic>
            <p:nvPicPr>
              <p:cNvPr id="16" name="Picture 15" descr="A building with a pond and trees&#10;&#10;Description automatically generated">
                <a:extLst>
                  <a:ext uri="{FF2B5EF4-FFF2-40B4-BE49-F238E27FC236}">
                    <a16:creationId xmlns:a16="http://schemas.microsoft.com/office/drawing/2014/main" xmlns="" id="{13342B5B-C6A8-E3F9-92C8-9ACD81C1DAB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4829" y="960002"/>
                <a:ext cx="2372787" cy="1580465"/>
              </a:xfrm>
              <a:prstGeom prst="rect">
                <a:avLst/>
              </a:prstGeom>
              <a:noFill/>
              <a:ln>
                <a:noFill/>
              </a:ln>
            </p:spPr>
          </p:pic>
          <p:sp>
            <p:nvSpPr>
              <p:cNvPr id="17" name="TextBox 16">
                <a:extLst>
                  <a:ext uri="{FF2B5EF4-FFF2-40B4-BE49-F238E27FC236}">
                    <a16:creationId xmlns:a16="http://schemas.microsoft.com/office/drawing/2014/main" xmlns="" id="{F74D37E4-E54B-6FB5-F0B2-95E29351157D}"/>
                  </a:ext>
                </a:extLst>
              </p:cNvPr>
              <p:cNvSpPr txBox="1"/>
              <p:nvPr/>
            </p:nvSpPr>
            <p:spPr>
              <a:xfrm>
                <a:off x="3491189" y="2554072"/>
                <a:ext cx="973945" cy="515378"/>
              </a:xfrm>
              <a:prstGeom prst="rect">
                <a:avLst/>
              </a:prstGeom>
              <a:noFill/>
              <a:ln>
                <a:solidFill>
                  <a:schemeClr val="tx1"/>
                </a:solidFill>
              </a:ln>
            </p:spPr>
            <p:txBody>
              <a:bodyPr wrap="square" rtlCol="0">
                <a:spAutoFit/>
              </a:bodyPr>
              <a:lstStyle/>
              <a:p>
                <a:r>
                  <a:rPr lang="en-US" sz="2200" b="1"/>
                  <a:t>1885</a:t>
                </a:r>
              </a:p>
            </p:txBody>
          </p:sp>
        </p:grpSp>
        <p:grpSp>
          <p:nvGrpSpPr>
            <p:cNvPr id="13" name="Group 12">
              <a:extLst>
                <a:ext uri="{FF2B5EF4-FFF2-40B4-BE49-F238E27FC236}">
                  <a16:creationId xmlns:a16="http://schemas.microsoft.com/office/drawing/2014/main" xmlns="" id="{74E499BD-8055-0B62-2F1C-8CBA78CEECB2}"/>
                </a:ext>
              </a:extLst>
            </p:cNvPr>
            <p:cNvGrpSpPr/>
            <p:nvPr/>
          </p:nvGrpSpPr>
          <p:grpSpPr>
            <a:xfrm>
              <a:off x="4567313" y="4250537"/>
              <a:ext cx="2580473" cy="2095736"/>
              <a:chOff x="4567313" y="4300777"/>
              <a:chExt cx="2580473" cy="2095736"/>
            </a:xfrm>
          </p:grpSpPr>
          <p:pic>
            <p:nvPicPr>
              <p:cNvPr id="18" name="Picture 17" descr="A building with trees and water&#10;&#10;Description automatically generated">
                <a:extLst>
                  <a:ext uri="{FF2B5EF4-FFF2-40B4-BE49-F238E27FC236}">
                    <a16:creationId xmlns:a16="http://schemas.microsoft.com/office/drawing/2014/main" xmlns="" id="{18B5AB20-2F1C-47EC-F97F-B083CBBF8A1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67313" y="4817856"/>
                <a:ext cx="2580473" cy="1578657"/>
              </a:xfrm>
              <a:prstGeom prst="rect">
                <a:avLst/>
              </a:prstGeom>
              <a:noFill/>
              <a:ln>
                <a:noFill/>
              </a:ln>
            </p:spPr>
          </p:pic>
          <p:sp>
            <p:nvSpPr>
              <p:cNvPr id="19" name="TextBox 18">
                <a:extLst>
                  <a:ext uri="{FF2B5EF4-FFF2-40B4-BE49-F238E27FC236}">
                    <a16:creationId xmlns:a16="http://schemas.microsoft.com/office/drawing/2014/main" xmlns="" id="{741F0E90-8533-A6B1-F701-6B022024BCCA}"/>
                  </a:ext>
                </a:extLst>
              </p:cNvPr>
              <p:cNvSpPr txBox="1"/>
              <p:nvPr/>
            </p:nvSpPr>
            <p:spPr>
              <a:xfrm>
                <a:off x="5291249" y="4300777"/>
                <a:ext cx="933215" cy="515378"/>
              </a:xfrm>
              <a:prstGeom prst="rect">
                <a:avLst/>
              </a:prstGeom>
              <a:noFill/>
              <a:ln>
                <a:solidFill>
                  <a:schemeClr val="tx1"/>
                </a:solidFill>
              </a:ln>
            </p:spPr>
            <p:txBody>
              <a:bodyPr wrap="square" rtlCol="0">
                <a:spAutoFit/>
              </a:bodyPr>
              <a:lstStyle/>
              <a:p>
                <a:r>
                  <a:rPr lang="en-US" sz="2200" b="1"/>
                  <a:t>1911</a:t>
                </a:r>
              </a:p>
            </p:txBody>
          </p:sp>
        </p:grpSp>
        <p:grpSp>
          <p:nvGrpSpPr>
            <p:cNvPr id="12" name="Group 11">
              <a:extLst>
                <a:ext uri="{FF2B5EF4-FFF2-40B4-BE49-F238E27FC236}">
                  <a16:creationId xmlns:a16="http://schemas.microsoft.com/office/drawing/2014/main" xmlns="" id="{CD5B9A49-8C6D-2CEE-B584-71708978C84A}"/>
                </a:ext>
              </a:extLst>
            </p:cNvPr>
            <p:cNvGrpSpPr/>
            <p:nvPr/>
          </p:nvGrpSpPr>
          <p:grpSpPr>
            <a:xfrm>
              <a:off x="1494351" y="4272654"/>
              <a:ext cx="1665674" cy="2681086"/>
              <a:chOff x="1494351" y="4272654"/>
              <a:chExt cx="1665674" cy="2681086"/>
            </a:xfrm>
          </p:grpSpPr>
          <p:pic>
            <p:nvPicPr>
              <p:cNvPr id="1028" name="Picture 4" descr="Lễ Thành Hầu Nguyễn Hữu Cảnh và lăng mộ nằm trên núi An Mã, Quảng Bình">
                <a:extLst>
                  <a:ext uri="{FF2B5EF4-FFF2-40B4-BE49-F238E27FC236}">
                    <a16:creationId xmlns:a16="http://schemas.microsoft.com/office/drawing/2014/main" xmlns="" id="{DC1CBCEA-FAAE-DCC0-3E4A-EDE7CBC4411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94351" y="4789731"/>
                <a:ext cx="1665674" cy="216400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B2A4A412-D242-533E-E29C-66B8ACC69AFE}"/>
                  </a:ext>
                </a:extLst>
              </p:cNvPr>
              <p:cNvSpPr txBox="1"/>
              <p:nvPr/>
            </p:nvSpPr>
            <p:spPr>
              <a:xfrm>
                <a:off x="1774635" y="4272654"/>
                <a:ext cx="1065272" cy="515378"/>
              </a:xfrm>
              <a:prstGeom prst="rect">
                <a:avLst/>
              </a:prstGeom>
              <a:noFill/>
              <a:ln>
                <a:solidFill>
                  <a:schemeClr val="tx1"/>
                </a:solidFill>
              </a:ln>
            </p:spPr>
            <p:txBody>
              <a:bodyPr wrap="square" rtlCol="0">
                <a:spAutoFit/>
              </a:bodyPr>
              <a:lstStyle/>
              <a:p>
                <a:r>
                  <a:rPr lang="en-US" sz="2200" b="1"/>
                  <a:t>1698</a:t>
                </a:r>
              </a:p>
            </p:txBody>
          </p:sp>
        </p:grpSp>
        <p:sp>
          <p:nvSpPr>
            <p:cNvPr id="22" name="Arrow: Right 21">
              <a:extLst>
                <a:ext uri="{FF2B5EF4-FFF2-40B4-BE49-F238E27FC236}">
                  <a16:creationId xmlns:a16="http://schemas.microsoft.com/office/drawing/2014/main" xmlns="" id="{F2578D17-8324-63EC-2990-4256BE5D1B0B}"/>
                </a:ext>
              </a:extLst>
            </p:cNvPr>
            <p:cNvSpPr/>
            <p:nvPr/>
          </p:nvSpPr>
          <p:spPr>
            <a:xfrm>
              <a:off x="75615" y="3407819"/>
              <a:ext cx="10484926" cy="50189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xmlns="" id="{F95E3944-3B1D-8ABF-BA10-A0E0A468043E}"/>
                </a:ext>
              </a:extLst>
            </p:cNvPr>
            <p:cNvSpPr/>
            <p:nvPr/>
          </p:nvSpPr>
          <p:spPr>
            <a:xfrm>
              <a:off x="742768" y="3095418"/>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xmlns="" id="{1D096613-4EF2-BE66-DF74-FC831E94FC0F}"/>
                </a:ext>
              </a:extLst>
            </p:cNvPr>
            <p:cNvSpPr/>
            <p:nvPr/>
          </p:nvSpPr>
          <p:spPr>
            <a:xfrm>
              <a:off x="3916837" y="3096663"/>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Up 24">
              <a:extLst>
                <a:ext uri="{FF2B5EF4-FFF2-40B4-BE49-F238E27FC236}">
                  <a16:creationId xmlns:a16="http://schemas.microsoft.com/office/drawing/2014/main" xmlns="" id="{B1AD0918-036C-81BC-7595-F6469018B96D}"/>
                </a:ext>
              </a:extLst>
            </p:cNvPr>
            <p:cNvSpPr/>
            <p:nvPr/>
          </p:nvSpPr>
          <p:spPr>
            <a:xfrm>
              <a:off x="7522518" y="3142932"/>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Up 25">
              <a:extLst>
                <a:ext uri="{FF2B5EF4-FFF2-40B4-BE49-F238E27FC236}">
                  <a16:creationId xmlns:a16="http://schemas.microsoft.com/office/drawing/2014/main" xmlns="" id="{38C181C3-07F6-9057-E779-AF39A758C106}"/>
                </a:ext>
              </a:extLst>
            </p:cNvPr>
            <p:cNvSpPr/>
            <p:nvPr/>
          </p:nvSpPr>
          <p:spPr>
            <a:xfrm flipV="1">
              <a:off x="2249909" y="3747606"/>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26">
              <a:extLst>
                <a:ext uri="{FF2B5EF4-FFF2-40B4-BE49-F238E27FC236}">
                  <a16:creationId xmlns:a16="http://schemas.microsoft.com/office/drawing/2014/main" xmlns="" id="{07D5BAF3-3B72-746E-7853-21216A757763}"/>
                </a:ext>
              </a:extLst>
            </p:cNvPr>
            <p:cNvSpPr/>
            <p:nvPr/>
          </p:nvSpPr>
          <p:spPr>
            <a:xfrm flipV="1">
              <a:off x="5696922" y="3752455"/>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Up 27">
              <a:extLst>
                <a:ext uri="{FF2B5EF4-FFF2-40B4-BE49-F238E27FC236}">
                  <a16:creationId xmlns:a16="http://schemas.microsoft.com/office/drawing/2014/main" xmlns="" id="{1D596DDF-CA71-F781-39D7-B45A036DFA98}"/>
                </a:ext>
              </a:extLst>
            </p:cNvPr>
            <p:cNvSpPr/>
            <p:nvPr/>
          </p:nvSpPr>
          <p:spPr>
            <a:xfrm flipV="1">
              <a:off x="9332010" y="3690335"/>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xmlns="" id="{2A6A31C4-5976-A3B2-6E6E-A149A79DA8C3}"/>
              </a:ext>
            </a:extLst>
          </p:cNvPr>
          <p:cNvSpPr txBox="1"/>
          <p:nvPr/>
        </p:nvSpPr>
        <p:spPr>
          <a:xfrm>
            <a:off x="8724758" y="2001685"/>
            <a:ext cx="3471707"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Mỗi sự kiện này xảy </a:t>
            </a:r>
            <a:endParaRPr lang="en-US" sz="2400">
              <a:solidFill>
                <a:srgbClr val="002060"/>
              </a:solidFill>
              <a:latin typeface="Roboto" panose="02000000000000000000" pitchFamily="2" charset="0"/>
              <a:ea typeface="Roboto" panose="02000000000000000000" pitchFamily="2" charset="0"/>
            </a:endParaRPr>
          </a:p>
          <a:p>
            <a:pPr lvl="0" algn="ctr">
              <a:defRPr/>
            </a:pPr>
            <a:r>
              <a:rPr lang="vi-VN" sz="2400">
                <a:solidFill>
                  <a:srgbClr val="002060"/>
                </a:solidFill>
                <a:latin typeface="Roboto" panose="02000000000000000000" pitchFamily="2" charset="0"/>
                <a:ea typeface="Roboto" panose="02000000000000000000" pitchFamily="2" charset="0"/>
              </a:rPr>
              <a:t>ra vào </a:t>
            </a:r>
            <a:r>
              <a:rPr lang="en-US" sz="2400">
                <a:solidFill>
                  <a:srgbClr val="002060"/>
                </a:solidFill>
                <a:latin typeface="Roboto" panose="02000000000000000000" pitchFamily="2" charset="0"/>
                <a:ea typeface="Roboto" panose="02000000000000000000" pitchFamily="2" charset="0"/>
              </a:rPr>
              <a:t>thế kỉ </a:t>
            </a:r>
            <a:r>
              <a:rPr lang="vi-VN" sz="2400">
                <a:solidFill>
                  <a:srgbClr val="002060"/>
                </a:solidFill>
                <a:latin typeface="Roboto" panose="02000000000000000000" pitchFamily="2" charset="0"/>
                <a:ea typeface="Roboto" panose="02000000000000000000" pitchFamily="2" charset="0"/>
              </a:rPr>
              <a:t>nào nhỉ?</a:t>
            </a:r>
          </a:p>
          <a:p>
            <a:pPr lvl="0" algn="ctr">
              <a:defRPr/>
            </a:pPr>
            <a:r>
              <a:rPr lang="vi-VN" sz="2400">
                <a:solidFill>
                  <a:srgbClr val="002060"/>
                </a:solidFill>
                <a:latin typeface="Roboto" panose="02000000000000000000" pitchFamily="2" charset="0"/>
                <a:ea typeface="Roboto" panose="02000000000000000000" pitchFamily="2" charset="0"/>
              </a:rPr>
              <a:t>Chúng mình cùng làm sơ đồ dòng thời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gian giống các bạn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6" name="Picture 35">
            <a:extLst>
              <a:ext uri="{FF2B5EF4-FFF2-40B4-BE49-F238E27FC236}">
                <a16:creationId xmlns:a16="http://schemas.microsoft.com/office/drawing/2014/main" xmlns="" id="{97D42FE5-54A8-A0AD-F8F2-4B1DFB42AE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5635" y="4722448"/>
            <a:ext cx="1436365" cy="2039707"/>
          </a:xfrm>
          <a:prstGeom prst="rect">
            <a:avLst/>
          </a:prstGeom>
        </p:spPr>
      </p:pic>
      <p:sp>
        <p:nvSpPr>
          <p:cNvPr id="38" name="Speech Bubble: Rectangle with Corners Rounded 37">
            <a:extLst>
              <a:ext uri="{FF2B5EF4-FFF2-40B4-BE49-F238E27FC236}">
                <a16:creationId xmlns:a16="http://schemas.microsoft.com/office/drawing/2014/main" xmlns="" id="{7C654E9D-18FD-11A2-D653-C9FB12B936BA}"/>
              </a:ext>
            </a:extLst>
          </p:cNvPr>
          <p:cNvSpPr/>
          <p:nvPr/>
        </p:nvSpPr>
        <p:spPr>
          <a:xfrm>
            <a:off x="8948985" y="2001685"/>
            <a:ext cx="3065714" cy="1938992"/>
          </a:xfrm>
          <a:prstGeom prst="wedgeRoundRectCallout">
            <a:avLst>
              <a:gd name="adj1" fmla="val 26829"/>
              <a:gd name="adj2" fmla="val 78703"/>
              <a:gd name="adj3" fmla="val 16667"/>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24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par>
                                <p:cTn id="15" presetID="53" presetClass="entr" presetSubtype="16"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5" grpId="0"/>
      <p:bldP spid="3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167688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THẾ KỈ</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cxnSp>
        <p:nvCxnSpPr>
          <p:cNvPr id="9" name="Straight Connector 8"/>
          <p:cNvCxnSpPr/>
          <p:nvPr/>
        </p:nvCxnSpPr>
        <p:spPr>
          <a:xfrm>
            <a:off x="392448" y="1888038"/>
            <a:ext cx="12934" cy="3339779"/>
          </a:xfrm>
          <a:prstGeom prst="line">
            <a:avLst/>
          </a:prstGeom>
          <a:ln w="60325" cmpd="dbl">
            <a:solidFill>
              <a:srgbClr val="8DD3AE"/>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392448" y="1591039"/>
            <a:ext cx="7354827" cy="792596"/>
            <a:chOff x="392448" y="1591039"/>
            <a:chExt cx="7354827" cy="792596"/>
          </a:xfrm>
        </p:grpSpPr>
        <p:grpSp>
          <p:nvGrpSpPr>
            <p:cNvPr id="28" name="Group 27"/>
            <p:cNvGrpSpPr/>
            <p:nvPr/>
          </p:nvGrpSpPr>
          <p:grpSpPr>
            <a:xfrm>
              <a:off x="946413" y="1591039"/>
              <a:ext cx="6800862" cy="792596"/>
              <a:chOff x="946413" y="1591039"/>
              <a:chExt cx="6800862" cy="792596"/>
            </a:xfrm>
          </p:grpSpPr>
          <p:sp>
            <p:nvSpPr>
              <p:cNvPr id="27" name="Rounded Rectangle 26"/>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1 đến năm 100 là thế kỉ một (thế kỉ I)</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3" name="Group 22"/>
            <p:cNvGrpSpPr/>
            <p:nvPr/>
          </p:nvGrpSpPr>
          <p:grpSpPr>
            <a:xfrm>
              <a:off x="392448" y="1807804"/>
              <a:ext cx="656052" cy="191386"/>
              <a:chOff x="2679606" y="3668233"/>
              <a:chExt cx="656052" cy="191386"/>
            </a:xfrm>
            <a:solidFill>
              <a:srgbClr val="8DD3AE"/>
            </a:solidFill>
          </p:grpSpPr>
          <p:cxnSp>
            <p:nvCxnSpPr>
              <p:cNvPr id="19" name="Straight Connector 18"/>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Freeform 28"/>
          <p:cNvSpPr/>
          <p:nvPr/>
        </p:nvSpPr>
        <p:spPr>
          <a:xfrm rot="8775061" flipH="1">
            <a:off x="7949283" y="2353016"/>
            <a:ext cx="3030995" cy="2858791"/>
          </a:xfrm>
          <a:custGeom>
            <a:avLst/>
            <a:gdLst>
              <a:gd name="connsiteX0" fmla="*/ 1236798 w 2039952"/>
              <a:gd name="connsiteY0" fmla="*/ 2439794 h 2659195"/>
              <a:gd name="connsiteX1" fmla="*/ 1097262 w 2039952"/>
              <a:gd name="connsiteY1" fmla="*/ 2517306 h 2659195"/>
              <a:gd name="connsiteX2" fmla="*/ 1074188 w 2039952"/>
              <a:gd name="connsiteY2" fmla="*/ 2520004 h 2659195"/>
              <a:gd name="connsiteX3" fmla="*/ 1037869 w 2039952"/>
              <a:gd name="connsiteY3" fmla="*/ 2565617 h 2659195"/>
              <a:gd name="connsiteX4" fmla="*/ 611503 w 2039952"/>
              <a:gd name="connsiteY4" fmla="*/ 2575940 h 2659195"/>
              <a:gd name="connsiteX5" fmla="*/ 544816 w 2039952"/>
              <a:gd name="connsiteY5" fmla="*/ 2477783 h 2659195"/>
              <a:gd name="connsiteX6" fmla="*/ 537760 w 2039952"/>
              <a:gd name="connsiteY6" fmla="*/ 2454499 h 2659195"/>
              <a:gd name="connsiteX7" fmla="*/ 493226 w 2039952"/>
              <a:gd name="connsiteY7" fmla="*/ 2478977 h 2659195"/>
              <a:gd name="connsiteX8" fmla="*/ 198638 w 2039952"/>
              <a:gd name="connsiteY8" fmla="*/ 2425523 h 2659195"/>
              <a:gd name="connsiteX9" fmla="*/ 136718 w 2039952"/>
              <a:gd name="connsiteY9" fmla="*/ 2132597 h 2659195"/>
              <a:gd name="connsiteX10" fmla="*/ 147460 w 2039952"/>
              <a:gd name="connsiteY10" fmla="*/ 2111647 h 2659195"/>
              <a:gd name="connsiteX11" fmla="*/ 91367 w 2039952"/>
              <a:gd name="connsiteY11" fmla="*/ 2038555 h 2659195"/>
              <a:gd name="connsiteX12" fmla="*/ 151258 w 2039952"/>
              <a:gd name="connsiteY12" fmla="*/ 1108317 h 2659195"/>
              <a:gd name="connsiteX13" fmla="*/ 629114 w 2039952"/>
              <a:gd name="connsiteY13" fmla="*/ 631499 h 2659195"/>
              <a:gd name="connsiteX14" fmla="*/ 704284 w 2039952"/>
              <a:gd name="connsiteY14" fmla="*/ 603116 h 2659195"/>
              <a:gd name="connsiteX15" fmla="*/ 702716 w 2039952"/>
              <a:gd name="connsiteY15" fmla="*/ 593060 h 2659195"/>
              <a:gd name="connsiteX16" fmla="*/ 787161 w 2039952"/>
              <a:gd name="connsiteY16" fmla="*/ 401725 h 2659195"/>
              <a:gd name="connsiteX17" fmla="*/ 1158573 w 2039952"/>
              <a:gd name="connsiteY17" fmla="*/ 375967 h 2659195"/>
              <a:gd name="connsiteX18" fmla="*/ 1212745 w 2039952"/>
              <a:gd name="connsiteY18" fmla="*/ 458983 h 2659195"/>
              <a:gd name="connsiteX19" fmla="*/ 1221567 w 2039952"/>
              <a:gd name="connsiteY19" fmla="*/ 515557 h 2659195"/>
              <a:gd name="connsiteX20" fmla="*/ 1222346 w 2039952"/>
              <a:gd name="connsiteY20" fmla="*/ 514596 h 2659195"/>
              <a:gd name="connsiteX21" fmla="*/ 1593759 w 2039952"/>
              <a:gd name="connsiteY21" fmla="*/ 488838 h 2659195"/>
              <a:gd name="connsiteX22" fmla="*/ 1616533 w 2039952"/>
              <a:gd name="connsiteY22" fmla="*/ 523738 h 2659195"/>
              <a:gd name="connsiteX23" fmla="*/ 1620542 w 2039952"/>
              <a:gd name="connsiteY23" fmla="*/ 514539 h 2659195"/>
              <a:gd name="connsiteX24" fmla="*/ 1676086 w 2039952"/>
              <a:gd name="connsiteY24" fmla="*/ 0 h 2659195"/>
              <a:gd name="connsiteX25" fmla="*/ 1840699 w 2039952"/>
              <a:gd name="connsiteY25" fmla="*/ 735010 h 2659195"/>
              <a:gd name="connsiteX26" fmla="*/ 1844097 w 2039952"/>
              <a:gd name="connsiteY26" fmla="*/ 768350 h 2659195"/>
              <a:gd name="connsiteX27" fmla="*/ 1885357 w 2039952"/>
              <a:gd name="connsiteY27" fmla="*/ 785607 h 2659195"/>
              <a:gd name="connsiteX28" fmla="*/ 1947025 w 2039952"/>
              <a:gd name="connsiteY28" fmla="*/ 832069 h 2659195"/>
              <a:gd name="connsiteX29" fmla="*/ 1953272 w 2039952"/>
              <a:gd name="connsiteY29" fmla="*/ 1265525 h 2659195"/>
              <a:gd name="connsiteX30" fmla="*/ 1906472 w 2039952"/>
              <a:gd name="connsiteY30" fmla="*/ 1304891 h 2659195"/>
              <a:gd name="connsiteX31" fmla="*/ 1904020 w 2039952"/>
              <a:gd name="connsiteY31" fmla="*/ 1361574 h 2659195"/>
              <a:gd name="connsiteX32" fmla="*/ 1590433 w 2039952"/>
              <a:gd name="connsiteY32" fmla="*/ 1970676 h 2659195"/>
              <a:gd name="connsiteX33" fmla="*/ 1450340 w 2039952"/>
              <a:gd name="connsiteY33" fmla="*/ 2095003 h 2659195"/>
              <a:gd name="connsiteX34" fmla="*/ 1303480 w 2039952"/>
              <a:gd name="connsiteY34" fmla="*/ 2190276 h 2659195"/>
              <a:gd name="connsiteX35" fmla="*/ 1314823 w 2039952"/>
              <a:gd name="connsiteY35" fmla="*/ 2246117 h 2659195"/>
              <a:gd name="connsiteX36" fmla="*/ 1236798 w 2039952"/>
              <a:gd name="connsiteY36" fmla="*/ 2439794 h 265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39952" h="2659195">
                <a:moveTo>
                  <a:pt x="1236798" y="2439794"/>
                </a:moveTo>
                <a:cubicBezTo>
                  <a:pt x="1197349" y="2480397"/>
                  <a:pt x="1148522" y="2506282"/>
                  <a:pt x="1097262" y="2517306"/>
                </a:cubicBezTo>
                <a:lnTo>
                  <a:pt x="1074188" y="2520004"/>
                </a:lnTo>
                <a:lnTo>
                  <a:pt x="1037869" y="2565617"/>
                </a:lnTo>
                <a:cubicBezTo>
                  <a:pt x="920674" y="2686238"/>
                  <a:pt x="729783" y="2690860"/>
                  <a:pt x="611503" y="2575940"/>
                </a:cubicBezTo>
                <a:cubicBezTo>
                  <a:pt x="581932" y="2547210"/>
                  <a:pt x="559700" y="2513729"/>
                  <a:pt x="544816" y="2477783"/>
                </a:cubicBezTo>
                <a:lnTo>
                  <a:pt x="537760" y="2454499"/>
                </a:lnTo>
                <a:lnTo>
                  <a:pt x="493226" y="2478977"/>
                </a:lnTo>
                <a:cubicBezTo>
                  <a:pt x="395493" y="2520806"/>
                  <a:pt x="278771" y="2503379"/>
                  <a:pt x="198638" y="2425523"/>
                </a:cubicBezTo>
                <a:cubicBezTo>
                  <a:pt x="118506" y="2347667"/>
                  <a:pt x="97722" y="2231496"/>
                  <a:pt x="136718" y="2132597"/>
                </a:cubicBezTo>
                <a:lnTo>
                  <a:pt x="147460" y="2111647"/>
                </a:lnTo>
                <a:lnTo>
                  <a:pt x="91367" y="2038555"/>
                </a:lnTo>
                <a:cubicBezTo>
                  <a:pt x="-45240" y="1804896"/>
                  <a:pt x="-31366" y="1441036"/>
                  <a:pt x="151258" y="1108317"/>
                </a:cubicBezTo>
                <a:cubicBezTo>
                  <a:pt x="273007" y="886505"/>
                  <a:pt x="446704" y="720531"/>
                  <a:pt x="629114" y="631499"/>
                </a:cubicBezTo>
                <a:lnTo>
                  <a:pt x="704284" y="603116"/>
                </a:lnTo>
                <a:lnTo>
                  <a:pt x="702716" y="593060"/>
                </a:lnTo>
                <a:cubicBezTo>
                  <a:pt x="705438" y="525741"/>
                  <a:pt x="733802" y="456644"/>
                  <a:pt x="787161" y="401725"/>
                </a:cubicBezTo>
                <a:cubicBezTo>
                  <a:pt x="893878" y="291887"/>
                  <a:pt x="1060166" y="280355"/>
                  <a:pt x="1158573" y="375967"/>
                </a:cubicBezTo>
                <a:cubicBezTo>
                  <a:pt x="1183175" y="399870"/>
                  <a:pt x="1201206" y="428207"/>
                  <a:pt x="1212745" y="458983"/>
                </a:cubicBezTo>
                <a:lnTo>
                  <a:pt x="1221567" y="515557"/>
                </a:lnTo>
                <a:lnTo>
                  <a:pt x="1222346" y="514596"/>
                </a:lnTo>
                <a:cubicBezTo>
                  <a:pt x="1329064" y="404758"/>
                  <a:pt x="1495351" y="393226"/>
                  <a:pt x="1593759" y="488838"/>
                </a:cubicBezTo>
                <a:lnTo>
                  <a:pt x="1616533" y="523738"/>
                </a:lnTo>
                <a:lnTo>
                  <a:pt x="1620542" y="514539"/>
                </a:lnTo>
                <a:cubicBezTo>
                  <a:pt x="1661302" y="409947"/>
                  <a:pt x="1690940" y="271894"/>
                  <a:pt x="1676086" y="0"/>
                </a:cubicBezTo>
                <a:cubicBezTo>
                  <a:pt x="1920292" y="459911"/>
                  <a:pt x="1827903" y="537763"/>
                  <a:pt x="1840699" y="735010"/>
                </a:cubicBezTo>
                <a:lnTo>
                  <a:pt x="1844097" y="768350"/>
                </a:lnTo>
                <a:lnTo>
                  <a:pt x="1885357" y="785607"/>
                </a:lnTo>
                <a:cubicBezTo>
                  <a:pt x="1907308" y="798151"/>
                  <a:pt x="1928054" y="813636"/>
                  <a:pt x="1947025" y="832069"/>
                </a:cubicBezTo>
                <a:cubicBezTo>
                  <a:pt x="2068446" y="950040"/>
                  <a:pt x="2071243" y="1144105"/>
                  <a:pt x="1953272" y="1265525"/>
                </a:cubicBezTo>
                <a:lnTo>
                  <a:pt x="1906472" y="1304891"/>
                </a:lnTo>
                <a:lnTo>
                  <a:pt x="1904020" y="1361574"/>
                </a:lnTo>
                <a:cubicBezTo>
                  <a:pt x="1875563" y="1567782"/>
                  <a:pt x="1768785" y="1787108"/>
                  <a:pt x="1590433" y="1970676"/>
                </a:cubicBezTo>
                <a:cubicBezTo>
                  <a:pt x="1545845" y="2016568"/>
                  <a:pt x="1498894" y="2058053"/>
                  <a:pt x="1450340" y="2095003"/>
                </a:cubicBezTo>
                <a:lnTo>
                  <a:pt x="1303480" y="2190276"/>
                </a:lnTo>
                <a:lnTo>
                  <a:pt x="1314823" y="2246117"/>
                </a:lnTo>
                <a:cubicBezTo>
                  <a:pt x="1315363" y="2315608"/>
                  <a:pt x="1289397" y="2385658"/>
                  <a:pt x="1236798" y="2439794"/>
                </a:cubicBezTo>
                <a:close/>
              </a:path>
            </a:pathLst>
          </a:custGeom>
          <a:solidFill>
            <a:srgbClr val="CEECDC"/>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7591651" y="3207420"/>
            <a:ext cx="3419346"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Thế kỉ là một đơn vị</a:t>
            </a:r>
          </a:p>
          <a:p>
            <a:pPr lvl="0" algn="ctr">
              <a:defRPr/>
            </a:pPr>
            <a:r>
              <a:rPr lang="vi-VN" sz="2400">
                <a:solidFill>
                  <a:srgbClr val="002060"/>
                </a:solidFill>
                <a:latin typeface="Roboto" panose="02000000000000000000" pitchFamily="2" charset="0"/>
                <a:ea typeface="Roboto" panose="02000000000000000000" pitchFamily="2" charset="0"/>
              </a:rPr>
              <a:t>đo thời gian.</a:t>
            </a:r>
          </a:p>
          <a:p>
            <a:pPr lvl="0" algn="ctr">
              <a:defRPr/>
            </a:pPr>
            <a:r>
              <a:rPr lang="vi-VN" sz="2400">
                <a:solidFill>
                  <a:srgbClr val="002060"/>
                </a:solidFill>
                <a:latin typeface="Roboto" panose="02000000000000000000" pitchFamily="2" charset="0"/>
                <a:ea typeface="Roboto" panose="02000000000000000000" pitchFamily="2" charset="0"/>
              </a:rPr>
              <a:t>1 thế kỉ = 100 năm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2815" y="4419737"/>
            <a:ext cx="1436365" cy="2039707"/>
          </a:xfrm>
          <a:prstGeom prst="rect">
            <a:avLst/>
          </a:prstGeom>
        </p:spPr>
      </p:pic>
      <p:grpSp>
        <p:nvGrpSpPr>
          <p:cNvPr id="34" name="Group 33"/>
          <p:cNvGrpSpPr/>
          <p:nvPr/>
        </p:nvGrpSpPr>
        <p:grpSpPr>
          <a:xfrm>
            <a:off x="405382" y="3301588"/>
            <a:ext cx="7354827" cy="792596"/>
            <a:chOff x="392448" y="1591039"/>
            <a:chExt cx="7354827" cy="792596"/>
          </a:xfrm>
        </p:grpSpPr>
        <p:grpSp>
          <p:nvGrpSpPr>
            <p:cNvPr id="35" name="Group 34"/>
            <p:cNvGrpSpPr/>
            <p:nvPr/>
          </p:nvGrpSpPr>
          <p:grpSpPr>
            <a:xfrm>
              <a:off x="946413" y="1591039"/>
              <a:ext cx="6800862" cy="792596"/>
              <a:chOff x="946413" y="1591039"/>
              <a:chExt cx="6800862" cy="792596"/>
            </a:xfrm>
          </p:grpSpPr>
          <p:sp>
            <p:nvSpPr>
              <p:cNvPr id="39" name="Rounded Rectangle 38"/>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101 đến năm 200 là thế kỉ hai (thế kỉ II)</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36" name="Group 35"/>
            <p:cNvGrpSpPr/>
            <p:nvPr/>
          </p:nvGrpSpPr>
          <p:grpSpPr>
            <a:xfrm>
              <a:off x="392448" y="1807804"/>
              <a:ext cx="656052" cy="191386"/>
              <a:chOff x="2679606" y="3668233"/>
              <a:chExt cx="656052" cy="191386"/>
            </a:xfrm>
            <a:solidFill>
              <a:srgbClr val="8DD3AE"/>
            </a:solidFill>
          </p:grpSpPr>
          <p:cxnSp>
            <p:nvCxnSpPr>
              <p:cNvPr id="37" name="Straight Connector 36"/>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456425" y="4915359"/>
            <a:ext cx="7354827" cy="792596"/>
            <a:chOff x="392448" y="1591039"/>
            <a:chExt cx="7354827" cy="792596"/>
          </a:xfrm>
        </p:grpSpPr>
        <p:grpSp>
          <p:nvGrpSpPr>
            <p:cNvPr id="42" name="Group 41"/>
            <p:cNvGrpSpPr/>
            <p:nvPr/>
          </p:nvGrpSpPr>
          <p:grpSpPr>
            <a:xfrm>
              <a:off x="946413" y="1591039"/>
              <a:ext cx="6800862" cy="792596"/>
              <a:chOff x="946413" y="1591039"/>
              <a:chExt cx="6800862" cy="792596"/>
            </a:xfrm>
          </p:grpSpPr>
          <p:sp>
            <p:nvSpPr>
              <p:cNvPr id="46" name="Rounded Rectangle 45"/>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201 đến năm 300 là thế kỉ ba (thế kỉ III)</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3" name="Group 42"/>
            <p:cNvGrpSpPr/>
            <p:nvPr/>
          </p:nvGrpSpPr>
          <p:grpSpPr>
            <a:xfrm>
              <a:off x="392448" y="1807804"/>
              <a:ext cx="656052" cy="191386"/>
              <a:chOff x="2679606" y="3668233"/>
              <a:chExt cx="656052" cy="191386"/>
            </a:xfrm>
            <a:solidFill>
              <a:srgbClr val="8DD3AE"/>
            </a:solidFill>
          </p:grpSpPr>
          <p:cxnSp>
            <p:nvCxnSpPr>
              <p:cNvPr id="44" name="Straight Connector 43"/>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2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9"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75262" y="348977"/>
            <a:ext cx="506315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THẾ KỈ</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cxnSp>
        <p:nvCxnSpPr>
          <p:cNvPr id="9" name="Straight Connector 8"/>
          <p:cNvCxnSpPr/>
          <p:nvPr/>
        </p:nvCxnSpPr>
        <p:spPr>
          <a:xfrm>
            <a:off x="392448" y="1888038"/>
            <a:ext cx="12934" cy="3339779"/>
          </a:xfrm>
          <a:prstGeom prst="line">
            <a:avLst/>
          </a:prstGeom>
          <a:ln w="60325" cmpd="dbl">
            <a:solidFill>
              <a:srgbClr val="8DD3AE"/>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392448" y="1591039"/>
            <a:ext cx="7354827" cy="792596"/>
            <a:chOff x="392448" y="1591039"/>
            <a:chExt cx="7354827" cy="792596"/>
          </a:xfrm>
        </p:grpSpPr>
        <p:grpSp>
          <p:nvGrpSpPr>
            <p:cNvPr id="28" name="Group 27"/>
            <p:cNvGrpSpPr/>
            <p:nvPr/>
          </p:nvGrpSpPr>
          <p:grpSpPr>
            <a:xfrm>
              <a:off x="946414" y="1591039"/>
              <a:ext cx="6800861" cy="792596"/>
              <a:chOff x="946414" y="1591039"/>
              <a:chExt cx="6800861" cy="792596"/>
            </a:xfrm>
          </p:grpSpPr>
          <p:sp>
            <p:nvSpPr>
              <p:cNvPr id="27" name="Rounded Rectangle 26"/>
              <p:cNvSpPr/>
              <p:nvPr/>
            </p:nvSpPr>
            <p:spPr>
              <a:xfrm>
                <a:off x="946414" y="1591039"/>
                <a:ext cx="6502264"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301 đến năm 400 là thế kỉ mấy?</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3" name="Group 22"/>
            <p:cNvGrpSpPr/>
            <p:nvPr/>
          </p:nvGrpSpPr>
          <p:grpSpPr>
            <a:xfrm>
              <a:off x="392448" y="1807804"/>
              <a:ext cx="656052" cy="191386"/>
              <a:chOff x="2679606" y="3668233"/>
              <a:chExt cx="656052" cy="191386"/>
            </a:xfrm>
            <a:solidFill>
              <a:srgbClr val="8DD3AE"/>
            </a:solidFill>
          </p:grpSpPr>
          <p:cxnSp>
            <p:nvCxnSpPr>
              <p:cNvPr id="19" name="Straight Connector 18"/>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TextBox 29"/>
          <p:cNvSpPr txBox="1"/>
          <p:nvPr/>
        </p:nvSpPr>
        <p:spPr>
          <a:xfrm>
            <a:off x="9460971" y="2339774"/>
            <a:ext cx="2649514" cy="1200329"/>
          </a:xfrm>
          <a:prstGeom prst="rect">
            <a:avLst/>
          </a:prstGeom>
          <a:solidFill>
            <a:srgbClr val="95624C"/>
          </a:solid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Thế kỉ là một đơn vị</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đo thời gian.</a:t>
            </a:r>
            <a:r>
              <a:rPr lang="en-US" sz="2400">
                <a:solidFill>
                  <a:schemeClr val="bg1"/>
                </a:solidFill>
                <a:latin typeface="Roboto" panose="02000000000000000000" pitchFamily="2" charset="0"/>
                <a:ea typeface="Roboto" panose="02000000000000000000" pitchFamily="2" charset="0"/>
              </a:rPr>
              <a:t> </a:t>
            </a:r>
          </a:p>
          <a:p>
            <a:pPr lvl="0" algn="ctr">
              <a:defRPr/>
            </a:pPr>
            <a:r>
              <a:rPr lang="vi-VN" sz="2400" spc="-40">
                <a:solidFill>
                  <a:schemeClr val="bg1"/>
                </a:solidFill>
                <a:latin typeface="Roboto" panose="02000000000000000000" pitchFamily="2" charset="0"/>
                <a:ea typeface="Roboto" panose="02000000000000000000" pitchFamily="2" charset="0"/>
              </a:rPr>
              <a:t>1 thế kỉ = 100 năm</a:t>
            </a:r>
            <a:endParaRPr kumimoji="0" lang="en-US" altLang="zh-CN" sz="2400" b="0" i="0" u="none" strike="noStrike" kern="1200" cap="none" spc="-40" normalizeH="0" noProof="0" dirty="0">
              <a:ln>
                <a:noFill/>
              </a:ln>
              <a:solidFill>
                <a:schemeClr val="bg1"/>
              </a:solidFill>
              <a:effectLst/>
              <a:uLnTx/>
              <a:uFillTx/>
              <a:latin typeface="Roboto" panose="02000000000000000000" pitchFamily="2" charset="0"/>
              <a:ea typeface="Roboto" panose="02000000000000000000" pitchFamily="2" charset="0"/>
            </a:endParaRPr>
          </a:p>
        </p:txBody>
      </p:sp>
      <p:grpSp>
        <p:nvGrpSpPr>
          <p:cNvPr id="34" name="Group 33"/>
          <p:cNvGrpSpPr/>
          <p:nvPr/>
        </p:nvGrpSpPr>
        <p:grpSpPr>
          <a:xfrm>
            <a:off x="405382" y="3301588"/>
            <a:ext cx="7265674" cy="792596"/>
            <a:chOff x="392448" y="1591039"/>
            <a:chExt cx="7265674" cy="792596"/>
          </a:xfrm>
        </p:grpSpPr>
        <p:grpSp>
          <p:nvGrpSpPr>
            <p:cNvPr id="35" name="Group 34"/>
            <p:cNvGrpSpPr/>
            <p:nvPr/>
          </p:nvGrpSpPr>
          <p:grpSpPr>
            <a:xfrm>
              <a:off x="863654" y="1591039"/>
              <a:ext cx="6794468" cy="792596"/>
              <a:chOff x="863654" y="1591039"/>
              <a:chExt cx="6794468" cy="792596"/>
            </a:xfrm>
          </p:grpSpPr>
          <p:sp>
            <p:nvSpPr>
              <p:cNvPr id="39" name="Rounded Rectangle 38"/>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63654" y="1744458"/>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401 đến năm 500 là thế kỉ mấy?</a:t>
                </a:r>
              </a:p>
            </p:txBody>
          </p:sp>
        </p:grpSp>
        <p:grpSp>
          <p:nvGrpSpPr>
            <p:cNvPr id="36" name="Group 35"/>
            <p:cNvGrpSpPr/>
            <p:nvPr/>
          </p:nvGrpSpPr>
          <p:grpSpPr>
            <a:xfrm>
              <a:off x="392448" y="1807804"/>
              <a:ext cx="656052" cy="191386"/>
              <a:chOff x="2679606" y="3668233"/>
              <a:chExt cx="656052" cy="191386"/>
            </a:xfrm>
            <a:solidFill>
              <a:srgbClr val="8DD3AE"/>
            </a:solidFill>
          </p:grpSpPr>
          <p:cxnSp>
            <p:nvCxnSpPr>
              <p:cNvPr id="37" name="Straight Connector 36"/>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456425" y="4915359"/>
            <a:ext cx="7182164" cy="792596"/>
            <a:chOff x="392448" y="1591039"/>
            <a:chExt cx="7182164" cy="792596"/>
          </a:xfrm>
        </p:grpSpPr>
        <p:grpSp>
          <p:nvGrpSpPr>
            <p:cNvPr id="42" name="Group 41"/>
            <p:cNvGrpSpPr/>
            <p:nvPr/>
          </p:nvGrpSpPr>
          <p:grpSpPr>
            <a:xfrm>
              <a:off x="780144" y="1591039"/>
              <a:ext cx="6794468" cy="792596"/>
              <a:chOff x="780144" y="1591039"/>
              <a:chExt cx="6794468" cy="792596"/>
            </a:xfrm>
          </p:grpSpPr>
          <p:sp>
            <p:nvSpPr>
              <p:cNvPr id="46" name="Rounded Rectangle 45"/>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780144" y="1776881"/>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801 đến năm 900 là thế kỉ mấy?</a:t>
                </a:r>
              </a:p>
            </p:txBody>
          </p:sp>
        </p:grpSp>
        <p:grpSp>
          <p:nvGrpSpPr>
            <p:cNvPr id="43" name="Group 42"/>
            <p:cNvGrpSpPr/>
            <p:nvPr/>
          </p:nvGrpSpPr>
          <p:grpSpPr>
            <a:xfrm>
              <a:off x="392448" y="1807804"/>
              <a:ext cx="656052" cy="191386"/>
              <a:chOff x="2679606" y="3668233"/>
              <a:chExt cx="656052" cy="191386"/>
            </a:xfrm>
            <a:solidFill>
              <a:srgbClr val="8DD3AE"/>
            </a:solidFill>
          </p:grpSpPr>
          <p:cxnSp>
            <p:nvCxnSpPr>
              <p:cNvPr id="44" name="Straight Connector 43"/>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p:cNvGrpSpPr/>
          <p:nvPr/>
        </p:nvGrpSpPr>
        <p:grpSpPr>
          <a:xfrm>
            <a:off x="7455071" y="1462839"/>
            <a:ext cx="1712071" cy="1072701"/>
            <a:chOff x="7168193" y="1473491"/>
            <a:chExt cx="1712071" cy="1072701"/>
          </a:xfrm>
        </p:grpSpPr>
        <p:sp>
          <p:nvSpPr>
            <p:cNvPr id="2" name="Oval 1"/>
            <p:cNvSpPr/>
            <p:nvPr/>
          </p:nvSpPr>
          <p:spPr>
            <a:xfrm>
              <a:off x="7168193" y="1473491"/>
              <a:ext cx="1712071" cy="10727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329546" y="1679507"/>
              <a:ext cx="1353181" cy="830997"/>
            </a:xfrm>
            <a:prstGeom prst="rect">
              <a:avLst/>
            </a:prstGeom>
            <a:noFill/>
          </p:spPr>
          <p:txBody>
            <a:bodyPr wrap="square" rtlCol="0">
              <a:spAutoFit/>
            </a:bodyPr>
            <a:lstStyle/>
            <a:p>
              <a:pPr lvl="0" algn="ctr">
                <a:defRPr/>
              </a:pPr>
              <a:r>
                <a:rPr lang="en-US" altLang="zh-CN" sz="2400" b="1">
                  <a:solidFill>
                    <a:srgbClr val="7030A0"/>
                  </a:solidFill>
                  <a:latin typeface="Roboto" panose="02000000000000000000" pitchFamily="2" charset="0"/>
                  <a:ea typeface="Roboto" panose="02000000000000000000" pitchFamily="2" charset="0"/>
                </a:rPr>
                <a:t>T</a:t>
              </a:r>
              <a:r>
                <a:rPr lang="vi-VN" altLang="zh-CN" sz="2400" b="1">
                  <a:solidFill>
                    <a:srgbClr val="7030A0"/>
                  </a:solidFill>
                  <a:latin typeface="Roboto" panose="02000000000000000000" pitchFamily="2" charset="0"/>
                  <a:ea typeface="Roboto" panose="02000000000000000000" pitchFamily="2" charset="0"/>
                </a:rPr>
                <a:t>hế kỉ</a:t>
              </a:r>
              <a:r>
                <a:rPr lang="en-US" altLang="zh-CN" sz="2400" b="1">
                  <a:solidFill>
                    <a:srgbClr val="7030A0"/>
                  </a:solidFill>
                  <a:latin typeface="Roboto" panose="02000000000000000000" pitchFamily="2" charset="0"/>
                  <a:ea typeface="Roboto" panose="02000000000000000000" pitchFamily="2" charset="0"/>
                </a:rPr>
                <a:t> </a:t>
              </a:r>
            </a:p>
            <a:p>
              <a:pPr lvl="0" algn="ctr">
                <a:defRPr/>
              </a:pPr>
              <a:r>
                <a:rPr lang="en-US" altLang="zh-CN" sz="2400" b="1">
                  <a:solidFill>
                    <a:srgbClr val="7030A0"/>
                  </a:solidFill>
                  <a:latin typeface="Roboto" panose="02000000000000000000" pitchFamily="2" charset="0"/>
                  <a:ea typeface="Roboto" panose="02000000000000000000" pitchFamily="2" charset="0"/>
                </a:rPr>
                <a:t>IV</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grpSp>
      <p:grpSp>
        <p:nvGrpSpPr>
          <p:cNvPr id="48" name="Group 47"/>
          <p:cNvGrpSpPr/>
          <p:nvPr/>
        </p:nvGrpSpPr>
        <p:grpSpPr>
          <a:xfrm>
            <a:off x="7587546" y="3229814"/>
            <a:ext cx="1712071" cy="1072701"/>
            <a:chOff x="7168193" y="1473491"/>
            <a:chExt cx="1712071" cy="1072701"/>
          </a:xfrm>
        </p:grpSpPr>
        <p:sp>
          <p:nvSpPr>
            <p:cNvPr id="49" name="Oval 48"/>
            <p:cNvSpPr/>
            <p:nvPr/>
          </p:nvSpPr>
          <p:spPr>
            <a:xfrm>
              <a:off x="7168193" y="1473491"/>
              <a:ext cx="1712071" cy="10727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329546" y="1679507"/>
              <a:ext cx="1353181" cy="830997"/>
            </a:xfrm>
            <a:prstGeom prst="rect">
              <a:avLst/>
            </a:prstGeom>
            <a:noFill/>
          </p:spPr>
          <p:txBody>
            <a:bodyPr wrap="square" rtlCol="0">
              <a:spAutoFit/>
            </a:bodyPr>
            <a:lstStyle/>
            <a:p>
              <a:pPr lvl="0" algn="ctr">
                <a:defRPr/>
              </a:pPr>
              <a:r>
                <a:rPr lang="en-US" altLang="zh-CN" sz="2400" b="1">
                  <a:solidFill>
                    <a:srgbClr val="7030A0"/>
                  </a:solidFill>
                  <a:latin typeface="Roboto" panose="02000000000000000000" pitchFamily="2" charset="0"/>
                  <a:ea typeface="Roboto" panose="02000000000000000000" pitchFamily="2" charset="0"/>
                </a:rPr>
                <a:t>T</a:t>
              </a:r>
              <a:r>
                <a:rPr lang="vi-VN" altLang="zh-CN" sz="2400" b="1">
                  <a:solidFill>
                    <a:srgbClr val="7030A0"/>
                  </a:solidFill>
                  <a:latin typeface="Roboto" panose="02000000000000000000" pitchFamily="2" charset="0"/>
                  <a:ea typeface="Roboto" panose="02000000000000000000" pitchFamily="2" charset="0"/>
                </a:rPr>
                <a:t>hế kỉ</a:t>
              </a:r>
              <a:r>
                <a:rPr lang="en-US" altLang="zh-CN" sz="2400" b="1">
                  <a:solidFill>
                    <a:srgbClr val="7030A0"/>
                  </a:solidFill>
                  <a:latin typeface="Roboto" panose="02000000000000000000" pitchFamily="2" charset="0"/>
                  <a:ea typeface="Roboto" panose="02000000000000000000" pitchFamily="2" charset="0"/>
                </a:rPr>
                <a:t> </a:t>
              </a:r>
            </a:p>
            <a:p>
              <a:pPr lvl="0" algn="ctr">
                <a:defRPr/>
              </a:pPr>
              <a:r>
                <a:rPr lang="en-US" altLang="zh-CN" sz="2400" b="1">
                  <a:solidFill>
                    <a:srgbClr val="7030A0"/>
                  </a:solidFill>
                  <a:latin typeface="Roboto" panose="02000000000000000000" pitchFamily="2" charset="0"/>
                  <a:ea typeface="Roboto" panose="02000000000000000000" pitchFamily="2" charset="0"/>
                </a:rPr>
                <a:t>V</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grpSp>
      <p:grpSp>
        <p:nvGrpSpPr>
          <p:cNvPr id="51" name="Group 50"/>
          <p:cNvGrpSpPr/>
          <p:nvPr/>
        </p:nvGrpSpPr>
        <p:grpSpPr>
          <a:xfrm>
            <a:off x="7638589" y="4860233"/>
            <a:ext cx="1712071" cy="1072701"/>
            <a:chOff x="7168193" y="1473491"/>
            <a:chExt cx="1712071" cy="1072701"/>
          </a:xfrm>
        </p:grpSpPr>
        <p:sp>
          <p:nvSpPr>
            <p:cNvPr id="52" name="Oval 51"/>
            <p:cNvSpPr/>
            <p:nvPr/>
          </p:nvSpPr>
          <p:spPr>
            <a:xfrm>
              <a:off x="7168193" y="1473491"/>
              <a:ext cx="1712071" cy="10727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7329546" y="1679507"/>
              <a:ext cx="1353181" cy="830997"/>
            </a:xfrm>
            <a:prstGeom prst="rect">
              <a:avLst/>
            </a:prstGeom>
            <a:noFill/>
          </p:spPr>
          <p:txBody>
            <a:bodyPr wrap="square" rtlCol="0">
              <a:spAutoFit/>
            </a:bodyPr>
            <a:lstStyle/>
            <a:p>
              <a:pPr lvl="0" algn="ctr">
                <a:defRPr/>
              </a:pPr>
              <a:r>
                <a:rPr lang="en-US" altLang="zh-CN" sz="2400" b="1">
                  <a:solidFill>
                    <a:srgbClr val="7030A0"/>
                  </a:solidFill>
                  <a:latin typeface="Roboto" panose="02000000000000000000" pitchFamily="2" charset="0"/>
                  <a:ea typeface="Roboto" panose="02000000000000000000" pitchFamily="2" charset="0"/>
                </a:rPr>
                <a:t>T</a:t>
              </a:r>
              <a:r>
                <a:rPr lang="vi-VN" altLang="zh-CN" sz="2400" b="1">
                  <a:solidFill>
                    <a:srgbClr val="7030A0"/>
                  </a:solidFill>
                  <a:latin typeface="Roboto" panose="02000000000000000000" pitchFamily="2" charset="0"/>
                  <a:ea typeface="Roboto" panose="02000000000000000000" pitchFamily="2" charset="0"/>
                </a:rPr>
                <a:t>hế kỉ</a:t>
              </a:r>
              <a:r>
                <a:rPr lang="en-US" altLang="zh-CN" sz="2400" b="1">
                  <a:solidFill>
                    <a:srgbClr val="7030A0"/>
                  </a:solidFill>
                  <a:latin typeface="Roboto" panose="02000000000000000000" pitchFamily="2" charset="0"/>
                  <a:ea typeface="Roboto" panose="02000000000000000000" pitchFamily="2" charset="0"/>
                </a:rPr>
                <a:t> </a:t>
              </a:r>
            </a:p>
            <a:p>
              <a:pPr lvl="0" algn="ctr">
                <a:defRPr/>
              </a:pPr>
              <a:r>
                <a:rPr lang="en-US" altLang="zh-CN" sz="2400" b="1">
                  <a:solidFill>
                    <a:srgbClr val="7030A0"/>
                  </a:solidFill>
                  <a:latin typeface="Roboto" panose="02000000000000000000" pitchFamily="2" charset="0"/>
                  <a:ea typeface="Roboto" panose="02000000000000000000" pitchFamily="2" charset="0"/>
                </a:rPr>
                <a:t>IX</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48889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42"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1000"/>
                                        <p:tgtEl>
                                          <p:spTgt spid="41"/>
                                        </p:tgtEl>
                                      </p:cBhvr>
                                    </p:animEffect>
                                    <p:anim calcmode="lin" valueType="num">
                                      <p:cBhvr>
                                        <p:cTn id="45" dur="1000" fill="hold"/>
                                        <p:tgtEl>
                                          <p:spTgt spid="41"/>
                                        </p:tgtEl>
                                        <p:attrNameLst>
                                          <p:attrName>ppt_x</p:attrName>
                                        </p:attrNameLst>
                                      </p:cBhvr>
                                      <p:tavLst>
                                        <p:tav tm="0">
                                          <p:val>
                                            <p:strVal val="#ppt_x"/>
                                          </p:val>
                                        </p:tav>
                                        <p:tav tm="100000">
                                          <p:val>
                                            <p:strVal val="#ppt_x"/>
                                          </p:val>
                                        </p:tav>
                                      </p:tavLst>
                                    </p:anim>
                                    <p:anim calcmode="lin" valueType="num">
                                      <p:cBhvr>
                                        <p:cTn id="4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1000"/>
                                        <p:tgtEl>
                                          <p:spTgt spid="51"/>
                                        </p:tgtEl>
                                      </p:cBhvr>
                                    </p:animEffect>
                                    <p:anim calcmode="lin" valueType="num">
                                      <p:cBhvr>
                                        <p:cTn id="52" dur="1000" fill="hold"/>
                                        <p:tgtEl>
                                          <p:spTgt spid="51"/>
                                        </p:tgtEl>
                                        <p:attrNameLst>
                                          <p:attrName>ppt_x</p:attrName>
                                        </p:attrNameLst>
                                      </p:cBhvr>
                                      <p:tavLst>
                                        <p:tav tm="0">
                                          <p:val>
                                            <p:strVal val="#ppt_x"/>
                                          </p:val>
                                        </p:tav>
                                        <p:tav tm="100000">
                                          <p:val>
                                            <p:strVal val="#ppt_x"/>
                                          </p:val>
                                        </p:tav>
                                      </p:tavLst>
                                    </p:anim>
                                    <p:anim calcmode="lin" valueType="num">
                                      <p:cBhvr>
                                        <p:cTn id="5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75262" y="348977"/>
            <a:ext cx="506315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THẾ KỈ</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0" y="-109802"/>
            <a:ext cx="2246550" cy="1550366"/>
          </a:xfrm>
          <a:prstGeom prst="rect">
            <a:avLst/>
          </a:prstGeom>
        </p:spPr>
      </p:pic>
      <p:cxnSp>
        <p:nvCxnSpPr>
          <p:cNvPr id="9" name="Straight Connector 8"/>
          <p:cNvCxnSpPr/>
          <p:nvPr/>
        </p:nvCxnSpPr>
        <p:spPr>
          <a:xfrm>
            <a:off x="966606" y="2036893"/>
            <a:ext cx="12934" cy="3339779"/>
          </a:xfrm>
          <a:prstGeom prst="line">
            <a:avLst/>
          </a:prstGeom>
          <a:ln w="60325" cmpd="dbl">
            <a:solidFill>
              <a:srgbClr val="8DD3AE"/>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966605" y="1739894"/>
            <a:ext cx="9921134" cy="792596"/>
            <a:chOff x="392448" y="1591039"/>
            <a:chExt cx="7056230" cy="792596"/>
          </a:xfrm>
        </p:grpSpPr>
        <p:grpSp>
          <p:nvGrpSpPr>
            <p:cNvPr id="28" name="Group 27"/>
            <p:cNvGrpSpPr/>
            <p:nvPr/>
          </p:nvGrpSpPr>
          <p:grpSpPr>
            <a:xfrm>
              <a:off x="876588" y="1591039"/>
              <a:ext cx="6572090" cy="792596"/>
              <a:chOff x="876588" y="1591039"/>
              <a:chExt cx="6572090" cy="792596"/>
            </a:xfrm>
          </p:grpSpPr>
          <p:sp>
            <p:nvSpPr>
              <p:cNvPr id="27" name="Rounded Rectangle 26"/>
              <p:cNvSpPr/>
              <p:nvPr/>
            </p:nvSpPr>
            <p:spPr>
              <a:xfrm>
                <a:off x="946414" y="1591039"/>
                <a:ext cx="6502264"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76588" y="1754927"/>
                <a:ext cx="647325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Từ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đến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là thế kỉ </a:t>
                </a:r>
                <a:r>
                  <a:rPr lang="en-US" sz="2400">
                    <a:solidFill>
                      <a:srgbClr val="002060"/>
                    </a:solidFill>
                    <a:latin typeface="Roboto" panose="02000000000000000000" pitchFamily="2" charset="0"/>
                    <a:ea typeface="Roboto" panose="02000000000000000000" pitchFamily="2" charset="0"/>
                  </a:rPr>
                  <a:t>thứ mười chín (thế kỉ XIX)</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3" name="Group 22"/>
            <p:cNvGrpSpPr/>
            <p:nvPr/>
          </p:nvGrpSpPr>
          <p:grpSpPr>
            <a:xfrm>
              <a:off x="392448" y="1807804"/>
              <a:ext cx="656052" cy="191386"/>
              <a:chOff x="2679606" y="3668233"/>
              <a:chExt cx="656052" cy="191386"/>
            </a:xfrm>
            <a:solidFill>
              <a:srgbClr val="8DD3AE"/>
            </a:solidFill>
          </p:grpSpPr>
          <p:cxnSp>
            <p:nvCxnSpPr>
              <p:cNvPr id="19" name="Straight Connector 18"/>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oup 33"/>
          <p:cNvGrpSpPr/>
          <p:nvPr/>
        </p:nvGrpSpPr>
        <p:grpSpPr>
          <a:xfrm>
            <a:off x="979539" y="3450443"/>
            <a:ext cx="10057056" cy="792596"/>
            <a:chOff x="392448" y="1591039"/>
            <a:chExt cx="7265674" cy="792596"/>
          </a:xfrm>
        </p:grpSpPr>
        <p:grpSp>
          <p:nvGrpSpPr>
            <p:cNvPr id="35" name="Group 34"/>
            <p:cNvGrpSpPr/>
            <p:nvPr/>
          </p:nvGrpSpPr>
          <p:grpSpPr>
            <a:xfrm>
              <a:off x="863654" y="1591039"/>
              <a:ext cx="6794468" cy="792596"/>
              <a:chOff x="863654" y="1591039"/>
              <a:chExt cx="6794468" cy="792596"/>
            </a:xfrm>
          </p:grpSpPr>
          <p:sp>
            <p:nvSpPr>
              <p:cNvPr id="39" name="Rounded Rectangle 38"/>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63654" y="1744458"/>
                <a:ext cx="67944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Từ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đến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là thế kỉ </a:t>
                </a:r>
                <a:r>
                  <a:rPr lang="en-US" sz="2400">
                    <a:solidFill>
                      <a:srgbClr val="002060"/>
                    </a:solidFill>
                    <a:latin typeface="Roboto" panose="02000000000000000000" pitchFamily="2" charset="0"/>
                    <a:ea typeface="Roboto" panose="02000000000000000000" pitchFamily="2" charset="0"/>
                  </a:rPr>
                  <a:t>thứ hai mươi (thế kỉ XX)</a:t>
                </a:r>
              </a:p>
            </p:txBody>
          </p:sp>
        </p:grpSp>
        <p:grpSp>
          <p:nvGrpSpPr>
            <p:cNvPr id="36" name="Group 35"/>
            <p:cNvGrpSpPr/>
            <p:nvPr/>
          </p:nvGrpSpPr>
          <p:grpSpPr>
            <a:xfrm>
              <a:off x="392448" y="1807804"/>
              <a:ext cx="656052" cy="191386"/>
              <a:chOff x="2679606" y="3668233"/>
              <a:chExt cx="656052" cy="191386"/>
            </a:xfrm>
            <a:solidFill>
              <a:srgbClr val="8DD3AE"/>
            </a:solidFill>
          </p:grpSpPr>
          <p:cxnSp>
            <p:nvCxnSpPr>
              <p:cNvPr id="37" name="Straight Connector 36"/>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1030581" y="5076067"/>
            <a:ext cx="10263822" cy="792596"/>
            <a:chOff x="392448" y="1602892"/>
            <a:chExt cx="7342268" cy="792596"/>
          </a:xfrm>
        </p:grpSpPr>
        <p:grpSp>
          <p:nvGrpSpPr>
            <p:cNvPr id="42" name="Group 41"/>
            <p:cNvGrpSpPr/>
            <p:nvPr/>
          </p:nvGrpSpPr>
          <p:grpSpPr>
            <a:xfrm>
              <a:off x="940248" y="1602892"/>
              <a:ext cx="6794468" cy="792596"/>
              <a:chOff x="940248" y="1602892"/>
              <a:chExt cx="6794468" cy="792596"/>
            </a:xfrm>
          </p:grpSpPr>
          <p:sp>
            <p:nvSpPr>
              <p:cNvPr id="46" name="Rounded Rectangle 45"/>
              <p:cNvSpPr/>
              <p:nvPr/>
            </p:nvSpPr>
            <p:spPr>
              <a:xfrm>
                <a:off x="952807" y="1602892"/>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940248" y="1785853"/>
                <a:ext cx="67944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Từ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đến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là thế kỉ </a:t>
                </a:r>
                <a:r>
                  <a:rPr lang="en-US" sz="2400">
                    <a:solidFill>
                      <a:srgbClr val="002060"/>
                    </a:solidFill>
                    <a:latin typeface="Roboto" panose="02000000000000000000" pitchFamily="2" charset="0"/>
                    <a:ea typeface="Roboto" panose="02000000000000000000" pitchFamily="2" charset="0"/>
                  </a:rPr>
                  <a:t>thứ hai mươi mốt (thế kỉ XXI)</a:t>
                </a:r>
              </a:p>
            </p:txBody>
          </p:sp>
        </p:grpSp>
        <p:grpSp>
          <p:nvGrpSpPr>
            <p:cNvPr id="43" name="Group 42"/>
            <p:cNvGrpSpPr/>
            <p:nvPr/>
          </p:nvGrpSpPr>
          <p:grpSpPr>
            <a:xfrm>
              <a:off x="392448" y="1807803"/>
              <a:ext cx="630934" cy="200475"/>
              <a:chOff x="2679606" y="3668232"/>
              <a:chExt cx="630934" cy="200475"/>
            </a:xfrm>
            <a:solidFill>
              <a:srgbClr val="8DD3AE"/>
            </a:solidFill>
          </p:grpSpPr>
          <p:cxnSp>
            <p:nvCxnSpPr>
              <p:cNvPr id="44" name="Straight Connector 43"/>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144272" y="3668232"/>
                <a:ext cx="166268" cy="200475"/>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 name="TextBox 53"/>
          <p:cNvSpPr txBox="1"/>
          <p:nvPr/>
        </p:nvSpPr>
        <p:spPr>
          <a:xfrm>
            <a:off x="2973892" y="1804249"/>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1801</a:t>
            </a:r>
          </a:p>
        </p:txBody>
      </p:sp>
      <p:sp>
        <p:nvSpPr>
          <p:cNvPr id="55" name="TextBox 54"/>
          <p:cNvSpPr txBox="1"/>
          <p:nvPr/>
        </p:nvSpPr>
        <p:spPr>
          <a:xfrm>
            <a:off x="4811571" y="1813030"/>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1900</a:t>
            </a:r>
          </a:p>
        </p:txBody>
      </p:sp>
      <p:sp>
        <p:nvSpPr>
          <p:cNvPr id="56" name="TextBox 55"/>
          <p:cNvSpPr txBox="1"/>
          <p:nvPr/>
        </p:nvSpPr>
        <p:spPr>
          <a:xfrm>
            <a:off x="3239714" y="3495548"/>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1901</a:t>
            </a:r>
          </a:p>
        </p:txBody>
      </p:sp>
      <p:sp>
        <p:nvSpPr>
          <p:cNvPr id="57" name="TextBox 56"/>
          <p:cNvSpPr txBox="1"/>
          <p:nvPr/>
        </p:nvSpPr>
        <p:spPr>
          <a:xfrm>
            <a:off x="5077393" y="3514962"/>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2000</a:t>
            </a:r>
          </a:p>
        </p:txBody>
      </p:sp>
      <p:sp>
        <p:nvSpPr>
          <p:cNvPr id="58" name="TextBox 57"/>
          <p:cNvSpPr txBox="1"/>
          <p:nvPr/>
        </p:nvSpPr>
        <p:spPr>
          <a:xfrm>
            <a:off x="2984145" y="5199546"/>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2001</a:t>
            </a:r>
          </a:p>
        </p:txBody>
      </p:sp>
      <p:sp>
        <p:nvSpPr>
          <p:cNvPr id="59" name="TextBox 58"/>
          <p:cNvSpPr txBox="1"/>
          <p:nvPr/>
        </p:nvSpPr>
        <p:spPr>
          <a:xfrm>
            <a:off x="5040148" y="5197523"/>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2100</a:t>
            </a:r>
          </a:p>
        </p:txBody>
      </p:sp>
    </p:spTree>
    <p:extLst>
      <p:ext uri="{BB962C8B-B14F-4D97-AF65-F5344CB8AC3E}">
        <p14:creationId xmlns:p14="http://schemas.microsoft.com/office/powerpoint/2010/main" val="53891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42"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1000"/>
                                        <p:tgtEl>
                                          <p:spTgt spid="54"/>
                                        </p:tgtEl>
                                      </p:cBhvr>
                                    </p:animEffect>
                                    <p:anim calcmode="lin" valueType="num">
                                      <p:cBhvr>
                                        <p:cTn id="21" dur="1000" fill="hold"/>
                                        <p:tgtEl>
                                          <p:spTgt spid="54"/>
                                        </p:tgtEl>
                                        <p:attrNameLst>
                                          <p:attrName>ppt_x</p:attrName>
                                        </p:attrNameLst>
                                      </p:cBhvr>
                                      <p:tavLst>
                                        <p:tav tm="0">
                                          <p:val>
                                            <p:strVal val="#ppt_x"/>
                                          </p:val>
                                        </p:tav>
                                        <p:tav tm="100000">
                                          <p:val>
                                            <p:strVal val="#ppt_x"/>
                                          </p:val>
                                        </p:tav>
                                      </p:tavLst>
                                    </p:anim>
                                    <p:anim calcmode="lin" valueType="num">
                                      <p:cBhvr>
                                        <p:cTn id="22" dur="1000" fill="hold"/>
                                        <p:tgtEl>
                                          <p:spTgt spid="5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1000"/>
                                        <p:tgtEl>
                                          <p:spTgt spid="55"/>
                                        </p:tgtEl>
                                      </p:cBhvr>
                                    </p:animEffect>
                                    <p:anim calcmode="lin" valueType="num">
                                      <p:cBhvr>
                                        <p:cTn id="26" dur="1000" fill="hold"/>
                                        <p:tgtEl>
                                          <p:spTgt spid="55"/>
                                        </p:tgtEl>
                                        <p:attrNameLst>
                                          <p:attrName>ppt_x</p:attrName>
                                        </p:attrNameLst>
                                      </p:cBhvr>
                                      <p:tavLst>
                                        <p:tav tm="0">
                                          <p:val>
                                            <p:strVal val="#ppt_x"/>
                                          </p:val>
                                        </p:tav>
                                        <p:tav tm="100000">
                                          <p:val>
                                            <p:strVal val="#ppt_x"/>
                                          </p:val>
                                        </p:tav>
                                      </p:tavLst>
                                    </p:anim>
                                    <p:anim calcmode="lin" valueType="num">
                                      <p:cBhvr>
                                        <p:cTn id="2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1000"/>
                                        <p:tgtEl>
                                          <p:spTgt spid="56"/>
                                        </p:tgtEl>
                                      </p:cBhvr>
                                    </p:animEffect>
                                    <p:anim calcmode="lin" valueType="num">
                                      <p:cBhvr>
                                        <p:cTn id="40" dur="1000" fill="hold"/>
                                        <p:tgtEl>
                                          <p:spTgt spid="56"/>
                                        </p:tgtEl>
                                        <p:attrNameLst>
                                          <p:attrName>ppt_x</p:attrName>
                                        </p:attrNameLst>
                                      </p:cBhvr>
                                      <p:tavLst>
                                        <p:tav tm="0">
                                          <p:val>
                                            <p:strVal val="#ppt_x"/>
                                          </p:val>
                                        </p:tav>
                                        <p:tav tm="100000">
                                          <p:val>
                                            <p:strVal val="#ppt_x"/>
                                          </p:val>
                                        </p:tav>
                                      </p:tavLst>
                                    </p:anim>
                                    <p:anim calcmode="lin" valueType="num">
                                      <p:cBhvr>
                                        <p:cTn id="41" dur="1000" fill="hold"/>
                                        <p:tgtEl>
                                          <p:spTgt spid="5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1000"/>
                                        <p:tgtEl>
                                          <p:spTgt spid="57"/>
                                        </p:tgtEl>
                                      </p:cBhvr>
                                    </p:animEffect>
                                    <p:anim calcmode="lin" valueType="num">
                                      <p:cBhvr>
                                        <p:cTn id="45" dur="1000" fill="hold"/>
                                        <p:tgtEl>
                                          <p:spTgt spid="57"/>
                                        </p:tgtEl>
                                        <p:attrNameLst>
                                          <p:attrName>ppt_x</p:attrName>
                                        </p:attrNameLst>
                                      </p:cBhvr>
                                      <p:tavLst>
                                        <p:tav tm="0">
                                          <p:val>
                                            <p:strVal val="#ppt_x"/>
                                          </p:val>
                                        </p:tav>
                                        <p:tav tm="100000">
                                          <p:val>
                                            <p:strVal val="#ppt_x"/>
                                          </p:val>
                                        </p:tav>
                                      </p:tavLst>
                                    </p:anim>
                                    <p:anim calcmode="lin" valueType="num">
                                      <p:cBhvr>
                                        <p:cTn id="4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1000"/>
                                        <p:tgtEl>
                                          <p:spTgt spid="58"/>
                                        </p:tgtEl>
                                      </p:cBhvr>
                                    </p:animEffect>
                                    <p:anim calcmode="lin" valueType="num">
                                      <p:cBhvr>
                                        <p:cTn id="59" dur="1000" fill="hold"/>
                                        <p:tgtEl>
                                          <p:spTgt spid="58"/>
                                        </p:tgtEl>
                                        <p:attrNameLst>
                                          <p:attrName>ppt_x</p:attrName>
                                        </p:attrNameLst>
                                      </p:cBhvr>
                                      <p:tavLst>
                                        <p:tav tm="0">
                                          <p:val>
                                            <p:strVal val="#ppt_x"/>
                                          </p:val>
                                        </p:tav>
                                        <p:tav tm="100000">
                                          <p:val>
                                            <p:strVal val="#ppt_x"/>
                                          </p:val>
                                        </p:tav>
                                      </p:tavLst>
                                    </p:anim>
                                    <p:anim calcmode="lin" valueType="num">
                                      <p:cBhvr>
                                        <p:cTn id="60" dur="1000" fill="hold"/>
                                        <p:tgtEl>
                                          <p:spTgt spid="58"/>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1000"/>
                                        <p:tgtEl>
                                          <p:spTgt spid="59"/>
                                        </p:tgtEl>
                                      </p:cBhvr>
                                    </p:animEffect>
                                    <p:anim calcmode="lin" valueType="num">
                                      <p:cBhvr>
                                        <p:cTn id="64" dur="1000" fill="hold"/>
                                        <p:tgtEl>
                                          <p:spTgt spid="59"/>
                                        </p:tgtEl>
                                        <p:attrNameLst>
                                          <p:attrName>ppt_x</p:attrName>
                                        </p:attrNameLst>
                                      </p:cBhvr>
                                      <p:tavLst>
                                        <p:tav tm="0">
                                          <p:val>
                                            <p:strVal val="#ppt_x"/>
                                          </p:val>
                                        </p:tav>
                                        <p:tav tm="100000">
                                          <p:val>
                                            <p:strVal val="#ppt_x"/>
                                          </p:val>
                                        </p:tav>
                                      </p:tavLst>
                                    </p:anim>
                                    <p:anim calcmode="lin" valueType="num">
                                      <p:cBhvr>
                                        <p:cTn id="65"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54" grpId="0"/>
      <p:bldP spid="55" grpId="0"/>
      <p:bldP spid="56" grpId="0"/>
      <p:bldP spid="57" grpId="0"/>
      <p:bldP spid="58" grpId="0"/>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254830" y="2328320"/>
            <a:ext cx="6113204" cy="2006180"/>
            <a:chOff x="5305647" y="2171452"/>
            <a:chExt cx="5790844" cy="1942308"/>
          </a:xfrm>
        </p:grpSpPr>
        <p:pic>
          <p:nvPicPr>
            <p:cNvPr id="13" name="Picture 12"/>
            <p:cNvPicPr>
              <a:picLocks noChangeAspect="1"/>
            </p:cNvPicPr>
            <p:nvPr/>
          </p:nvPicPr>
          <p:blipFill>
            <a:blip r:embed="rId3"/>
            <a:stretch>
              <a:fillRect/>
            </a:stretch>
          </p:blipFill>
          <p:spPr>
            <a:xfrm>
              <a:off x="5305647" y="2171452"/>
              <a:ext cx="5790844" cy="1942308"/>
            </a:xfrm>
            <a:prstGeom prst="rect">
              <a:avLst/>
            </a:prstGeom>
          </p:spPr>
        </p:pic>
        <p:sp>
          <p:nvSpPr>
            <p:cNvPr id="4" name="Rectangle 3"/>
            <p:cNvSpPr/>
            <p:nvPr/>
          </p:nvSpPr>
          <p:spPr>
            <a:xfrm>
              <a:off x="5475708" y="2341804"/>
              <a:ext cx="1344601"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Hai Bà Trưng</a:t>
              </a:r>
            </a:p>
          </p:txBody>
        </p:sp>
        <p:sp>
          <p:nvSpPr>
            <p:cNvPr id="14" name="Rectangle 13"/>
            <p:cNvSpPr/>
            <p:nvPr/>
          </p:nvSpPr>
          <p:spPr>
            <a:xfrm>
              <a:off x="5951646" y="2931552"/>
              <a:ext cx="476392"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43</a:t>
              </a:r>
            </a:p>
          </p:txBody>
        </p:sp>
        <p:sp>
          <p:nvSpPr>
            <p:cNvPr id="15" name="Rectangle 14"/>
            <p:cNvSpPr/>
            <p:nvPr/>
          </p:nvSpPr>
          <p:spPr>
            <a:xfrm>
              <a:off x="7211146" y="2945301"/>
              <a:ext cx="698482"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248</a:t>
              </a:r>
            </a:p>
          </p:txBody>
        </p:sp>
        <p:sp>
          <p:nvSpPr>
            <p:cNvPr id="16" name="Rectangle 15"/>
            <p:cNvSpPr/>
            <p:nvPr/>
          </p:nvSpPr>
          <p:spPr>
            <a:xfrm>
              <a:off x="7062629" y="3554739"/>
              <a:ext cx="1084833" cy="338554"/>
            </a:xfrm>
            <a:prstGeom prst="rect">
              <a:avLst/>
            </a:prstGeom>
          </p:spPr>
          <p:txBody>
            <a:bodyPr wrap="square">
              <a:spAutoFit/>
            </a:bodyPr>
            <a:lstStyle/>
            <a:p>
              <a:r>
                <a:rPr lang="en-US" sz="1600">
                  <a:latin typeface="Roboto" panose="02000000000000000000" pitchFamily="2" charset="0"/>
                  <a:ea typeface="Roboto" panose="02000000000000000000" pitchFamily="2" charset="0"/>
                </a:rPr>
                <a:t>Bà Triệu</a:t>
              </a:r>
            </a:p>
          </p:txBody>
        </p:sp>
        <p:sp>
          <p:nvSpPr>
            <p:cNvPr id="17" name="Rectangle 16"/>
            <p:cNvSpPr/>
            <p:nvPr/>
          </p:nvSpPr>
          <p:spPr>
            <a:xfrm>
              <a:off x="8201069" y="2360757"/>
              <a:ext cx="1589958"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Bùi Thị Xuân</a:t>
              </a:r>
            </a:p>
          </p:txBody>
        </p:sp>
        <p:sp>
          <p:nvSpPr>
            <p:cNvPr id="18" name="Rectangle 17"/>
            <p:cNvSpPr/>
            <p:nvPr/>
          </p:nvSpPr>
          <p:spPr>
            <a:xfrm>
              <a:off x="8519086" y="2934970"/>
              <a:ext cx="841998"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1802</a:t>
              </a:r>
            </a:p>
          </p:txBody>
        </p:sp>
        <p:sp>
          <p:nvSpPr>
            <p:cNvPr id="19" name="Rectangle 18"/>
            <p:cNvSpPr/>
            <p:nvPr/>
          </p:nvSpPr>
          <p:spPr>
            <a:xfrm>
              <a:off x="9361084" y="3565518"/>
              <a:ext cx="1619889"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Nguyễn Thị Định</a:t>
              </a:r>
            </a:p>
          </p:txBody>
        </p:sp>
        <p:sp>
          <p:nvSpPr>
            <p:cNvPr id="20" name="Rectangle 19"/>
            <p:cNvSpPr/>
            <p:nvPr/>
          </p:nvSpPr>
          <p:spPr>
            <a:xfrm>
              <a:off x="9815128" y="2931552"/>
              <a:ext cx="841998"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1992</a:t>
              </a:r>
            </a:p>
          </p:txBody>
        </p:sp>
      </p:grpSp>
      <p:sp>
        <p:nvSpPr>
          <p:cNvPr id="5" name="TextBox 4"/>
          <p:cNvSpPr txBox="1"/>
          <p:nvPr/>
        </p:nvSpPr>
        <p:spPr>
          <a:xfrm>
            <a:off x="4060520" y="531638"/>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45065" y="1735973"/>
            <a:ext cx="10271164" cy="4154984"/>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1. Vẽ dòng thời gian tương ứng với các thẻ sự kiện sau:</a:t>
            </a:r>
            <a:endParaRPr lang="en-US" sz="2400">
              <a:latin typeface="Roboto" panose="02000000000000000000" pitchFamily="2" charset="0"/>
              <a:ea typeface="Roboto" panose="02000000000000000000" pitchFamily="2" charset="0"/>
            </a:endParaRPr>
          </a:p>
          <a:p>
            <a:endParaRPr lang="en-US" sz="2400">
              <a:latin typeface="Roboto" panose="02000000000000000000" pitchFamily="2" charset="0"/>
              <a:ea typeface="Roboto" panose="02000000000000000000" pitchFamily="2" charset="0"/>
            </a:endParaRPr>
          </a:p>
          <a:p>
            <a:endParaRPr lang="en-US" sz="2400">
              <a:latin typeface="Roboto" panose="02000000000000000000" pitchFamily="2" charset="0"/>
              <a:ea typeface="Roboto" panose="02000000000000000000" pitchFamily="2" charset="0"/>
            </a:endParaRPr>
          </a:p>
          <a:p>
            <a:endParaRPr lang="en-US" sz="2400">
              <a:latin typeface="Roboto" panose="02000000000000000000" pitchFamily="2" charset="0"/>
              <a:ea typeface="Roboto" panose="02000000000000000000" pitchFamily="2" charset="0"/>
            </a:endParaRPr>
          </a:p>
          <a:p>
            <a:endParaRPr lang="en-US" sz="2400">
              <a:latin typeface="Roboto" panose="02000000000000000000" pitchFamily="2" charset="0"/>
              <a:ea typeface="Roboto" panose="02000000000000000000" pitchFamily="2" charset="0"/>
            </a:endParaRPr>
          </a:p>
          <a:p>
            <a:endParaRPr lang="en-US" sz="2400">
              <a:latin typeface="Roboto" panose="02000000000000000000" pitchFamily="2" charset="0"/>
              <a:ea typeface="Roboto" panose="02000000000000000000" pitchFamily="2" charset="0"/>
            </a:endParaRPr>
          </a:p>
          <a:p>
            <a:endParaRPr lang="en-US" sz="2400">
              <a:latin typeface="Roboto" panose="02000000000000000000" pitchFamily="2" charset="0"/>
              <a:ea typeface="Roboto" panose="02000000000000000000" pitchFamily="2" charset="0"/>
            </a:endParaRPr>
          </a:p>
          <a:p>
            <a:r>
              <a:rPr lang="en-US" sz="2400" b="1">
                <a:latin typeface="Roboto" panose="02000000000000000000" pitchFamily="2" charset="0"/>
                <a:ea typeface="Roboto" panose="02000000000000000000" pitchFamily="2" charset="0"/>
              </a:rPr>
              <a:t>2. Điền vào chỗ chấm cho thích hợp:</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 Từ năm 701 đến năm 800 là thế kỉ mấy? …………………………..…………</a:t>
            </a:r>
          </a:p>
          <a:p>
            <a:r>
              <a:rPr lang="en-US" sz="2400">
                <a:latin typeface="Roboto" panose="02000000000000000000" pitchFamily="2" charset="0"/>
                <a:ea typeface="Roboto" panose="02000000000000000000" pitchFamily="2" charset="0"/>
              </a:rPr>
              <a:t>B. Từ năm ..………đến năm …..….. là thế kỉ mười sáu (thế kỉ XVI)</a:t>
            </a:r>
          </a:p>
          <a:p>
            <a:r>
              <a:rPr lang="en-US" sz="2400">
                <a:latin typeface="Roboto" panose="02000000000000000000" pitchFamily="2" charset="0"/>
                <a:ea typeface="Roboto" panose="02000000000000000000" pitchFamily="2" charset="0"/>
              </a:rPr>
              <a:t>C. Thế kỉ thứ 10 bắt đầu từ năm nào?…………………………………………..………</a:t>
            </a:r>
            <a:endParaRPr lang="vi-VN" sz="2400">
              <a:solidFill>
                <a:srgbClr val="002060"/>
              </a:solidFill>
              <a:latin typeface="Roboto" panose="02000000000000000000" pitchFamily="2" charset="0"/>
              <a:ea typeface="Roboto" panose="02000000000000000000" pitchFamily="2" charset="0"/>
            </a:endParaRPr>
          </a:p>
        </p:txBody>
      </p:sp>
      <p:sp>
        <p:nvSpPr>
          <p:cNvPr id="3" name="Rounded Rectangle 2"/>
          <p:cNvSpPr/>
          <p:nvPr/>
        </p:nvSpPr>
        <p:spPr>
          <a:xfrm>
            <a:off x="935665" y="1516062"/>
            <a:ext cx="10628150" cy="459480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7103424" y="4610459"/>
            <a:ext cx="21848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Thế</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kỉ VIII</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2758386" y="4991198"/>
            <a:ext cx="8889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1501</a:t>
            </a:r>
          </a:p>
        </p:txBody>
      </p:sp>
      <p:sp>
        <p:nvSpPr>
          <p:cNvPr id="9" name="TextBox 8"/>
          <p:cNvSpPr txBox="1"/>
          <p:nvPr/>
        </p:nvSpPr>
        <p:spPr>
          <a:xfrm>
            <a:off x="6793029" y="5341938"/>
            <a:ext cx="7348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901</a:t>
            </a:r>
          </a:p>
        </p:txBody>
      </p:sp>
      <p:sp>
        <p:nvSpPr>
          <p:cNvPr id="10" name="TextBox 9"/>
          <p:cNvSpPr txBox="1"/>
          <p:nvPr/>
        </p:nvSpPr>
        <p:spPr>
          <a:xfrm>
            <a:off x="4743431" y="4991198"/>
            <a:ext cx="8889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1599</a:t>
            </a:r>
          </a:p>
        </p:txBody>
      </p:sp>
      <p:sp>
        <p:nvSpPr>
          <p:cNvPr id="2" name="Rectangle: Rounded Corners 1">
            <a:extLst>
              <a:ext uri="{FF2B5EF4-FFF2-40B4-BE49-F238E27FC236}">
                <a16:creationId xmlns:a16="http://schemas.microsoft.com/office/drawing/2014/main" xmlns="" id="{D7B7D4CA-D5B5-4061-62BD-FBA381606088}"/>
              </a:ext>
            </a:extLst>
          </p:cNvPr>
          <p:cNvSpPr/>
          <p:nvPr/>
        </p:nvSpPr>
        <p:spPr>
          <a:xfrm>
            <a:off x="1065585" y="2472926"/>
            <a:ext cx="1617577" cy="640080"/>
          </a:xfrm>
          <a:prstGeom prst="roundRect">
            <a:avLst/>
          </a:prstGeom>
          <a:solidFill>
            <a:srgbClr val="E77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Hai Bà Trưng </a:t>
            </a:r>
          </a:p>
          <a:p>
            <a:pPr algn="ctr"/>
            <a:r>
              <a:rPr lang="en-US" sz="1800">
                <a:latin typeface="Roboto" panose="02000000000000000000" pitchFamily="2" charset="0"/>
                <a:ea typeface="Roboto" panose="02000000000000000000" pitchFamily="2" charset="0"/>
              </a:rPr>
              <a:t>(43)</a:t>
            </a:r>
          </a:p>
        </p:txBody>
      </p:sp>
      <p:sp>
        <p:nvSpPr>
          <p:cNvPr id="21" name="Rectangle: Rounded Corners 20">
            <a:extLst>
              <a:ext uri="{FF2B5EF4-FFF2-40B4-BE49-F238E27FC236}">
                <a16:creationId xmlns:a16="http://schemas.microsoft.com/office/drawing/2014/main" xmlns="" id="{4FA8CF74-7AD4-A3C1-9205-F2D66BC3C95B}"/>
              </a:ext>
            </a:extLst>
          </p:cNvPr>
          <p:cNvSpPr/>
          <p:nvPr/>
        </p:nvSpPr>
        <p:spPr>
          <a:xfrm>
            <a:off x="3184819" y="2553825"/>
            <a:ext cx="1339920" cy="640080"/>
          </a:xfrm>
          <a:prstGeom prst="roundRect">
            <a:avLst/>
          </a:prstGeom>
          <a:solidFill>
            <a:srgbClr val="569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Bà Triệu </a:t>
            </a:r>
          </a:p>
          <a:p>
            <a:pPr algn="ctr"/>
            <a:r>
              <a:rPr lang="en-US" sz="1800">
                <a:latin typeface="Roboto" panose="02000000000000000000" pitchFamily="2" charset="0"/>
                <a:ea typeface="Roboto" panose="02000000000000000000" pitchFamily="2" charset="0"/>
              </a:rPr>
              <a:t>(248)</a:t>
            </a:r>
          </a:p>
        </p:txBody>
      </p:sp>
      <p:sp>
        <p:nvSpPr>
          <p:cNvPr id="22" name="Rectangle: Rounded Corners 21">
            <a:extLst>
              <a:ext uri="{FF2B5EF4-FFF2-40B4-BE49-F238E27FC236}">
                <a16:creationId xmlns:a16="http://schemas.microsoft.com/office/drawing/2014/main" xmlns="" id="{A7DCCE40-6701-4C35-F981-378897C9E8E5}"/>
              </a:ext>
            </a:extLst>
          </p:cNvPr>
          <p:cNvSpPr/>
          <p:nvPr/>
        </p:nvSpPr>
        <p:spPr>
          <a:xfrm>
            <a:off x="1245065" y="3487203"/>
            <a:ext cx="1617577" cy="640080"/>
          </a:xfrm>
          <a:prstGeom prst="roundRect">
            <a:avLst/>
          </a:prstGeom>
          <a:solidFill>
            <a:srgbClr val="378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Bùi Thị Xuân</a:t>
            </a:r>
          </a:p>
          <a:p>
            <a:pPr algn="ctr"/>
            <a:r>
              <a:rPr lang="en-US" sz="1800">
                <a:latin typeface="Roboto" panose="02000000000000000000" pitchFamily="2" charset="0"/>
                <a:ea typeface="Roboto" panose="02000000000000000000" pitchFamily="2" charset="0"/>
              </a:rPr>
              <a:t> (1802)</a:t>
            </a:r>
          </a:p>
        </p:txBody>
      </p:sp>
      <p:sp>
        <p:nvSpPr>
          <p:cNvPr id="23" name="Rectangle: Rounded Corners 22">
            <a:extLst>
              <a:ext uri="{FF2B5EF4-FFF2-40B4-BE49-F238E27FC236}">
                <a16:creationId xmlns:a16="http://schemas.microsoft.com/office/drawing/2014/main" xmlns="" id="{A2BEC9EF-0846-86D6-CDDD-79ED26AA6113}"/>
              </a:ext>
            </a:extLst>
          </p:cNvPr>
          <p:cNvSpPr/>
          <p:nvPr/>
        </p:nvSpPr>
        <p:spPr>
          <a:xfrm>
            <a:off x="3155224" y="3493425"/>
            <a:ext cx="1920240" cy="640080"/>
          </a:xfrm>
          <a:prstGeom prst="roundRect">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Nguyễn Thị Định (1992)</a:t>
            </a:r>
          </a:p>
        </p:txBody>
      </p: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321290" y="448491"/>
            <a:ext cx="21582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a:solidFill>
                  <a:srgbClr val="002060"/>
                </a:solidFill>
                <a:latin typeface="Roboto" panose="02000000000000000000" pitchFamily="2" charset="0"/>
                <a:ea typeface="Roboto" panose="02000000000000000000" pitchFamily="2" charset="0"/>
              </a:rPr>
              <a:t>ĐIỀN</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SỐ</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grpSp>
        <p:nvGrpSpPr>
          <p:cNvPr id="10" name="Group 9"/>
          <p:cNvGrpSpPr/>
          <p:nvPr/>
        </p:nvGrpSpPr>
        <p:grpSpPr>
          <a:xfrm>
            <a:off x="148856" y="1662215"/>
            <a:ext cx="4622461" cy="1363143"/>
            <a:chOff x="2477387" y="1401322"/>
            <a:chExt cx="4137808" cy="1363143"/>
          </a:xfrm>
        </p:grpSpPr>
        <p:grpSp>
          <p:nvGrpSpPr>
            <p:cNvPr id="8" name="Group 7"/>
            <p:cNvGrpSpPr/>
            <p:nvPr/>
          </p:nvGrpSpPr>
          <p:grpSpPr>
            <a:xfrm>
              <a:off x="2477387" y="1401322"/>
              <a:ext cx="4137808" cy="1363143"/>
              <a:chOff x="382055" y="1316262"/>
              <a:chExt cx="4137808" cy="1363143"/>
            </a:xfrm>
          </p:grpSpPr>
          <p:sp>
            <p:nvSpPr>
              <p:cNvPr id="5" name="Round Diagonal Corner Rectangle 4"/>
              <p:cNvSpPr/>
              <p:nvPr/>
            </p:nvSpPr>
            <p:spPr>
              <a:xfrm>
                <a:off x="382055" y="1316262"/>
                <a:ext cx="4137808"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57043" y="1732121"/>
                <a:ext cx="30628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thế kỉ = .............. năm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450" y="1462326"/>
              <a:ext cx="978819" cy="1171374"/>
            </a:xfrm>
            <a:prstGeom prst="rect">
              <a:avLst/>
            </a:prstGeom>
          </p:spPr>
        </p:pic>
      </p:grpSp>
      <p:grpSp>
        <p:nvGrpSpPr>
          <p:cNvPr id="21" name="Group 20"/>
          <p:cNvGrpSpPr/>
          <p:nvPr/>
        </p:nvGrpSpPr>
        <p:grpSpPr>
          <a:xfrm>
            <a:off x="148856" y="3441217"/>
            <a:ext cx="4623551" cy="1363143"/>
            <a:chOff x="2477387" y="1401322"/>
            <a:chExt cx="4137808" cy="1363143"/>
          </a:xfrm>
        </p:grpSpPr>
        <p:grpSp>
          <p:nvGrpSpPr>
            <p:cNvPr id="22" name="Group 21"/>
            <p:cNvGrpSpPr/>
            <p:nvPr/>
          </p:nvGrpSpPr>
          <p:grpSpPr>
            <a:xfrm>
              <a:off x="2477387" y="1401322"/>
              <a:ext cx="4137808" cy="1363143"/>
              <a:chOff x="382055" y="1316262"/>
              <a:chExt cx="4137808" cy="1363143"/>
            </a:xfrm>
          </p:grpSpPr>
          <p:sp>
            <p:nvSpPr>
              <p:cNvPr id="24" name="Round Diagonal Corner Rectangle 4"/>
              <p:cNvSpPr/>
              <p:nvPr/>
            </p:nvSpPr>
            <p:spPr>
              <a:xfrm>
                <a:off x="382055" y="1316262"/>
                <a:ext cx="4137808"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457043" y="1849084"/>
                <a:ext cx="30628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thế kỉ = .............. năm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38543">
              <a:off x="2688306" y="1462326"/>
              <a:ext cx="927106" cy="1171374"/>
            </a:xfrm>
            <a:prstGeom prst="rect">
              <a:avLst/>
            </a:prstGeom>
          </p:spPr>
        </p:pic>
      </p:grpSp>
      <p:grpSp>
        <p:nvGrpSpPr>
          <p:cNvPr id="42" name="Group 41"/>
          <p:cNvGrpSpPr/>
          <p:nvPr/>
        </p:nvGrpSpPr>
        <p:grpSpPr>
          <a:xfrm>
            <a:off x="4667693" y="3273095"/>
            <a:ext cx="7433289" cy="1522606"/>
            <a:chOff x="50828" y="1316262"/>
            <a:chExt cx="6888891" cy="1363143"/>
          </a:xfrm>
        </p:grpSpPr>
        <p:sp>
          <p:nvSpPr>
            <p:cNvPr id="44" name="Round Diagonal Corner Rectangle 4"/>
            <p:cNvSpPr/>
            <p:nvPr/>
          </p:nvSpPr>
          <p:spPr>
            <a:xfrm>
              <a:off x="382055" y="1316262"/>
              <a:ext cx="6443708"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0828" y="1899571"/>
              <a:ext cx="688889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Thế kỉ X từ năm .............. đến năm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53" name="Group 52"/>
          <p:cNvGrpSpPr/>
          <p:nvPr/>
        </p:nvGrpSpPr>
        <p:grpSpPr>
          <a:xfrm>
            <a:off x="28491" y="5302544"/>
            <a:ext cx="4977265" cy="1363143"/>
            <a:chOff x="7112088" y="1593892"/>
            <a:chExt cx="4977265" cy="1363143"/>
          </a:xfrm>
        </p:grpSpPr>
        <p:grpSp>
          <p:nvGrpSpPr>
            <p:cNvPr id="32" name="Group 31"/>
            <p:cNvGrpSpPr/>
            <p:nvPr/>
          </p:nvGrpSpPr>
          <p:grpSpPr>
            <a:xfrm>
              <a:off x="7112088" y="1593892"/>
              <a:ext cx="4977265" cy="1363143"/>
              <a:chOff x="-355076" y="1316262"/>
              <a:chExt cx="4977265" cy="1363143"/>
            </a:xfrm>
          </p:grpSpPr>
          <p:sp>
            <p:nvSpPr>
              <p:cNvPr id="34" name="Round Diagonal Corner Rectangle 4"/>
              <p:cNvSpPr/>
              <p:nvPr/>
            </p:nvSpPr>
            <p:spPr>
              <a:xfrm>
                <a:off x="-355076" y="1316262"/>
                <a:ext cx="4874939"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559370" y="1966036"/>
                <a:ext cx="30628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năm = ...... thế kỉ</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17" name="Group 16"/>
            <p:cNvGrpSpPr/>
            <p:nvPr/>
          </p:nvGrpSpPr>
          <p:grpSpPr>
            <a:xfrm>
              <a:off x="7190833" y="1759117"/>
              <a:ext cx="2299902" cy="962929"/>
              <a:chOff x="4846278" y="2830519"/>
              <a:chExt cx="2933411" cy="1393972"/>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0779" y="2912441"/>
                <a:ext cx="1016565" cy="12174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86293">
                <a:off x="4846278" y="2830519"/>
                <a:ext cx="1083524" cy="1393972"/>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3124" y="2894593"/>
                <a:ext cx="1016565" cy="1217443"/>
              </a:xfrm>
              <a:prstGeom prst="rect">
                <a:avLst/>
              </a:prstGeom>
            </p:spPr>
          </p:pic>
        </p:grpSp>
      </p:grpSp>
      <p:grpSp>
        <p:nvGrpSpPr>
          <p:cNvPr id="52" name="Group 51"/>
          <p:cNvGrpSpPr/>
          <p:nvPr/>
        </p:nvGrpSpPr>
        <p:grpSpPr>
          <a:xfrm>
            <a:off x="4956380" y="1360967"/>
            <a:ext cx="6976566" cy="1575579"/>
            <a:chOff x="4970435" y="3175862"/>
            <a:chExt cx="6976566" cy="1575579"/>
          </a:xfrm>
        </p:grpSpPr>
        <p:grpSp>
          <p:nvGrpSpPr>
            <p:cNvPr id="27" name="Group 26"/>
            <p:cNvGrpSpPr/>
            <p:nvPr/>
          </p:nvGrpSpPr>
          <p:grpSpPr>
            <a:xfrm>
              <a:off x="4970435" y="3175862"/>
              <a:ext cx="6976566" cy="1575579"/>
              <a:chOff x="-2456703" y="1202872"/>
              <a:chExt cx="6976566" cy="1575579"/>
            </a:xfrm>
          </p:grpSpPr>
          <p:sp>
            <p:nvSpPr>
              <p:cNvPr id="29" name="Round Diagonal Corner Rectangle 4"/>
              <p:cNvSpPr/>
              <p:nvPr/>
            </p:nvSpPr>
            <p:spPr>
              <a:xfrm>
                <a:off x="-2456703" y="1202872"/>
                <a:ext cx="6976566" cy="1575579"/>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457043" y="1732121"/>
                <a:ext cx="30628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năm = .............. thế kỉ</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9" name="Group 48"/>
            <p:cNvGrpSpPr/>
            <p:nvPr/>
          </p:nvGrpSpPr>
          <p:grpSpPr>
            <a:xfrm>
              <a:off x="5287550" y="3291009"/>
              <a:ext cx="3696576" cy="1289867"/>
              <a:chOff x="4777188" y="2716913"/>
              <a:chExt cx="3696576" cy="1289867"/>
            </a:xfrm>
          </p:grpSpPr>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0410" y="2796293"/>
                <a:ext cx="983597" cy="1177960"/>
              </a:xfrm>
              <a:prstGeom prst="rect">
                <a:avLst/>
              </a:prstGeom>
            </p:spPr>
          </p:pic>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7188" y="2716913"/>
                <a:ext cx="1077834" cy="1289867"/>
              </a:xfrm>
              <a:prstGeom prst="rect">
                <a:avLst/>
              </a:prstGeom>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6558" y="2807344"/>
                <a:ext cx="983597" cy="1177960"/>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0167" y="2796293"/>
                <a:ext cx="983597" cy="1177960"/>
              </a:xfrm>
              <a:prstGeom prst="rect">
                <a:avLst/>
              </a:prstGeom>
            </p:spPr>
          </p:pic>
        </p:grpSp>
      </p:grpSp>
      <p:grpSp>
        <p:nvGrpSpPr>
          <p:cNvPr id="55" name="Group 54"/>
          <p:cNvGrpSpPr/>
          <p:nvPr/>
        </p:nvGrpSpPr>
        <p:grpSpPr>
          <a:xfrm>
            <a:off x="4771316" y="5167754"/>
            <a:ext cx="7433289" cy="1522606"/>
            <a:chOff x="50828" y="1316262"/>
            <a:chExt cx="6888891" cy="1363143"/>
          </a:xfrm>
        </p:grpSpPr>
        <p:sp>
          <p:nvSpPr>
            <p:cNvPr id="56" name="Round Diagonal Corner Rectangle 4"/>
            <p:cNvSpPr/>
            <p:nvPr/>
          </p:nvSpPr>
          <p:spPr>
            <a:xfrm>
              <a:off x="382055" y="1316262"/>
              <a:ext cx="6443708"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50828" y="1946085"/>
              <a:ext cx="6888891" cy="41331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Thế kỉ XIX từ năm .............. đến năm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87" name="Group 86"/>
          <p:cNvGrpSpPr/>
          <p:nvPr/>
        </p:nvGrpSpPr>
        <p:grpSpPr>
          <a:xfrm>
            <a:off x="7510018" y="3478650"/>
            <a:ext cx="1416328" cy="697969"/>
            <a:chOff x="7510018" y="3291612"/>
            <a:chExt cx="1416328" cy="697969"/>
          </a:xfrm>
        </p:grpSpPr>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4332" y="3386473"/>
              <a:ext cx="503595" cy="603108"/>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74503" y="3312735"/>
              <a:ext cx="551843" cy="660403"/>
            </a:xfrm>
            <a:prstGeom prst="rect">
              <a:avLst/>
            </a:prstGeom>
          </p:spPr>
        </p:pic>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10018" y="3291612"/>
              <a:ext cx="476456" cy="693574"/>
            </a:xfrm>
            <a:prstGeom prst="rect">
              <a:avLst/>
            </a:prstGeom>
          </p:spPr>
        </p:pic>
      </p:grpSp>
      <p:grpSp>
        <p:nvGrpSpPr>
          <p:cNvPr id="88" name="Group 87"/>
          <p:cNvGrpSpPr/>
          <p:nvPr/>
        </p:nvGrpSpPr>
        <p:grpSpPr>
          <a:xfrm>
            <a:off x="10045066" y="3499773"/>
            <a:ext cx="1653252" cy="711272"/>
            <a:chOff x="10045066" y="3312735"/>
            <a:chExt cx="1653252" cy="711272"/>
          </a:xfrm>
        </p:grpSpPr>
        <p:pic>
          <p:nvPicPr>
            <p:cNvPr id="61" name="Picture 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38440" y="3365196"/>
              <a:ext cx="503595" cy="603108"/>
            </a:xfrm>
            <a:prstGeom prst="rect">
              <a:avLst/>
            </a:prstGeom>
          </p:spPr>
        </p:pic>
        <p:pic>
          <p:nvPicPr>
            <p:cNvPr id="62" name="Picture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45066" y="3312735"/>
              <a:ext cx="551843" cy="660403"/>
            </a:xfrm>
            <a:prstGeom prst="rect">
              <a:avLst/>
            </a:prstGeom>
          </p:spPr>
        </p:pic>
        <p:pic>
          <p:nvPicPr>
            <p:cNvPr id="63" name="Picture 6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7885" y="3420899"/>
              <a:ext cx="503595" cy="603108"/>
            </a:xfrm>
            <a:prstGeom prst="rect">
              <a:avLst/>
            </a:prstGeom>
          </p:spPr>
        </p:pic>
        <p:pic>
          <p:nvPicPr>
            <p:cNvPr id="64" name="Picture 6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4723" y="3337224"/>
              <a:ext cx="503595" cy="603108"/>
            </a:xfrm>
            <a:prstGeom prst="rect">
              <a:avLst/>
            </a:prstGeom>
          </p:spPr>
        </p:pic>
      </p:grpSp>
      <p:grpSp>
        <p:nvGrpSpPr>
          <p:cNvPr id="73" name="Group 72"/>
          <p:cNvGrpSpPr/>
          <p:nvPr/>
        </p:nvGrpSpPr>
        <p:grpSpPr>
          <a:xfrm>
            <a:off x="10278162" y="5423738"/>
            <a:ext cx="1731140" cy="717134"/>
            <a:chOff x="10267771" y="5215918"/>
            <a:chExt cx="1731140" cy="717134"/>
          </a:xfrm>
        </p:grpSpPr>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82056" y="5319692"/>
              <a:ext cx="503595" cy="603108"/>
            </a:xfrm>
            <a:prstGeom prst="rect">
              <a:avLst/>
            </a:prstGeom>
          </p:spPr>
        </p:pic>
        <p:pic>
          <p:nvPicPr>
            <p:cNvPr id="66" name="Picture 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7771" y="5215918"/>
              <a:ext cx="551843" cy="660403"/>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88483" y="5239478"/>
              <a:ext cx="476456" cy="693574"/>
            </a:xfrm>
            <a:prstGeom prst="rect">
              <a:avLst/>
            </a:prstGeom>
          </p:spPr>
        </p:pic>
        <p:pic>
          <p:nvPicPr>
            <p:cNvPr id="68" name="Picture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5316" y="5329711"/>
              <a:ext cx="503595" cy="603108"/>
            </a:xfrm>
            <a:prstGeom prst="rect">
              <a:avLst/>
            </a:prstGeom>
          </p:spPr>
        </p:pic>
      </p:grpSp>
      <p:grpSp>
        <p:nvGrpSpPr>
          <p:cNvPr id="72" name="Group 71"/>
          <p:cNvGrpSpPr/>
          <p:nvPr/>
        </p:nvGrpSpPr>
        <p:grpSpPr>
          <a:xfrm>
            <a:off x="7687926" y="5355145"/>
            <a:ext cx="1577762" cy="688375"/>
            <a:chOff x="7677535" y="5147325"/>
            <a:chExt cx="1577762" cy="688375"/>
          </a:xfrm>
        </p:grpSpPr>
        <p:pic>
          <p:nvPicPr>
            <p:cNvPr id="69" name="Picture 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53382" y="5220712"/>
              <a:ext cx="503595" cy="603108"/>
            </a:xfrm>
            <a:prstGeom prst="rect">
              <a:avLst/>
            </a:prstGeom>
          </p:spPr>
        </p:pic>
        <p:pic>
          <p:nvPicPr>
            <p:cNvPr id="70" name="Picture 6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7535" y="5147325"/>
              <a:ext cx="565290" cy="676495"/>
            </a:xfrm>
            <a:prstGeom prst="rect">
              <a:avLst/>
            </a:prstGeom>
          </p:spPr>
        </p:pic>
        <p:pic>
          <p:nvPicPr>
            <p:cNvPr id="71" name="Picture 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03454" y="5175297"/>
              <a:ext cx="551843" cy="660403"/>
            </a:xfrm>
            <a:prstGeom prst="rect">
              <a:avLst/>
            </a:prstGeom>
          </p:spPr>
        </p:pic>
        <p:pic>
          <p:nvPicPr>
            <p:cNvPr id="60" name="Picture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670821">
              <a:off x="8057341" y="5216874"/>
              <a:ext cx="426620" cy="595606"/>
            </a:xfrm>
            <a:prstGeom prst="rect">
              <a:avLst/>
            </a:prstGeom>
          </p:spPr>
        </p:pic>
      </p:grpSp>
      <p:grpSp>
        <p:nvGrpSpPr>
          <p:cNvPr id="74" name="Group 73"/>
          <p:cNvGrpSpPr/>
          <p:nvPr/>
        </p:nvGrpSpPr>
        <p:grpSpPr>
          <a:xfrm>
            <a:off x="2585635" y="1693260"/>
            <a:ext cx="1256414" cy="711272"/>
            <a:chOff x="2523740" y="1055867"/>
            <a:chExt cx="1256414" cy="711272"/>
          </a:xfrm>
        </p:grpSpPr>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17114" y="1108328"/>
              <a:ext cx="503595" cy="603108"/>
            </a:xfrm>
            <a:prstGeom prst="rect">
              <a:avLst/>
            </a:prstGeom>
          </p:spPr>
        </p:pic>
        <p:pic>
          <p:nvPicPr>
            <p:cNvPr id="76" name="Picture 7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23740" y="1055867"/>
              <a:ext cx="551843" cy="660403"/>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6559" y="1164031"/>
              <a:ext cx="503595" cy="603108"/>
            </a:xfrm>
            <a:prstGeom prst="rect">
              <a:avLst/>
            </a:prstGeom>
          </p:spPr>
        </p:pic>
      </p:grpSp>
      <p:grpSp>
        <p:nvGrpSpPr>
          <p:cNvPr id="79" name="Group 78"/>
          <p:cNvGrpSpPr/>
          <p:nvPr/>
        </p:nvGrpSpPr>
        <p:grpSpPr>
          <a:xfrm>
            <a:off x="2671815" y="3569744"/>
            <a:ext cx="1170234" cy="700556"/>
            <a:chOff x="2609920" y="1066583"/>
            <a:chExt cx="1170234" cy="700556"/>
          </a:xfrm>
        </p:grpSpPr>
        <p:pic>
          <p:nvPicPr>
            <p:cNvPr id="80" name="Pictur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17114" y="1098898"/>
              <a:ext cx="503595" cy="603108"/>
            </a:xfrm>
            <a:prstGeom prst="rect">
              <a:avLst/>
            </a:prstGeom>
          </p:spPr>
        </p:pic>
        <p:pic>
          <p:nvPicPr>
            <p:cNvPr id="81" name="Picture 8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21313">
              <a:off x="2609920" y="1066583"/>
              <a:ext cx="461122" cy="582616"/>
            </a:xfrm>
            <a:prstGeom prst="rect">
              <a:avLst/>
            </a:prstGeom>
          </p:spPr>
        </p:pic>
        <p:pic>
          <p:nvPicPr>
            <p:cNvPr id="82"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6559" y="1164031"/>
              <a:ext cx="503595" cy="603108"/>
            </a:xfrm>
            <a:prstGeom prst="rect">
              <a:avLst/>
            </a:prstGeom>
          </p:spPr>
        </p:pic>
      </p:grpSp>
      <p:grpSp>
        <p:nvGrpSpPr>
          <p:cNvPr id="83" name="Group 82"/>
          <p:cNvGrpSpPr/>
          <p:nvPr/>
        </p:nvGrpSpPr>
        <p:grpSpPr>
          <a:xfrm>
            <a:off x="9778841" y="1381328"/>
            <a:ext cx="1289302" cy="811897"/>
            <a:chOff x="2523740" y="1055867"/>
            <a:chExt cx="896969" cy="660403"/>
          </a:xfrm>
        </p:grpSpPr>
        <p:pic>
          <p:nvPicPr>
            <p:cNvPr id="84" name="Picture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7114" y="1108328"/>
              <a:ext cx="503595" cy="603108"/>
            </a:xfrm>
            <a:prstGeom prst="rect">
              <a:avLst/>
            </a:prstGeom>
          </p:spPr>
        </p:pic>
        <p:pic>
          <p:nvPicPr>
            <p:cNvPr id="85" name="Picture 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3740" y="1055867"/>
              <a:ext cx="551843" cy="660403"/>
            </a:xfrm>
            <a:prstGeom prst="rect">
              <a:avLst/>
            </a:prstGeom>
          </p:spPr>
        </p:pic>
      </p:grpSp>
      <p:pic>
        <p:nvPicPr>
          <p:cNvPr id="78" name="Picture 7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656647">
            <a:off x="3194252" y="5464124"/>
            <a:ext cx="605311" cy="778744"/>
          </a:xfrm>
          <a:prstGeom prst="rect">
            <a:avLst/>
          </a:prstGeom>
        </p:spPr>
      </p:pic>
    </p:spTree>
    <p:extLst>
      <p:ext uri="{BB962C8B-B14F-4D97-AF65-F5344CB8AC3E}">
        <p14:creationId xmlns:p14="http://schemas.microsoft.com/office/powerpoint/2010/main" val="19547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1000"/>
                                        <p:tgtEl>
                                          <p:spTgt spid="74"/>
                                        </p:tgtEl>
                                      </p:cBhvr>
                                    </p:animEffect>
                                    <p:anim calcmode="lin" valueType="num">
                                      <p:cBhvr>
                                        <p:cTn id="20" dur="1000" fill="hold"/>
                                        <p:tgtEl>
                                          <p:spTgt spid="74"/>
                                        </p:tgtEl>
                                        <p:attrNameLst>
                                          <p:attrName>ppt_x</p:attrName>
                                        </p:attrNameLst>
                                      </p:cBhvr>
                                      <p:tavLst>
                                        <p:tav tm="0">
                                          <p:val>
                                            <p:strVal val="#ppt_x"/>
                                          </p:val>
                                        </p:tav>
                                        <p:tav tm="100000">
                                          <p:val>
                                            <p:strVal val="#ppt_x"/>
                                          </p:val>
                                        </p:tav>
                                      </p:tavLst>
                                    </p:anim>
                                    <p:anim calcmode="lin" valueType="num">
                                      <p:cBhvr>
                                        <p:cTn id="21"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fade">
                                      <p:cBhvr>
                                        <p:cTn id="33" dur="1000"/>
                                        <p:tgtEl>
                                          <p:spTgt spid="79"/>
                                        </p:tgtEl>
                                      </p:cBhvr>
                                    </p:animEffect>
                                    <p:anim calcmode="lin" valueType="num">
                                      <p:cBhvr>
                                        <p:cTn id="34" dur="1000" fill="hold"/>
                                        <p:tgtEl>
                                          <p:spTgt spid="79"/>
                                        </p:tgtEl>
                                        <p:attrNameLst>
                                          <p:attrName>ppt_x</p:attrName>
                                        </p:attrNameLst>
                                      </p:cBhvr>
                                      <p:tavLst>
                                        <p:tav tm="0">
                                          <p:val>
                                            <p:strVal val="#ppt_x"/>
                                          </p:val>
                                        </p:tav>
                                        <p:tav tm="100000">
                                          <p:val>
                                            <p:strVal val="#ppt_x"/>
                                          </p:val>
                                        </p:tav>
                                      </p:tavLst>
                                    </p:anim>
                                    <p:anim calcmode="lin" valueType="num">
                                      <p:cBhvr>
                                        <p:cTn id="35"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1000"/>
                                        <p:tgtEl>
                                          <p:spTgt spid="53"/>
                                        </p:tgtEl>
                                      </p:cBhvr>
                                    </p:animEffect>
                                    <p:anim calcmode="lin" valueType="num">
                                      <p:cBhvr>
                                        <p:cTn id="41" dur="1000" fill="hold"/>
                                        <p:tgtEl>
                                          <p:spTgt spid="53"/>
                                        </p:tgtEl>
                                        <p:attrNameLst>
                                          <p:attrName>ppt_x</p:attrName>
                                        </p:attrNameLst>
                                      </p:cBhvr>
                                      <p:tavLst>
                                        <p:tav tm="0">
                                          <p:val>
                                            <p:strVal val="#ppt_x"/>
                                          </p:val>
                                        </p:tav>
                                        <p:tav tm="100000">
                                          <p:val>
                                            <p:strVal val="#ppt_x"/>
                                          </p:val>
                                        </p:tav>
                                      </p:tavLst>
                                    </p:anim>
                                    <p:anim calcmode="lin" valueType="num">
                                      <p:cBhvr>
                                        <p:cTn id="4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1000"/>
                                        <p:tgtEl>
                                          <p:spTgt spid="78"/>
                                        </p:tgtEl>
                                      </p:cBhvr>
                                    </p:animEffect>
                                    <p:anim calcmode="lin" valueType="num">
                                      <p:cBhvr>
                                        <p:cTn id="48" dur="1000" fill="hold"/>
                                        <p:tgtEl>
                                          <p:spTgt spid="78"/>
                                        </p:tgtEl>
                                        <p:attrNameLst>
                                          <p:attrName>ppt_x</p:attrName>
                                        </p:attrNameLst>
                                      </p:cBhvr>
                                      <p:tavLst>
                                        <p:tav tm="0">
                                          <p:val>
                                            <p:strVal val="#ppt_x"/>
                                          </p:val>
                                        </p:tav>
                                        <p:tav tm="100000">
                                          <p:val>
                                            <p:strVal val="#ppt_x"/>
                                          </p:val>
                                        </p:tav>
                                      </p:tavLst>
                                    </p:anim>
                                    <p:anim calcmode="lin" valueType="num">
                                      <p:cBhvr>
                                        <p:cTn id="4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1000"/>
                                        <p:tgtEl>
                                          <p:spTgt spid="52"/>
                                        </p:tgtEl>
                                      </p:cBhvr>
                                    </p:animEffect>
                                    <p:anim calcmode="lin" valueType="num">
                                      <p:cBhvr>
                                        <p:cTn id="55" dur="1000" fill="hold"/>
                                        <p:tgtEl>
                                          <p:spTgt spid="52"/>
                                        </p:tgtEl>
                                        <p:attrNameLst>
                                          <p:attrName>ppt_x</p:attrName>
                                        </p:attrNameLst>
                                      </p:cBhvr>
                                      <p:tavLst>
                                        <p:tav tm="0">
                                          <p:val>
                                            <p:strVal val="#ppt_x"/>
                                          </p:val>
                                        </p:tav>
                                        <p:tav tm="100000">
                                          <p:val>
                                            <p:strVal val="#ppt_x"/>
                                          </p:val>
                                        </p:tav>
                                      </p:tavLst>
                                    </p:anim>
                                    <p:anim calcmode="lin" valueType="num">
                                      <p:cBhvr>
                                        <p:cTn id="5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fade">
                                      <p:cBhvr>
                                        <p:cTn id="61" dur="1000"/>
                                        <p:tgtEl>
                                          <p:spTgt spid="83"/>
                                        </p:tgtEl>
                                      </p:cBhvr>
                                    </p:animEffect>
                                    <p:anim calcmode="lin" valueType="num">
                                      <p:cBhvr>
                                        <p:cTn id="62" dur="1000" fill="hold"/>
                                        <p:tgtEl>
                                          <p:spTgt spid="83"/>
                                        </p:tgtEl>
                                        <p:attrNameLst>
                                          <p:attrName>ppt_x</p:attrName>
                                        </p:attrNameLst>
                                      </p:cBhvr>
                                      <p:tavLst>
                                        <p:tav tm="0">
                                          <p:val>
                                            <p:strVal val="#ppt_x"/>
                                          </p:val>
                                        </p:tav>
                                        <p:tav tm="100000">
                                          <p:val>
                                            <p:strVal val="#ppt_x"/>
                                          </p:val>
                                        </p:tav>
                                      </p:tavLst>
                                    </p:anim>
                                    <p:anim calcmode="lin" valueType="num">
                                      <p:cBhvr>
                                        <p:cTn id="63"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1000"/>
                                        <p:tgtEl>
                                          <p:spTgt spid="42"/>
                                        </p:tgtEl>
                                      </p:cBhvr>
                                    </p:animEffect>
                                    <p:anim calcmode="lin" valueType="num">
                                      <p:cBhvr>
                                        <p:cTn id="69" dur="1000" fill="hold"/>
                                        <p:tgtEl>
                                          <p:spTgt spid="42"/>
                                        </p:tgtEl>
                                        <p:attrNameLst>
                                          <p:attrName>ppt_x</p:attrName>
                                        </p:attrNameLst>
                                      </p:cBhvr>
                                      <p:tavLst>
                                        <p:tav tm="0">
                                          <p:val>
                                            <p:strVal val="#ppt_x"/>
                                          </p:val>
                                        </p:tav>
                                        <p:tav tm="100000">
                                          <p:val>
                                            <p:strVal val="#ppt_x"/>
                                          </p:val>
                                        </p:tav>
                                      </p:tavLst>
                                    </p:anim>
                                    <p:anim calcmode="lin" valueType="num">
                                      <p:cBhvr>
                                        <p:cTn id="7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88"/>
                                        </p:tgtEl>
                                        <p:attrNameLst>
                                          <p:attrName>style.visibility</p:attrName>
                                        </p:attrNameLst>
                                      </p:cBhvr>
                                      <p:to>
                                        <p:strVal val="visible"/>
                                      </p:to>
                                    </p:set>
                                    <p:animEffect transition="in" filter="fade">
                                      <p:cBhvr>
                                        <p:cTn id="75" dur="1000"/>
                                        <p:tgtEl>
                                          <p:spTgt spid="88"/>
                                        </p:tgtEl>
                                      </p:cBhvr>
                                    </p:animEffect>
                                    <p:anim calcmode="lin" valueType="num">
                                      <p:cBhvr>
                                        <p:cTn id="76" dur="1000" fill="hold"/>
                                        <p:tgtEl>
                                          <p:spTgt spid="88"/>
                                        </p:tgtEl>
                                        <p:attrNameLst>
                                          <p:attrName>ppt_x</p:attrName>
                                        </p:attrNameLst>
                                      </p:cBhvr>
                                      <p:tavLst>
                                        <p:tav tm="0">
                                          <p:val>
                                            <p:strVal val="#ppt_x"/>
                                          </p:val>
                                        </p:tav>
                                        <p:tav tm="100000">
                                          <p:val>
                                            <p:strVal val="#ppt_x"/>
                                          </p:val>
                                        </p:tav>
                                      </p:tavLst>
                                    </p:anim>
                                    <p:anim calcmode="lin" valueType="num">
                                      <p:cBhvr>
                                        <p:cTn id="77" dur="1000" fill="hold"/>
                                        <p:tgtEl>
                                          <p:spTgt spid="88"/>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87"/>
                                        </p:tgtEl>
                                        <p:attrNameLst>
                                          <p:attrName>style.visibility</p:attrName>
                                        </p:attrNameLst>
                                      </p:cBhvr>
                                      <p:to>
                                        <p:strVal val="visible"/>
                                      </p:to>
                                    </p:set>
                                    <p:animEffect transition="in" filter="fade">
                                      <p:cBhvr>
                                        <p:cTn id="80" dur="1000"/>
                                        <p:tgtEl>
                                          <p:spTgt spid="87"/>
                                        </p:tgtEl>
                                      </p:cBhvr>
                                    </p:animEffect>
                                    <p:anim calcmode="lin" valueType="num">
                                      <p:cBhvr>
                                        <p:cTn id="81" dur="1000" fill="hold"/>
                                        <p:tgtEl>
                                          <p:spTgt spid="87"/>
                                        </p:tgtEl>
                                        <p:attrNameLst>
                                          <p:attrName>ppt_x</p:attrName>
                                        </p:attrNameLst>
                                      </p:cBhvr>
                                      <p:tavLst>
                                        <p:tav tm="0">
                                          <p:val>
                                            <p:strVal val="#ppt_x"/>
                                          </p:val>
                                        </p:tav>
                                        <p:tav tm="100000">
                                          <p:val>
                                            <p:strVal val="#ppt_x"/>
                                          </p:val>
                                        </p:tav>
                                      </p:tavLst>
                                    </p:anim>
                                    <p:anim calcmode="lin" valueType="num">
                                      <p:cBhvr>
                                        <p:cTn id="82"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fade">
                                      <p:cBhvr>
                                        <p:cTn id="87" dur="1000"/>
                                        <p:tgtEl>
                                          <p:spTgt spid="55"/>
                                        </p:tgtEl>
                                      </p:cBhvr>
                                    </p:animEffect>
                                    <p:anim calcmode="lin" valueType="num">
                                      <p:cBhvr>
                                        <p:cTn id="88" dur="1000" fill="hold"/>
                                        <p:tgtEl>
                                          <p:spTgt spid="55"/>
                                        </p:tgtEl>
                                        <p:attrNameLst>
                                          <p:attrName>ppt_x</p:attrName>
                                        </p:attrNameLst>
                                      </p:cBhvr>
                                      <p:tavLst>
                                        <p:tav tm="0">
                                          <p:val>
                                            <p:strVal val="#ppt_x"/>
                                          </p:val>
                                        </p:tav>
                                        <p:tav tm="100000">
                                          <p:val>
                                            <p:strVal val="#ppt_x"/>
                                          </p:val>
                                        </p:tav>
                                      </p:tavLst>
                                    </p:anim>
                                    <p:anim calcmode="lin" valueType="num">
                                      <p:cBhvr>
                                        <p:cTn id="8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fade">
                                      <p:cBhvr>
                                        <p:cTn id="94" dur="1000"/>
                                        <p:tgtEl>
                                          <p:spTgt spid="73"/>
                                        </p:tgtEl>
                                      </p:cBhvr>
                                    </p:animEffect>
                                    <p:anim calcmode="lin" valueType="num">
                                      <p:cBhvr>
                                        <p:cTn id="95" dur="1000" fill="hold"/>
                                        <p:tgtEl>
                                          <p:spTgt spid="73"/>
                                        </p:tgtEl>
                                        <p:attrNameLst>
                                          <p:attrName>ppt_x</p:attrName>
                                        </p:attrNameLst>
                                      </p:cBhvr>
                                      <p:tavLst>
                                        <p:tav tm="0">
                                          <p:val>
                                            <p:strVal val="#ppt_x"/>
                                          </p:val>
                                        </p:tav>
                                        <p:tav tm="100000">
                                          <p:val>
                                            <p:strVal val="#ppt_x"/>
                                          </p:val>
                                        </p:tav>
                                      </p:tavLst>
                                    </p:anim>
                                    <p:anim calcmode="lin" valueType="num">
                                      <p:cBhvr>
                                        <p:cTn id="96" dur="1000" fill="hold"/>
                                        <p:tgtEl>
                                          <p:spTgt spid="73"/>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animEffect transition="in" filter="fade">
                                      <p:cBhvr>
                                        <p:cTn id="99" dur="1000"/>
                                        <p:tgtEl>
                                          <p:spTgt spid="72"/>
                                        </p:tgtEl>
                                      </p:cBhvr>
                                    </p:animEffect>
                                    <p:anim calcmode="lin" valueType="num">
                                      <p:cBhvr>
                                        <p:cTn id="100" dur="1000" fill="hold"/>
                                        <p:tgtEl>
                                          <p:spTgt spid="72"/>
                                        </p:tgtEl>
                                        <p:attrNameLst>
                                          <p:attrName>ppt_x</p:attrName>
                                        </p:attrNameLst>
                                      </p:cBhvr>
                                      <p:tavLst>
                                        <p:tav tm="0">
                                          <p:val>
                                            <p:strVal val="#ppt_x"/>
                                          </p:val>
                                        </p:tav>
                                        <p:tav tm="100000">
                                          <p:val>
                                            <p:strVal val="#ppt_x"/>
                                          </p:val>
                                        </p:tav>
                                      </p:tavLst>
                                    </p:anim>
                                    <p:anim calcmode="lin" valueType="num">
                                      <p:cBhvr>
                                        <p:cTn id="101"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395269"/>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TRẢ LỜI CÂU HỎI SAU</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5773287" y="2534027"/>
            <a:ext cx="6079567" cy="830997"/>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Năm 1879, Ê-đi-xơn là người phát minh ra đèn sợi đốt. Năm đó thuộc thế kỉ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6" name="TextBox 115"/>
          <p:cNvSpPr txBox="1"/>
          <p:nvPr/>
        </p:nvSpPr>
        <p:spPr>
          <a:xfrm>
            <a:off x="515125" y="4919008"/>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131"/>
            <a:ext cx="2246550" cy="1550366"/>
          </a:xfrm>
          <a:prstGeom prst="rect">
            <a:avLst/>
          </a:prstGeom>
        </p:spPr>
      </p:pic>
      <p:sp>
        <p:nvSpPr>
          <p:cNvPr id="19" name="TextBox 18"/>
          <p:cNvSpPr txBox="1"/>
          <p:nvPr/>
        </p:nvSpPr>
        <p:spPr>
          <a:xfrm>
            <a:off x="7140963" y="4098126"/>
            <a:ext cx="3520109" cy="923330"/>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5400" b="1">
                <a:solidFill>
                  <a:srgbClr val="FF0000"/>
                </a:solidFill>
                <a:latin typeface="MV Boli" panose="02000500030200090000" pitchFamily="2" charset="0"/>
                <a:ea typeface="Roboto" panose="02000000000000000000" pitchFamily="2" charset="0"/>
                <a:cs typeface="MV Boli" panose="02000500030200090000" pitchFamily="2" charset="0"/>
              </a:rPr>
              <a:t>XIX</a:t>
            </a:r>
            <a:endParaRPr kumimoji="0" lang="en-US" altLang="zh-CN" sz="54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pic>
        <p:nvPicPr>
          <p:cNvPr id="2" name="Picture 1"/>
          <p:cNvPicPr>
            <a:picLocks noChangeAspect="1"/>
          </p:cNvPicPr>
          <p:nvPr/>
        </p:nvPicPr>
        <p:blipFill>
          <a:blip r:embed="rId4"/>
          <a:stretch>
            <a:fillRect/>
          </a:stretch>
        </p:blipFill>
        <p:spPr>
          <a:xfrm>
            <a:off x="733580" y="2095485"/>
            <a:ext cx="4440845" cy="32892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930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21"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4533</TotalTime>
  <Words>2219</Words>
  <Application>Microsoft Office PowerPoint</Application>
  <PresentationFormat>Widescreen</PresentationFormat>
  <Paragraphs>264</Paragraphs>
  <Slides>30</Slides>
  <Notes>30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MV Boli</vt:lpstr>
      <vt:lpstr>Calibri</vt:lpstr>
      <vt:lpstr>Times New Roman</vt:lpstr>
      <vt:lpstr>游ゴシック</vt:lpstr>
      <vt:lpstr>Roboto Black</vt:lpstr>
      <vt:lpstr>Roboto</vt:lpstr>
      <vt:lpstr>Arial</vt:lpstr>
      <vt:lpstr>Pangolin</vt:lpstr>
      <vt:lpstr>Calibri Light</vt:lpstr>
      <vt:lpstr>2_Office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246</cp:revision>
  <dcterms:created xsi:type="dcterms:W3CDTF">2023-04-01T23:44:56Z</dcterms:created>
  <dcterms:modified xsi:type="dcterms:W3CDTF">2025-12-12T01:11:14Z</dcterms:modified>
</cp:coreProperties>
</file>