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4"/>
  </p:notesMasterIdLst>
  <p:sldIdLst>
    <p:sldId id="4282" r:id="rId4"/>
    <p:sldId id="4380" r:id="rId5"/>
    <p:sldId id="4381" r:id="rId6"/>
    <p:sldId id="4382" r:id="rId7"/>
    <p:sldId id="4332" r:id="rId8"/>
    <p:sldId id="4284" r:id="rId9"/>
    <p:sldId id="4302" r:id="rId10"/>
    <p:sldId id="4336" r:id="rId11"/>
    <p:sldId id="4383" r:id="rId12"/>
    <p:sldId id="4385" r:id="rId13"/>
    <p:sldId id="4384" r:id="rId14"/>
    <p:sldId id="4290" r:id="rId15"/>
    <p:sldId id="4297" r:id="rId16"/>
    <p:sldId id="4298" r:id="rId17"/>
    <p:sldId id="4364" r:id="rId18"/>
    <p:sldId id="4365" r:id="rId19"/>
    <p:sldId id="4366" r:id="rId20"/>
    <p:sldId id="4367" r:id="rId21"/>
    <p:sldId id="4368" r:id="rId22"/>
    <p:sldId id="4369" r:id="rId23"/>
    <p:sldId id="4370" r:id="rId24"/>
    <p:sldId id="4371" r:id="rId25"/>
    <p:sldId id="4372" r:id="rId26"/>
    <p:sldId id="4373" r:id="rId27"/>
    <p:sldId id="4374" r:id="rId28"/>
    <p:sldId id="4375" r:id="rId29"/>
    <p:sldId id="4376" r:id="rId30"/>
    <p:sldId id="4377" r:id="rId31"/>
    <p:sldId id="4378" r:id="rId32"/>
    <p:sldId id="4379"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Pangolin" panose="020B0604020202020204" charset="0"/>
      <p:regular r:id="rId41"/>
    </p:embeddedFont>
    <p:embeddedFont>
      <p:font typeface="Roboto" panose="02000000000000000000" pitchFamily="2" charset="0"/>
      <p:regular r:id="rId42"/>
      <p:bold r:id="rId43"/>
      <p:italic r:id="rId44"/>
      <p:boldItalic r:id="rId45"/>
    </p:embeddedFont>
    <p:embeddedFont>
      <p:font typeface="Roboto Black" pitchFamily="2" charset="0"/>
      <p:regular r:id="rId46"/>
      <p:bold r:id="rId47"/>
      <p:boldItalic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9EE"/>
    <a:srgbClr val="EE9974"/>
    <a:srgbClr val="CEECDC"/>
    <a:srgbClr val="BDD7EE"/>
    <a:srgbClr val="DFCEBC"/>
    <a:srgbClr val="CB6CE6"/>
    <a:srgbClr val="A5B2D3"/>
    <a:srgbClr val="95624C"/>
    <a:srgbClr val="B94917"/>
    <a:srgbClr val="8DD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83192" autoAdjust="0"/>
  </p:normalViewPr>
  <p:slideViewPr>
    <p:cSldViewPr snapToGrid="0">
      <p:cViewPr varScale="1">
        <p:scale>
          <a:sx n="91" d="100"/>
          <a:sy n="91" d="100"/>
        </p:scale>
        <p:origin x="13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02/08/2023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trả lời về các hoạt động trong bức tranh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nêu đúng trình tự các bước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402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1647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Trước khi HS thảo luận, GV chiếu tiêu chí và yêu cầu HS thảo luận dựa vào các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3810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a:t>, dán tranh ảnh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125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4183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867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r>
              <a:rPr lang="vi-VN" baseline="0"/>
              <a:t>Quy luật: Hình vuông </a:t>
            </a:r>
            <a:r>
              <a:rPr lang="en-US" baseline="0"/>
              <a:t>và chấm tròn </a:t>
            </a:r>
            <a:r>
              <a:rPr lang="vi-VN" baseline="0"/>
              <a:t>xoay theo chiều kim đồng hồ, </a:t>
            </a:r>
            <a:r>
              <a:rPr lang="en-US" baseline="0"/>
              <a:t>trong đó </a:t>
            </a:r>
            <a:r>
              <a:rPr lang="vi-VN" baseline="0"/>
              <a:t>mỗi vòng</a:t>
            </a:r>
            <a:r>
              <a:rPr lang="en-US" baseline="0"/>
              <a:t> hình vuông</a:t>
            </a:r>
            <a:r>
              <a:rPr lang="vi-VN" baseline="0"/>
              <a:t> di chuyển 90 độ</a:t>
            </a:r>
            <a:r>
              <a:rPr lang="en-US" baseline="0"/>
              <a:t>, chấm trắng di chuyển từng góc, chấm sanh di chuyển 2 góc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4555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hiện theo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hướng dẫn nếu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khó</a:t>
            </a:r>
            <a:r>
              <a:rPr lang="en-US" baseline="0">
                <a:latin typeface="Times New Roman" panose="02020603050405020304" pitchFamily="18" charset="0"/>
                <a:cs typeface="Times New Roman" panose="02020603050405020304" pitchFamily="18" charset="0"/>
              </a:rPr>
              <a:t> khăn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811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888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2677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3088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7222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0386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3740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0916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1274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r>
              <a:rPr lang="vi-VN" baseline="0"/>
              <a:t>Quy luật: Ở mỗi hàng theo hướng từ trái sang phải, lấy hình 1 chồng lên hình 2, ta có hình 3. Quy tắc chồng hình như sau:</a:t>
            </a:r>
          </a:p>
          <a:p>
            <a:endParaRPr lang="vi-VN" baseline="0"/>
          </a:p>
          <a:p>
            <a:r>
              <a:rPr lang="vi-VN" baseline="0"/>
              <a:t>- Giữ nguyên hình thoi ở giữa</a:t>
            </a:r>
          </a:p>
          <a:p>
            <a:endParaRPr lang="vi-VN" baseline="0"/>
          </a:p>
          <a:p>
            <a:r>
              <a:rPr lang="vi-VN" baseline="0"/>
              <a:t>- Với các chấm tròn, hai chấm cùng màu chồng lên nhau sẽ ra chấm có màu ngược lại, hai chấm khác màu chồng lên nhau hoặc không chồng lên chấm nào sẽ biến mất.</a:t>
            </a:r>
          </a:p>
          <a:p>
            <a:endParaRPr lang="vi-VN" baseline="0"/>
          </a:p>
          <a:p>
            <a:r>
              <a:rPr lang="vi-VN" baseline="0"/>
              <a:t>Hình cần tìm chỉ còn một hình thoi ở chính giữa, các chấm tròn đều biến mất vì không chồng lên nhau. 3 là đáp án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8488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012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r>
              <a:rPr lang="vi-VN" baseline="0"/>
              <a:t>Quy luật: </a:t>
            </a:r>
            <a:r>
              <a:rPr lang="en-US" baseline="0"/>
              <a:t>Do cân thăng bằng, tổng trọng lượng là 24kg, vậy mỗi bên là 12kg. Ở mỗi bên đều giữ thăng bằng nên mỗi dãy quả sẽ có số cân là 6kg. 3 quả táo bằng 6kg, vậy mỗi quả có trọng lượng là 2kg. 2 quả kiwi có tổng bằng 6kg, vậy mỗi quả có trọng lượng là 3kg. Táo + kiwi + cam = 2 + 3+ cam = 6, vậy cam bằng 1kg. Cam + cam + chuối = 1 + 1 + chuối = 6kg, vậy chuối bằng 4kg.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588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Em hãy nhìn xung quanh phòng học và cho biết phòng có cây xanh không? Em có nhận ra đó là những cây gì? Tác dụng của chúng là gì? Hàng ngày các em có chăm sóc chúng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quan sát chậu cây và cho biết, chậu cây làm từ vật dụng gì? Em có thể làm chậu cây từ những vật dụng khác để có được những hình thù đẹp mắt. Trước hết cùng tìm hiểu cách trồng cây như thế nào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xem hình và kể tên các loại nguyên, vật liệu, dụng cụ sử dụng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trả lời về các hoạt động trong bức tranh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638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523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48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999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426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68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42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272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591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2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11922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19" y="22375"/>
            <a:ext cx="12327039" cy="6838152"/>
          </a:xfrm>
          <a:prstGeom prst="rect">
            <a:avLst/>
          </a:prstGeom>
        </p:spPr>
      </p:pic>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Rectangle 5"/>
          <p:cNvSpPr/>
          <p:nvPr/>
        </p:nvSpPr>
        <p:spPr>
          <a:xfrm>
            <a:off x="2071260" y="1737700"/>
            <a:ext cx="8426370" cy="3825028"/>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46550" y="3193555"/>
            <a:ext cx="8332711" cy="193899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6000" b="1" dirty="0">
                <a:solidFill>
                  <a:srgbClr val="00B050"/>
                </a:solidFill>
                <a:latin typeface="Roboto Black" panose="02000000000000000000" pitchFamily="2" charset="0"/>
                <a:ea typeface="Roboto Black" panose="02000000000000000000" pitchFamily="2" charset="0"/>
              </a:rPr>
              <a:t>CHẬU HOA, CÂY CẢNH MINI</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461876" y="217126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rPr>
              <a:t>BÀI 7</a:t>
            </a:r>
          </a:p>
        </p:txBody>
      </p:sp>
      <p:grpSp>
        <p:nvGrpSpPr>
          <p:cNvPr id="3" name="Group 2"/>
          <p:cNvGrpSpPr/>
          <p:nvPr/>
        </p:nvGrpSpPr>
        <p:grpSpPr>
          <a:xfrm>
            <a:off x="5739714" y="5745012"/>
            <a:ext cx="1089462" cy="981138"/>
            <a:chOff x="3686897" y="5777471"/>
            <a:chExt cx="1089462" cy="981138"/>
          </a:xfrm>
          <a:scene3d>
            <a:camera prst="orthographicFront">
              <a:rot lat="0" lon="0" rev="0"/>
            </a:camera>
            <a:lightRig rig="soft" dir="t">
              <a:rot lat="0" lon="0" rev="0"/>
            </a:lightRig>
          </a:scene3d>
        </p:grpSpPr>
        <p:sp>
          <p:nvSpPr>
            <p:cNvPr id="26" name="Arrow: Pentagon 25">
              <a:extLst>
                <a:ext uri="{FF2B5EF4-FFF2-40B4-BE49-F238E27FC236}">
                  <a16:creationId xmlns:a16="http://schemas.microsoft.com/office/drawing/2014/main" id="{F1C07DEE-8892-24B9-69DB-4BC45E9619CB}"/>
                </a:ext>
              </a:extLst>
            </p:cNvPr>
            <p:cNvSpPr/>
            <p:nvPr/>
          </p:nvSpPr>
          <p:spPr>
            <a:xfrm>
              <a:off x="3686897" y="5777471"/>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EE9974"/>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gr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5" name="TextBox 34"/>
          <p:cNvSpPr txBox="1"/>
          <p:nvPr/>
        </p:nvSpPr>
        <p:spPr>
          <a:xfrm>
            <a:off x="9043250" y="4870726"/>
            <a:ext cx="310485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002060"/>
                </a:solidFill>
                <a:latin typeface="Roboto" panose="02000000000000000000" pitchFamily="2" charset="0"/>
                <a:ea typeface="Roboto" panose="02000000000000000000" pitchFamily="2" charset="0"/>
              </a:rPr>
              <a:t>Cho giá thể vào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435767" y="1354399"/>
            <a:ext cx="3469412"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Bạn nhỏ đang làm gì?</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07" y="2164267"/>
            <a:ext cx="2836453" cy="250131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083" y="2074351"/>
            <a:ext cx="3375951" cy="25912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0784" y="2164267"/>
            <a:ext cx="3318731" cy="2501310"/>
          </a:xfrm>
          <a:prstGeom prst="rect">
            <a:avLst/>
          </a:prstGeom>
        </p:spPr>
      </p:pic>
      <p:sp>
        <p:nvSpPr>
          <p:cNvPr id="16" name="TextBox 15"/>
          <p:cNvSpPr txBox="1"/>
          <p:nvPr/>
        </p:nvSpPr>
        <p:spPr>
          <a:xfrm>
            <a:off x="1023832" y="4757605"/>
            <a:ext cx="2263484"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Tưới nhẹ nước quanh gốc cây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 name="Rectangle 1"/>
          <p:cNvSpPr/>
          <p:nvPr/>
        </p:nvSpPr>
        <p:spPr>
          <a:xfrm>
            <a:off x="483504" y="4870726"/>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3</a:t>
            </a:r>
          </a:p>
        </p:txBody>
      </p:sp>
      <p:sp>
        <p:nvSpPr>
          <p:cNvPr id="18" name="Rectangle 17"/>
          <p:cNvSpPr/>
          <p:nvPr/>
        </p:nvSpPr>
        <p:spPr>
          <a:xfrm>
            <a:off x="8502922" y="4870726"/>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5</a:t>
            </a:r>
          </a:p>
        </p:txBody>
      </p:sp>
      <p:sp>
        <p:nvSpPr>
          <p:cNvPr id="19" name="Rectangle 18"/>
          <p:cNvSpPr/>
          <p:nvPr/>
        </p:nvSpPr>
        <p:spPr>
          <a:xfrm>
            <a:off x="4165603" y="5173103"/>
            <a:ext cx="540328" cy="5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4</a:t>
            </a:r>
          </a:p>
        </p:txBody>
      </p:sp>
      <p:sp>
        <p:nvSpPr>
          <p:cNvPr id="20" name="TextBox 19"/>
          <p:cNvSpPr txBox="1"/>
          <p:nvPr/>
        </p:nvSpPr>
        <p:spPr>
          <a:xfrm>
            <a:off x="4699128" y="4801764"/>
            <a:ext cx="2942690" cy="1200329"/>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a:t>
            </a:r>
            <a:r>
              <a:rPr lang="vi-VN" sz="2400">
                <a:solidFill>
                  <a:srgbClr val="002060"/>
                </a:solidFill>
                <a:latin typeface="Roboto" panose="02000000000000000000" pitchFamily="2" charset="0"/>
                <a:ea typeface="Roboto" panose="02000000000000000000" pitchFamily="2" charset="0"/>
              </a:rPr>
              <a:t>ặt tấm lưới nhỏ lên trên lỗ thoát nước ở đáy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5" grpId="0"/>
      <p:bldP spid="16" grpId="0"/>
      <p:bldP spid="2" grpId="0" animBg="1"/>
      <p:bldP spid="18" grpId="0" animBg="1"/>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2430961" y="177820"/>
            <a:ext cx="9214680" cy="1077218"/>
          </a:xfrm>
          <a:prstGeom prst="rect">
            <a:avLst/>
          </a:prstGeom>
          <a:noFill/>
        </p:spPr>
        <p:txBody>
          <a:bodyPr wrap="square" rtlCol="0">
            <a:spAutoFit/>
          </a:bodyPr>
          <a:lstStyle/>
          <a:p>
            <a:pPr lvl="0">
              <a:defRPr/>
            </a:pPr>
            <a:r>
              <a:rPr lang="vi-VN" sz="3200">
                <a:solidFill>
                  <a:srgbClr val="002060"/>
                </a:solidFill>
                <a:latin typeface="Roboto Black" panose="02000000000000000000" pitchFamily="2" charset="0"/>
                <a:ea typeface="Roboto Black" panose="02000000000000000000" pitchFamily="2" charset="0"/>
              </a:rPr>
              <a:t>SẮP XẾP CÁC TRANH THEO ĐÚNG THỨ TỰ CÁC BƯỚC TRỒNG HOA, CÂY CẢNH TRONG CHẬU</a:t>
            </a:r>
            <a:endParaRPr kumimoji="0" lang="en-US" altLang="zh-CN" sz="320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3" name="Group 2"/>
          <p:cNvGrpSpPr/>
          <p:nvPr/>
        </p:nvGrpSpPr>
        <p:grpSpPr>
          <a:xfrm>
            <a:off x="1002247" y="1593485"/>
            <a:ext cx="2857428" cy="2501310"/>
            <a:chOff x="1002247" y="1593485"/>
            <a:chExt cx="2857428" cy="2501310"/>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47" y="1593485"/>
              <a:ext cx="2857428" cy="2501310"/>
            </a:xfrm>
            <a:prstGeom prst="rect">
              <a:avLst/>
            </a:prstGeom>
          </p:spPr>
        </p:pic>
        <p:sp>
          <p:nvSpPr>
            <p:cNvPr id="2" name="Oval 1"/>
            <p:cNvSpPr/>
            <p:nvPr/>
          </p:nvSpPr>
          <p:spPr>
            <a:xfrm>
              <a:off x="2127845" y="3592637"/>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839478" y="1638443"/>
            <a:ext cx="2746537" cy="2411394"/>
            <a:chOff x="4839478" y="1638443"/>
            <a:chExt cx="2746537" cy="2411394"/>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478" y="1638443"/>
              <a:ext cx="2746537" cy="2411394"/>
            </a:xfrm>
            <a:prstGeom prst="rect">
              <a:avLst/>
            </a:prstGeom>
          </p:spPr>
        </p:pic>
        <p:sp>
          <p:nvSpPr>
            <p:cNvPr id="16" name="Oval 15"/>
            <p:cNvSpPr/>
            <p:nvPr/>
          </p:nvSpPr>
          <p:spPr>
            <a:xfrm>
              <a:off x="5984146" y="3529769"/>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8809188" y="1669301"/>
            <a:ext cx="2836453" cy="2501310"/>
            <a:chOff x="8809188" y="1669301"/>
            <a:chExt cx="2836453" cy="250131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9188" y="1669301"/>
              <a:ext cx="2836453" cy="2501310"/>
            </a:xfrm>
            <a:prstGeom prst="rect">
              <a:avLst/>
            </a:prstGeom>
          </p:spPr>
        </p:pic>
        <p:sp>
          <p:nvSpPr>
            <p:cNvPr id="17" name="Oval 16"/>
            <p:cNvSpPr/>
            <p:nvPr/>
          </p:nvSpPr>
          <p:spPr>
            <a:xfrm>
              <a:off x="9998814" y="3529769"/>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212746" y="4260527"/>
            <a:ext cx="3318731" cy="2501310"/>
            <a:chOff x="6212746" y="4260527"/>
            <a:chExt cx="3318731" cy="2501310"/>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2746" y="4260527"/>
              <a:ext cx="3318731" cy="2501310"/>
            </a:xfrm>
            <a:prstGeom prst="rect">
              <a:avLst/>
            </a:prstGeom>
          </p:spPr>
        </p:pic>
        <p:sp>
          <p:nvSpPr>
            <p:cNvPr id="18" name="Oval 17"/>
            <p:cNvSpPr/>
            <p:nvPr/>
          </p:nvSpPr>
          <p:spPr>
            <a:xfrm>
              <a:off x="7643511"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823103" y="4170611"/>
            <a:ext cx="3375951" cy="2591226"/>
            <a:chOff x="1823103" y="4170611"/>
            <a:chExt cx="3375951" cy="2591226"/>
          </a:xfrm>
        </p:grpSpPr>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3103" y="4170611"/>
              <a:ext cx="3375951" cy="2591226"/>
            </a:xfrm>
            <a:prstGeom prst="rect">
              <a:avLst/>
            </a:prstGeom>
          </p:spPr>
        </p:pic>
        <p:sp>
          <p:nvSpPr>
            <p:cNvPr id="19" name="Oval 18"/>
            <p:cNvSpPr/>
            <p:nvPr/>
          </p:nvSpPr>
          <p:spPr>
            <a:xfrm>
              <a:off x="3392084"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a:off x="2127845" y="3592637"/>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1</a:t>
            </a:r>
          </a:p>
        </p:txBody>
      </p:sp>
      <p:sp>
        <p:nvSpPr>
          <p:cNvPr id="26" name="Oval 25"/>
          <p:cNvSpPr/>
          <p:nvPr/>
        </p:nvSpPr>
        <p:spPr>
          <a:xfrm>
            <a:off x="3392084"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2</a:t>
            </a:r>
          </a:p>
        </p:txBody>
      </p:sp>
      <p:sp>
        <p:nvSpPr>
          <p:cNvPr id="29" name="Oval 28"/>
          <p:cNvSpPr/>
          <p:nvPr/>
        </p:nvSpPr>
        <p:spPr>
          <a:xfrm>
            <a:off x="7586015" y="624954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3</a:t>
            </a:r>
          </a:p>
        </p:txBody>
      </p:sp>
      <p:sp>
        <p:nvSpPr>
          <p:cNvPr id="30" name="Oval 29"/>
          <p:cNvSpPr/>
          <p:nvPr/>
        </p:nvSpPr>
        <p:spPr>
          <a:xfrm>
            <a:off x="5984146" y="3561203"/>
            <a:ext cx="457200" cy="45720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4</a:t>
            </a:r>
          </a:p>
        </p:txBody>
      </p:sp>
      <p:sp>
        <p:nvSpPr>
          <p:cNvPr id="34" name="Oval 33"/>
          <p:cNvSpPr/>
          <p:nvPr/>
        </p:nvSpPr>
        <p:spPr>
          <a:xfrm>
            <a:off x="9944539" y="3505149"/>
            <a:ext cx="511475" cy="506440"/>
          </a:xfrm>
          <a:prstGeom prst="ellipse">
            <a:avLst/>
          </a:prstGeom>
          <a:solidFill>
            <a:srgbClr val="C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Roboto Black" panose="02000000000000000000" pitchFamily="2" charset="0"/>
                <a:ea typeface="Roboto Black" panose="02000000000000000000" pitchFamily="2" charset="0"/>
              </a:rPr>
              <a:t>5</a:t>
            </a:r>
          </a:p>
        </p:txBody>
      </p:sp>
    </p:spTree>
    <p:extLst>
      <p:ext uri="{BB962C8B-B14F-4D97-AF65-F5344CB8AC3E}">
        <p14:creationId xmlns:p14="http://schemas.microsoft.com/office/powerpoint/2010/main" val="33815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9" grpId="0" animBg="1"/>
      <p:bldP spid="30"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4343400" y="2015969"/>
            <a:ext cx="6565605" cy="3416320"/>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Bạn nhỏ đang làm gì?</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2. Trồng cây cảnh có lợi ích gì?</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3. Kể tên một số loại cây cảnh trồng trong phòng học và trồng trong nhà em?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p:txBody>
      </p:sp>
      <p:sp>
        <p:nvSpPr>
          <p:cNvPr id="7" name="TextBox 6"/>
          <p:cNvSpPr txBox="1"/>
          <p:nvPr/>
        </p:nvSpPr>
        <p:spPr>
          <a:xfrm>
            <a:off x="4499264" y="2332345"/>
            <a:ext cx="702485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Bạn</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nhỏ đang tưới cây</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4405262" y="3067970"/>
            <a:ext cx="6262448"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Trồng cây để trang trí và thanh lọc không khí</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405262" y="4511286"/>
            <a:ext cx="6087394" cy="830997"/>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Cây thường xuân</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lan ý</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nha đam</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lưỡi hổ</a:t>
            </a:r>
            <a:r>
              <a:rPr lang="en-US" sz="2400">
                <a:solidFill>
                  <a:srgbClr val="FF0000"/>
                </a:solidFill>
                <a:latin typeface="Roboto" panose="02000000000000000000" pitchFamily="2" charset="0"/>
                <a:ea typeface="Roboto" panose="02000000000000000000" pitchFamily="2" charset="0"/>
              </a:rPr>
              <a:t>, c</a:t>
            </a:r>
            <a:r>
              <a:rPr lang="vi-VN" sz="2400">
                <a:solidFill>
                  <a:srgbClr val="FF0000"/>
                </a:solidFill>
                <a:latin typeface="Roboto" panose="02000000000000000000" pitchFamily="2" charset="0"/>
                <a:ea typeface="Roboto" panose="02000000000000000000" pitchFamily="2" charset="0"/>
              </a:rPr>
              <a:t>ây trầu bà</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242" y="2462645"/>
            <a:ext cx="3143226" cy="3043137"/>
          </a:xfrm>
          <a:prstGeom prst="rect">
            <a:avLst/>
          </a:prstGeom>
        </p:spPr>
      </p:pic>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7" name="Picture 6">
            <a:extLst>
              <a:ext uri="{FF2B5EF4-FFF2-40B4-BE49-F238E27FC236}">
                <a16:creationId xmlns:a16="http://schemas.microsoft.com/office/drawing/2014/main" id="{66EA7CAD-6ECF-0ECA-6545-8E013C6F4566}"/>
              </a:ext>
            </a:extLst>
          </p:cNvPr>
          <p:cNvPicPr>
            <a:picLocks noChangeAspect="1"/>
          </p:cNvPicPr>
          <p:nvPr/>
        </p:nvPicPr>
        <p:blipFill>
          <a:blip r:embed="rId4"/>
          <a:stretch>
            <a:fillRect/>
          </a:stretch>
        </p:blipFill>
        <p:spPr>
          <a:xfrm>
            <a:off x="2047498" y="2217143"/>
            <a:ext cx="1009650" cy="97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C3BC90DE-A0D5-072D-F379-25689A25BE2A}"/>
              </a:ext>
            </a:extLst>
          </p:cNvPr>
          <p:cNvPicPr>
            <a:picLocks noChangeAspect="1"/>
          </p:cNvPicPr>
          <p:nvPr/>
        </p:nvPicPr>
        <p:blipFill>
          <a:blip r:embed="rId5"/>
          <a:stretch>
            <a:fillRect/>
          </a:stretch>
        </p:blipFill>
        <p:spPr>
          <a:xfrm>
            <a:off x="4187863" y="2436218"/>
            <a:ext cx="1095375" cy="752475"/>
          </a:xfrm>
          <a:prstGeom prst="rect">
            <a:avLst/>
          </a:prstGeom>
        </p:spPr>
      </p:pic>
      <p:pic>
        <p:nvPicPr>
          <p:cNvPr id="9" name="Picture 8">
            <a:extLst>
              <a:ext uri="{FF2B5EF4-FFF2-40B4-BE49-F238E27FC236}">
                <a16:creationId xmlns:a16="http://schemas.microsoft.com/office/drawing/2014/main" id="{A04A41EB-5CD2-4145-1AF9-47056FB0D6A4}"/>
              </a:ext>
            </a:extLst>
          </p:cNvPr>
          <p:cNvPicPr>
            <a:picLocks noChangeAspect="1"/>
          </p:cNvPicPr>
          <p:nvPr/>
        </p:nvPicPr>
        <p:blipFill>
          <a:blip r:embed="rId6"/>
          <a:stretch>
            <a:fillRect/>
          </a:stretch>
        </p:blipFill>
        <p:spPr>
          <a:xfrm>
            <a:off x="6427995" y="2330939"/>
            <a:ext cx="1162050" cy="1009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1E04D591-D05C-2E92-0504-B33611BBA2CC}"/>
              </a:ext>
            </a:extLst>
          </p:cNvPr>
          <p:cNvPicPr>
            <a:picLocks noChangeAspect="1"/>
          </p:cNvPicPr>
          <p:nvPr/>
        </p:nvPicPr>
        <p:blipFill>
          <a:blip r:embed="rId7"/>
          <a:stretch>
            <a:fillRect/>
          </a:stretch>
        </p:blipFill>
        <p:spPr>
          <a:xfrm>
            <a:off x="8734802" y="2455268"/>
            <a:ext cx="904875" cy="733425"/>
          </a:xfrm>
          <a:prstGeom prst="rect">
            <a:avLst/>
          </a:prstGeom>
        </p:spPr>
      </p:pic>
      <p:pic>
        <p:nvPicPr>
          <p:cNvPr id="11" name="Picture 10">
            <a:extLst>
              <a:ext uri="{FF2B5EF4-FFF2-40B4-BE49-F238E27FC236}">
                <a16:creationId xmlns:a16="http://schemas.microsoft.com/office/drawing/2014/main" id="{CE2BB17F-1C96-857F-5666-C53EDD87FF8A}"/>
              </a:ext>
            </a:extLst>
          </p:cNvPr>
          <p:cNvPicPr>
            <a:picLocks noChangeAspect="1"/>
          </p:cNvPicPr>
          <p:nvPr/>
        </p:nvPicPr>
        <p:blipFill>
          <a:blip r:embed="rId8"/>
          <a:stretch>
            <a:fillRect/>
          </a:stretch>
        </p:blipFill>
        <p:spPr>
          <a:xfrm>
            <a:off x="2567362" y="4033198"/>
            <a:ext cx="1495425" cy="1028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551618F5-352B-5CC7-A263-1603EBD3E2CA}"/>
              </a:ext>
            </a:extLst>
          </p:cNvPr>
          <p:cNvPicPr>
            <a:picLocks noChangeAspect="1"/>
          </p:cNvPicPr>
          <p:nvPr/>
        </p:nvPicPr>
        <p:blipFill>
          <a:blip r:embed="rId9"/>
          <a:stretch>
            <a:fillRect/>
          </a:stretch>
        </p:blipFill>
        <p:spPr>
          <a:xfrm>
            <a:off x="5141413" y="4029890"/>
            <a:ext cx="1304925" cy="1314450"/>
          </a:xfrm>
          <a:prstGeom prst="rect">
            <a:avLst/>
          </a:prstGeom>
        </p:spPr>
      </p:pic>
      <p:pic>
        <p:nvPicPr>
          <p:cNvPr id="16" name="Picture 15">
            <a:extLst>
              <a:ext uri="{FF2B5EF4-FFF2-40B4-BE49-F238E27FC236}">
                <a16:creationId xmlns:a16="http://schemas.microsoft.com/office/drawing/2014/main" id="{BA8FB892-AA46-CAA3-30C9-2B1A5FF20DA0}"/>
              </a:ext>
            </a:extLst>
          </p:cNvPr>
          <p:cNvPicPr>
            <a:picLocks noChangeAspect="1"/>
          </p:cNvPicPr>
          <p:nvPr/>
        </p:nvPicPr>
        <p:blipFill>
          <a:blip r:embed="rId10"/>
          <a:stretch>
            <a:fillRect/>
          </a:stretch>
        </p:blipFill>
        <p:spPr>
          <a:xfrm>
            <a:off x="7948987" y="4120919"/>
            <a:ext cx="1028700" cy="1028700"/>
          </a:xfrm>
          <a:prstGeom prst="rect">
            <a:avLst/>
          </a:prstGeom>
        </p:spPr>
      </p:pic>
      <p:sp>
        <p:nvSpPr>
          <p:cNvPr id="17" name="TextBox 16">
            <a:extLst>
              <a:ext uri="{FF2B5EF4-FFF2-40B4-BE49-F238E27FC236}">
                <a16:creationId xmlns:a16="http://schemas.microsoft.com/office/drawing/2014/main" id="{B71D3CE2-9C01-491B-4935-ADB201EEABF3}"/>
              </a:ext>
            </a:extLst>
          </p:cNvPr>
          <p:cNvSpPr txBox="1"/>
          <p:nvPr/>
        </p:nvSpPr>
        <p:spPr>
          <a:xfrm>
            <a:off x="1989714" y="3471586"/>
            <a:ext cx="1650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Cốc giấy</a:t>
            </a:r>
          </a:p>
        </p:txBody>
      </p:sp>
      <p:sp>
        <p:nvSpPr>
          <p:cNvPr id="18" name="TextBox 17">
            <a:extLst>
              <a:ext uri="{FF2B5EF4-FFF2-40B4-BE49-F238E27FC236}">
                <a16:creationId xmlns:a16="http://schemas.microsoft.com/office/drawing/2014/main" id="{44548D81-0779-A1FF-DBD9-007DB53217A6}"/>
              </a:ext>
            </a:extLst>
          </p:cNvPr>
          <p:cNvSpPr txBox="1"/>
          <p:nvPr/>
        </p:nvSpPr>
        <p:spPr>
          <a:xfrm>
            <a:off x="4141206" y="3471586"/>
            <a:ext cx="1304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Kéo</a:t>
            </a:r>
          </a:p>
        </p:txBody>
      </p:sp>
      <p:sp>
        <p:nvSpPr>
          <p:cNvPr id="19" name="TextBox 18">
            <a:extLst>
              <a:ext uri="{FF2B5EF4-FFF2-40B4-BE49-F238E27FC236}">
                <a16:creationId xmlns:a16="http://schemas.microsoft.com/office/drawing/2014/main" id="{0E29FCA1-5EC0-EA63-DEDB-E304B0135203}"/>
              </a:ext>
            </a:extLst>
          </p:cNvPr>
          <p:cNvSpPr txBox="1"/>
          <p:nvPr/>
        </p:nvSpPr>
        <p:spPr>
          <a:xfrm>
            <a:off x="5947109" y="3430318"/>
            <a:ext cx="26190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Giá thể trồng cây</a:t>
            </a:r>
          </a:p>
        </p:txBody>
      </p:sp>
      <p:sp>
        <p:nvSpPr>
          <p:cNvPr id="20" name="TextBox 19">
            <a:extLst>
              <a:ext uri="{FF2B5EF4-FFF2-40B4-BE49-F238E27FC236}">
                <a16:creationId xmlns:a16="http://schemas.microsoft.com/office/drawing/2014/main" id="{32A2AD97-C625-7ED3-408A-B452B87879B9}"/>
              </a:ext>
            </a:extLst>
          </p:cNvPr>
          <p:cNvSpPr txBox="1"/>
          <p:nvPr/>
        </p:nvSpPr>
        <p:spPr>
          <a:xfrm>
            <a:off x="8795841" y="3423973"/>
            <a:ext cx="14301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Bình tưới</a:t>
            </a:r>
          </a:p>
        </p:txBody>
      </p:sp>
      <p:sp>
        <p:nvSpPr>
          <p:cNvPr id="22" name="TextBox 21">
            <a:extLst>
              <a:ext uri="{FF2B5EF4-FFF2-40B4-BE49-F238E27FC236}">
                <a16:creationId xmlns:a16="http://schemas.microsoft.com/office/drawing/2014/main" id="{76552D79-8C68-59F0-03E3-EF8DE0DA9A13}"/>
              </a:ext>
            </a:extLst>
          </p:cNvPr>
          <p:cNvSpPr txBox="1"/>
          <p:nvPr/>
        </p:nvSpPr>
        <p:spPr>
          <a:xfrm>
            <a:off x="2683015" y="5278832"/>
            <a:ext cx="2200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Cây trồng</a:t>
            </a:r>
          </a:p>
        </p:txBody>
      </p:sp>
      <p:sp>
        <p:nvSpPr>
          <p:cNvPr id="23" name="TextBox 22">
            <a:extLst>
              <a:ext uri="{FF2B5EF4-FFF2-40B4-BE49-F238E27FC236}">
                <a16:creationId xmlns:a16="http://schemas.microsoft.com/office/drawing/2014/main" id="{7B9EDF4C-ACFE-4184-73E3-B67C3FA1D5BD}"/>
              </a:ext>
            </a:extLst>
          </p:cNvPr>
          <p:cNvSpPr txBox="1"/>
          <p:nvPr/>
        </p:nvSpPr>
        <p:spPr>
          <a:xfrm>
            <a:off x="5211473" y="5278832"/>
            <a:ext cx="17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Xẻng nhỏ</a:t>
            </a:r>
          </a:p>
        </p:txBody>
      </p:sp>
      <p:sp>
        <p:nvSpPr>
          <p:cNvPr id="24" name="TextBox 23">
            <a:extLst>
              <a:ext uri="{FF2B5EF4-FFF2-40B4-BE49-F238E27FC236}">
                <a16:creationId xmlns:a16="http://schemas.microsoft.com/office/drawing/2014/main" id="{91A306F9-34DB-7FD1-7616-2E83C8C85FCF}"/>
              </a:ext>
            </a:extLst>
          </p:cNvPr>
          <p:cNvSpPr txBox="1"/>
          <p:nvPr/>
        </p:nvSpPr>
        <p:spPr>
          <a:xfrm>
            <a:off x="7363134" y="5264082"/>
            <a:ext cx="2760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Găng tay làm vườn</a:t>
            </a:r>
          </a:p>
        </p:txBody>
      </p:sp>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P spid="18" grpId="0"/>
      <p:bldP spid="19" grpId="0"/>
      <p:bldP spid="20"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993452" y="5549896"/>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996034" y="5977454"/>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723361" y="27085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7</a:t>
            </a:r>
          </a:p>
        </p:txBody>
      </p:sp>
      <p:pic>
        <p:nvPicPr>
          <p:cNvPr id="9" name="Picture 8">
            <a:extLst>
              <a:ext uri="{FF2B5EF4-FFF2-40B4-BE49-F238E27FC236}">
                <a16:creationId xmlns:a16="http://schemas.microsoft.com/office/drawing/2014/main" id="{92ED2DE9-85A3-C3F8-E310-6BFDFCBA9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174" y="2740714"/>
            <a:ext cx="2921897" cy="3893613"/>
          </a:xfrm>
          <a:prstGeom prst="rect">
            <a:avLst/>
          </a:prstGeom>
        </p:spPr>
      </p:pic>
      <p:pic>
        <p:nvPicPr>
          <p:cNvPr id="3" name="Picture 2"/>
          <p:cNvPicPr>
            <a:picLocks noChangeAspect="1"/>
          </p:cNvPicPr>
          <p:nvPr/>
        </p:nvPicPr>
        <p:blipFill rotWithShape="1">
          <a:blip r:embed="rId5"/>
          <a:srcRect r="24897"/>
          <a:stretch/>
        </p:blipFill>
        <p:spPr>
          <a:xfrm>
            <a:off x="6395044" y="1700469"/>
            <a:ext cx="5128476" cy="3876190"/>
          </a:xfrm>
          <a:prstGeom prst="rect">
            <a:avLst/>
          </a:prstGeom>
        </p:spPr>
      </p:pic>
      <p:sp>
        <p:nvSpPr>
          <p:cNvPr id="8" name="TextBox 7"/>
          <p:cNvSpPr txBox="1"/>
          <p:nvPr/>
        </p:nvSpPr>
        <p:spPr>
          <a:xfrm>
            <a:off x="115614" y="964302"/>
            <a:ext cx="6541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CHẬU </a:t>
            </a:r>
            <a: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HOA,</a:t>
            </a:r>
            <a:b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br>
            <a: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CÂY CẢNH MINI</a:t>
            </a:r>
            <a:endParaRPr kumimoji="0" lang="en-US" altLang="zh-CN" sz="6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165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05111" y="1632693"/>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chậu hoa, cây cảnh mini</a:t>
            </a:r>
          </a:p>
        </p:txBody>
      </p:sp>
      <p:sp>
        <p:nvSpPr>
          <p:cNvPr id="117" name="TextBox 116"/>
          <p:cNvSpPr txBox="1"/>
          <p:nvPr/>
        </p:nvSpPr>
        <p:spPr>
          <a:xfrm>
            <a:off x="2537779" y="334139"/>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CHẬU HOA, CÂY CẢNH MINI</a:t>
            </a:r>
          </a:p>
        </p:txBody>
      </p:sp>
      <p:sp>
        <p:nvSpPr>
          <p:cNvPr id="9" name="TextBox 8">
            <a:extLst>
              <a:ext uri="{FF2B5EF4-FFF2-40B4-BE49-F238E27FC236}">
                <a16:creationId xmlns:a16="http://schemas.microsoft.com/office/drawing/2014/main" id="{1C6C1494-9761-2059-0481-6D5C41B8AC62}"/>
              </a:ext>
            </a:extLst>
          </p:cNvPr>
          <p:cNvSpPr txBox="1"/>
          <p:nvPr/>
        </p:nvSpPr>
        <p:spPr>
          <a:xfrm>
            <a:off x="5314115" y="2093305"/>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5" name="Picture 4">
            <a:extLst>
              <a:ext uri="{FF2B5EF4-FFF2-40B4-BE49-F238E27FC236}">
                <a16:creationId xmlns:a16="http://schemas.microsoft.com/office/drawing/2014/main" id="{B77F5E16-C6C4-E138-9809-D80B8826D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06" y="3120751"/>
            <a:ext cx="2678894" cy="2438385"/>
          </a:xfrm>
          <a:prstGeom prst="rect">
            <a:avLst/>
          </a:prstGeom>
          <a:ln w="38100">
            <a:solidFill>
              <a:schemeClr val="accent1">
                <a:lumMod val="75000"/>
              </a:schemeClr>
            </a:solidFill>
          </a:ln>
          <a:effectLst>
            <a:outerShdw blurRad="107950" dist="12700" dir="5400000" algn="ctr">
              <a:srgbClr val="000000"/>
            </a:outerShdw>
          </a:effectLst>
        </p:spPr>
      </p:pic>
      <p:pic>
        <p:nvPicPr>
          <p:cNvPr id="2" name="Picture 1"/>
          <p:cNvPicPr>
            <a:picLocks noChangeAspect="1"/>
          </p:cNvPicPr>
          <p:nvPr/>
        </p:nvPicPr>
        <p:blipFill>
          <a:blip r:embed="rId5"/>
          <a:stretch>
            <a:fillRect/>
          </a:stretch>
        </p:blipFill>
        <p:spPr>
          <a:xfrm>
            <a:off x="4636616" y="3120751"/>
            <a:ext cx="2133333" cy="2438385"/>
          </a:xfrm>
          <a:prstGeom prst="rect">
            <a:avLst/>
          </a:prstGeom>
          <a:ln w="38100">
            <a:solidFill>
              <a:schemeClr val="accent1">
                <a:lumMod val="75000"/>
              </a:schemeClr>
            </a:solidFill>
          </a:ln>
          <a:effectLst>
            <a:outerShdw blurRad="107950" dist="12700" dir="5400000" algn="ctr">
              <a:srgbClr val="000000"/>
            </a:outerShdw>
          </a:effectLst>
        </p:spPr>
      </p:pic>
      <p:pic>
        <p:nvPicPr>
          <p:cNvPr id="3" name="Picture 2"/>
          <p:cNvPicPr>
            <a:picLocks noChangeAspect="1"/>
          </p:cNvPicPr>
          <p:nvPr/>
        </p:nvPicPr>
        <p:blipFill>
          <a:blip r:embed="rId6"/>
          <a:stretch>
            <a:fillRect/>
          </a:stretch>
        </p:blipFill>
        <p:spPr>
          <a:xfrm>
            <a:off x="7634426" y="3120751"/>
            <a:ext cx="3352381" cy="2438385"/>
          </a:xfrm>
          <a:prstGeom prst="rect">
            <a:avLst/>
          </a:prstGeom>
          <a:ln w="38100">
            <a:solidFill>
              <a:schemeClr val="accent1">
                <a:lumMod val="75000"/>
              </a:schemeClr>
            </a:solidFill>
          </a:ln>
          <a:effectLst>
            <a:outerShdw blurRad="107950" dist="12700" dir="5400000" algn="ctr">
              <a:srgbClr val="000000"/>
            </a:outerShdw>
          </a:effectLst>
        </p:spPr>
      </p:pic>
    </p:spTree>
    <p:extLst>
      <p:ext uri="{BB962C8B-B14F-4D97-AF65-F5344CB8AC3E}">
        <p14:creationId xmlns:p14="http://schemas.microsoft.com/office/powerpoint/2010/main" val="20183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96180" y="716023"/>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TIÊU CHÍ SẢN PHẨM</a:t>
            </a:r>
          </a:p>
        </p:txBody>
      </p:sp>
      <p:sp>
        <p:nvSpPr>
          <p:cNvPr id="7" name="TextBox 6"/>
          <p:cNvSpPr txBox="1"/>
          <p:nvPr/>
        </p:nvSpPr>
        <p:spPr>
          <a:xfrm>
            <a:off x="1158378" y="2261561"/>
            <a:ext cx="556454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Kích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thước cây và chậu trồng cây phù hợp với không gian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lớp học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101903" y="4094499"/>
            <a:ext cx="56210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thể (đất trồng, sơ dừa,...) vừa kín gốc,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rễ cây</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137398" y="3178030"/>
            <a:ext cx="55855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dùng để trồng cây cảnh được làm từ vật liệu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tái chế</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id="{2EE29F6C-D80E-11E6-2150-6EC9CDC03B7D}"/>
              </a:ext>
            </a:extLst>
          </p:cNvPr>
          <p:cNvSpPr txBox="1"/>
          <p:nvPr/>
        </p:nvSpPr>
        <p:spPr>
          <a:xfrm>
            <a:off x="1071983" y="5010968"/>
            <a:ext cx="576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được trồng chắc chắn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trong chậu</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C529BF04-1DC3-5786-E6F5-F9CA7EB51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73" y="2261561"/>
            <a:ext cx="3179618" cy="34156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499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8"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67533" y="1569777"/>
            <a:ext cx="8931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ựa chọn ý tưởng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và đề xuất cách 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hoa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mini</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CHẬU HOA, CÂY CẢNH MINI</a:t>
            </a:r>
          </a:p>
        </p:txBody>
      </p:sp>
      <p:pic>
        <p:nvPicPr>
          <p:cNvPr id="2" name="Picture 1"/>
          <p:cNvPicPr>
            <a:picLocks noChangeAspect="1"/>
          </p:cNvPicPr>
          <p:nvPr/>
        </p:nvPicPr>
        <p:blipFill>
          <a:blip r:embed="rId4"/>
          <a:stretch>
            <a:fillRect/>
          </a:stretch>
        </p:blipFill>
        <p:spPr>
          <a:xfrm>
            <a:off x="655564" y="2433775"/>
            <a:ext cx="2361905" cy="3228571"/>
          </a:xfrm>
          <a:prstGeom prst="rect">
            <a:avLst/>
          </a:prstGeom>
        </p:spPr>
      </p:pic>
      <p:pic>
        <p:nvPicPr>
          <p:cNvPr id="4" name="Picture 3"/>
          <p:cNvPicPr>
            <a:picLocks noChangeAspect="1"/>
          </p:cNvPicPr>
          <p:nvPr/>
        </p:nvPicPr>
        <p:blipFill>
          <a:blip r:embed="rId5"/>
          <a:stretch>
            <a:fillRect/>
          </a:stretch>
        </p:blipFill>
        <p:spPr>
          <a:xfrm>
            <a:off x="3274436" y="2607461"/>
            <a:ext cx="2980952" cy="1733333"/>
          </a:xfrm>
          <a:prstGeom prst="rect">
            <a:avLst/>
          </a:prstGeom>
        </p:spPr>
      </p:pic>
      <p:pic>
        <p:nvPicPr>
          <p:cNvPr id="5" name="Picture 4"/>
          <p:cNvPicPr>
            <a:picLocks noChangeAspect="1"/>
          </p:cNvPicPr>
          <p:nvPr/>
        </p:nvPicPr>
        <p:blipFill>
          <a:blip r:embed="rId6"/>
          <a:stretch>
            <a:fillRect/>
          </a:stretch>
        </p:blipFill>
        <p:spPr>
          <a:xfrm>
            <a:off x="9205388" y="2402699"/>
            <a:ext cx="1866667" cy="3876190"/>
          </a:xfrm>
          <a:prstGeom prst="rect">
            <a:avLst/>
          </a:prstGeom>
        </p:spPr>
      </p:pic>
      <p:pic>
        <p:nvPicPr>
          <p:cNvPr id="6" name="Picture 5"/>
          <p:cNvPicPr>
            <a:picLocks noChangeAspect="1"/>
          </p:cNvPicPr>
          <p:nvPr/>
        </p:nvPicPr>
        <p:blipFill>
          <a:blip r:embed="rId7"/>
          <a:stretch>
            <a:fillRect/>
          </a:stretch>
        </p:blipFill>
        <p:spPr>
          <a:xfrm>
            <a:off x="6597054" y="2957166"/>
            <a:ext cx="2266667" cy="3142857"/>
          </a:xfrm>
          <a:prstGeom prst="rect">
            <a:avLst/>
          </a:prstGeom>
        </p:spPr>
      </p:pic>
      <p:pic>
        <p:nvPicPr>
          <p:cNvPr id="7" name="Picture 6"/>
          <p:cNvPicPr>
            <a:picLocks noChangeAspect="1"/>
          </p:cNvPicPr>
          <p:nvPr/>
        </p:nvPicPr>
        <p:blipFill>
          <a:blip r:embed="rId8"/>
          <a:stretch>
            <a:fillRect/>
          </a:stretch>
        </p:blipFill>
        <p:spPr>
          <a:xfrm>
            <a:off x="3164912" y="4891625"/>
            <a:ext cx="3200000" cy="1866667"/>
          </a:xfrm>
          <a:prstGeom prst="rect">
            <a:avLst/>
          </a:prstGeom>
        </p:spPr>
      </p:pic>
    </p:spTree>
    <p:extLst>
      <p:ext uri="{BB962C8B-B14F-4D97-AF65-F5344CB8AC3E}">
        <p14:creationId xmlns:p14="http://schemas.microsoft.com/office/powerpoint/2010/main" val="79819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860473" y="2164465"/>
            <a:ext cx="528244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sẽ</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trồng cây gì</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sử dụng là</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gì</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Mô tả </a:t>
            </a:r>
            <a:r>
              <a:rPr lang="vi-VN" altLang="zh-CN" sz="2400">
                <a:solidFill>
                  <a:srgbClr val="002060"/>
                </a:solidFill>
                <a:latin typeface="Roboto" panose="02000000000000000000" pitchFamily="2" charset="0"/>
                <a:ea typeface="Roboto" panose="02000000000000000000" pitchFamily="2" charset="0"/>
              </a:rPr>
              <a:t>các bước làm chậu </a:t>
            </a:r>
            <a:endParaRPr lang="en-US"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cây cảnh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490" l="2885" r="96635">
                        <a14:foregroundMark x1="69712" y1="63776" x2="71635" y2="64286"/>
                        <a14:foregroundMark x1="43269" y1="86224" x2="59615" y2="93878"/>
                        <a14:backgroundMark x1="90865" y1="4592" x2="92308" y2="30612"/>
                        <a14:backgroundMark x1="65865" y1="2041" x2="72115" y2="2041"/>
                        <a14:backgroundMark x1="56250" y1="47449" x2="61538" y2="47449"/>
                        <a14:backgroundMark x1="49038" y1="36224" x2="50962" y2="37755"/>
                        <a14:backgroundMark x1="58654" y1="59694" x2="61538" y2="61224"/>
                        <a14:backgroundMark x1="17788" y1="15306" x2="34135" y2="17347"/>
                      </a14:backgroundRemoval>
                    </a14:imgEffect>
                  </a14:imgLayer>
                </a14:imgProps>
              </a:ext>
            </a:extLst>
          </a:blip>
          <a:stretch>
            <a:fillRect/>
          </a:stretch>
        </p:blipFill>
        <p:spPr>
          <a:xfrm>
            <a:off x="1733421" y="2660766"/>
            <a:ext cx="2942487" cy="2772729"/>
          </a:xfrm>
          <a:prstGeom prst="rect">
            <a:avLst/>
          </a:prstGeom>
        </p:spPr>
      </p:pic>
    </p:spTree>
    <p:extLst>
      <p:ext uri="{BB962C8B-B14F-4D97-AF65-F5344CB8AC3E}">
        <p14:creationId xmlns:p14="http://schemas.microsoft.com/office/powerpoint/2010/main" val="4171788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CHƠI NHANH TRÍ</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34646" y="1454783"/>
            <a:ext cx="628968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a:t>
            </a:r>
            <a:r>
              <a:rPr lang="en-US" sz="2400" b="1">
                <a:solidFill>
                  <a:schemeClr val="bg1"/>
                </a:solidFill>
                <a:latin typeface="Roboto" panose="02000000000000000000" pitchFamily="2" charset="0"/>
                <a:ea typeface="Roboto" panose="02000000000000000000" pitchFamily="2" charset="0"/>
              </a:rPr>
              <a:t>ÂU 1: Tìm hình đúng điền vào dãy sau: </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descr="https://i1-vnexpress.vnecdn.net/2023/06/20/2Q-4125-1622716204-5360-1687259295.png?w=0&amp;h=0&amp;q=100&amp;dpr=2&amp;fit=crop&amp;s=SzaancG6GDjt2ZSRWhhM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301" y="2071448"/>
            <a:ext cx="7008377" cy="4672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98627" y="3356264"/>
            <a:ext cx="1797627" cy="841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ĐÁP ÁN</a:t>
            </a:r>
          </a:p>
        </p:txBody>
      </p:sp>
      <p:sp>
        <p:nvSpPr>
          <p:cNvPr id="4" name="Rectangle 3"/>
          <p:cNvSpPr/>
          <p:nvPr/>
        </p:nvSpPr>
        <p:spPr>
          <a:xfrm>
            <a:off x="5164282" y="5070764"/>
            <a:ext cx="1174173" cy="1423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6" presetClass="entr" presetSubtype="32"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out)">
                                      <p:cBhvr>
                                        <p:cTn id="18"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6" presetClass="emph" presetSubtype="0" repeatCount="3000" fill="hold" grpId="1" nodeType="withEffect">
                                  <p:stCondLst>
                                    <p:cond delay="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childTnLst>
                    </p:cTn>
                  </p:par>
                </p:childTnLst>
              </p:cTn>
              <p:nextCondLst>
                <p:cond evt="onClick" delay="0">
                  <p:tgtEl>
                    <p:spTgt spid="3"/>
                  </p:tgtEl>
                </p:cond>
              </p:nextCondLst>
            </p:seq>
          </p:childTnLst>
        </p:cTn>
      </p:par>
    </p:tnLst>
    <p:bldLst>
      <p:bldP spid="117" grpId="0"/>
      <p:bldP spid="7" grpId="0"/>
      <p:bldP spid="3" grpId="0" animBg="1"/>
      <p:bldP spid="4" grpId="0" animBg="1"/>
      <p:bldP spid="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2">
            <a:extLst>
              <a:ext uri="{FF2B5EF4-FFF2-40B4-BE49-F238E27FC236}">
                <a16:creationId xmlns:a16="http://schemas.microsoft.com/office/drawing/2014/main" id="{8D375CCE-294A-4A06-B090-A5CB539AC2CB}"/>
              </a:ext>
            </a:extLst>
          </p:cNvPr>
          <p:cNvSpPr/>
          <p:nvPr/>
        </p:nvSpPr>
        <p:spPr>
          <a:xfrm>
            <a:off x="1488736" y="1695175"/>
            <a:ext cx="8991600" cy="4080757"/>
          </a:xfrm>
          <a:prstGeom prst="roundRect">
            <a:avLst>
              <a:gd name="adj" fmla="val 9417"/>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3865254" y="1847811"/>
            <a:ext cx="418922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934388" y="590602"/>
            <a:ext cx="65341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5" name="Picture 4">
            <a:extLst>
              <a:ext uri="{FF2B5EF4-FFF2-40B4-BE49-F238E27FC236}">
                <a16:creationId xmlns:a16="http://schemas.microsoft.com/office/drawing/2014/main" id="{66EA7CAD-6ECF-0ECA-6545-8E013C6F4566}"/>
              </a:ext>
            </a:extLst>
          </p:cNvPr>
          <p:cNvPicPr>
            <a:picLocks noChangeAspect="1"/>
          </p:cNvPicPr>
          <p:nvPr/>
        </p:nvPicPr>
        <p:blipFill>
          <a:blip r:embed="rId4"/>
          <a:stretch>
            <a:fillRect/>
          </a:stretch>
        </p:blipFill>
        <p:spPr>
          <a:xfrm>
            <a:off x="2047498" y="2217143"/>
            <a:ext cx="1009650" cy="97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BC90DE-A0D5-072D-F379-25689A25BE2A}"/>
              </a:ext>
            </a:extLst>
          </p:cNvPr>
          <p:cNvPicPr>
            <a:picLocks noChangeAspect="1"/>
          </p:cNvPicPr>
          <p:nvPr/>
        </p:nvPicPr>
        <p:blipFill>
          <a:blip r:embed="rId5"/>
          <a:stretch>
            <a:fillRect/>
          </a:stretch>
        </p:blipFill>
        <p:spPr>
          <a:xfrm>
            <a:off x="4187863" y="2436218"/>
            <a:ext cx="1095375" cy="752475"/>
          </a:xfrm>
          <a:prstGeom prst="rect">
            <a:avLst/>
          </a:prstGeom>
        </p:spPr>
      </p:pic>
      <p:pic>
        <p:nvPicPr>
          <p:cNvPr id="9" name="Picture 8">
            <a:extLst>
              <a:ext uri="{FF2B5EF4-FFF2-40B4-BE49-F238E27FC236}">
                <a16:creationId xmlns:a16="http://schemas.microsoft.com/office/drawing/2014/main" id="{A04A41EB-5CD2-4145-1AF9-47056FB0D6A4}"/>
              </a:ext>
            </a:extLst>
          </p:cNvPr>
          <p:cNvPicPr>
            <a:picLocks noChangeAspect="1"/>
          </p:cNvPicPr>
          <p:nvPr/>
        </p:nvPicPr>
        <p:blipFill>
          <a:blip r:embed="rId6"/>
          <a:stretch>
            <a:fillRect/>
          </a:stretch>
        </p:blipFill>
        <p:spPr>
          <a:xfrm>
            <a:off x="6427995" y="2330939"/>
            <a:ext cx="1162050" cy="1009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1E04D591-D05C-2E92-0504-B33611BBA2CC}"/>
              </a:ext>
            </a:extLst>
          </p:cNvPr>
          <p:cNvPicPr>
            <a:picLocks noChangeAspect="1"/>
          </p:cNvPicPr>
          <p:nvPr/>
        </p:nvPicPr>
        <p:blipFill>
          <a:blip r:embed="rId7"/>
          <a:stretch>
            <a:fillRect/>
          </a:stretch>
        </p:blipFill>
        <p:spPr>
          <a:xfrm>
            <a:off x="8734802" y="2455268"/>
            <a:ext cx="904875" cy="733425"/>
          </a:xfrm>
          <a:prstGeom prst="rect">
            <a:avLst/>
          </a:prstGeom>
        </p:spPr>
      </p:pic>
      <p:pic>
        <p:nvPicPr>
          <p:cNvPr id="13" name="Picture 12">
            <a:extLst>
              <a:ext uri="{FF2B5EF4-FFF2-40B4-BE49-F238E27FC236}">
                <a16:creationId xmlns:a16="http://schemas.microsoft.com/office/drawing/2014/main" id="{CE2BB17F-1C96-857F-5666-C53EDD87FF8A}"/>
              </a:ext>
            </a:extLst>
          </p:cNvPr>
          <p:cNvPicPr>
            <a:picLocks noChangeAspect="1"/>
          </p:cNvPicPr>
          <p:nvPr/>
        </p:nvPicPr>
        <p:blipFill>
          <a:blip r:embed="rId8"/>
          <a:stretch>
            <a:fillRect/>
          </a:stretch>
        </p:blipFill>
        <p:spPr>
          <a:xfrm>
            <a:off x="2567362" y="4033198"/>
            <a:ext cx="1495425" cy="1028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51618F5-352B-5CC7-A263-1603EBD3E2CA}"/>
              </a:ext>
            </a:extLst>
          </p:cNvPr>
          <p:cNvPicPr>
            <a:picLocks noChangeAspect="1"/>
          </p:cNvPicPr>
          <p:nvPr/>
        </p:nvPicPr>
        <p:blipFill>
          <a:blip r:embed="rId9"/>
          <a:stretch>
            <a:fillRect/>
          </a:stretch>
        </p:blipFill>
        <p:spPr>
          <a:xfrm>
            <a:off x="5141413" y="4029890"/>
            <a:ext cx="1304925" cy="1314450"/>
          </a:xfrm>
          <a:prstGeom prst="rect">
            <a:avLst/>
          </a:prstGeom>
        </p:spPr>
      </p:pic>
      <p:pic>
        <p:nvPicPr>
          <p:cNvPr id="21" name="Picture 20">
            <a:extLst>
              <a:ext uri="{FF2B5EF4-FFF2-40B4-BE49-F238E27FC236}">
                <a16:creationId xmlns:a16="http://schemas.microsoft.com/office/drawing/2014/main" id="{BA8FB892-AA46-CAA3-30C9-2B1A5FF20DA0}"/>
              </a:ext>
            </a:extLst>
          </p:cNvPr>
          <p:cNvPicPr>
            <a:picLocks noChangeAspect="1"/>
          </p:cNvPicPr>
          <p:nvPr/>
        </p:nvPicPr>
        <p:blipFill>
          <a:blip r:embed="rId10"/>
          <a:stretch>
            <a:fillRect/>
          </a:stretch>
        </p:blipFill>
        <p:spPr>
          <a:xfrm>
            <a:off x="7948987" y="4120919"/>
            <a:ext cx="1028700" cy="1028700"/>
          </a:xfrm>
          <a:prstGeom prst="rect">
            <a:avLst/>
          </a:prstGeom>
        </p:spPr>
      </p:pic>
      <p:sp>
        <p:nvSpPr>
          <p:cNvPr id="23" name="TextBox 22">
            <a:extLst>
              <a:ext uri="{FF2B5EF4-FFF2-40B4-BE49-F238E27FC236}">
                <a16:creationId xmlns:a16="http://schemas.microsoft.com/office/drawing/2014/main" id="{B71D3CE2-9C01-491B-4935-ADB201EEABF3}"/>
              </a:ext>
            </a:extLst>
          </p:cNvPr>
          <p:cNvSpPr txBox="1"/>
          <p:nvPr/>
        </p:nvSpPr>
        <p:spPr>
          <a:xfrm>
            <a:off x="1989714" y="3471586"/>
            <a:ext cx="1650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Cốc giấy</a:t>
            </a:r>
          </a:p>
        </p:txBody>
      </p:sp>
      <p:sp>
        <p:nvSpPr>
          <p:cNvPr id="24" name="TextBox 23">
            <a:extLst>
              <a:ext uri="{FF2B5EF4-FFF2-40B4-BE49-F238E27FC236}">
                <a16:creationId xmlns:a16="http://schemas.microsoft.com/office/drawing/2014/main" id="{44548D81-0779-A1FF-DBD9-007DB53217A6}"/>
              </a:ext>
            </a:extLst>
          </p:cNvPr>
          <p:cNvSpPr txBox="1"/>
          <p:nvPr/>
        </p:nvSpPr>
        <p:spPr>
          <a:xfrm>
            <a:off x="4141206" y="3471586"/>
            <a:ext cx="1304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Kéo</a:t>
            </a:r>
          </a:p>
        </p:txBody>
      </p:sp>
      <p:sp>
        <p:nvSpPr>
          <p:cNvPr id="25" name="TextBox 24">
            <a:extLst>
              <a:ext uri="{FF2B5EF4-FFF2-40B4-BE49-F238E27FC236}">
                <a16:creationId xmlns:a16="http://schemas.microsoft.com/office/drawing/2014/main" id="{0E29FCA1-5EC0-EA63-DEDB-E304B0135203}"/>
              </a:ext>
            </a:extLst>
          </p:cNvPr>
          <p:cNvSpPr txBox="1"/>
          <p:nvPr/>
        </p:nvSpPr>
        <p:spPr>
          <a:xfrm>
            <a:off x="5743477" y="3479814"/>
            <a:ext cx="2577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Giá thể trồng cây</a:t>
            </a:r>
          </a:p>
        </p:txBody>
      </p:sp>
      <p:sp>
        <p:nvSpPr>
          <p:cNvPr id="27" name="TextBox 26">
            <a:extLst>
              <a:ext uri="{FF2B5EF4-FFF2-40B4-BE49-F238E27FC236}">
                <a16:creationId xmlns:a16="http://schemas.microsoft.com/office/drawing/2014/main" id="{32A2AD97-C625-7ED3-408A-B452B87879B9}"/>
              </a:ext>
            </a:extLst>
          </p:cNvPr>
          <p:cNvSpPr txBox="1"/>
          <p:nvPr/>
        </p:nvSpPr>
        <p:spPr>
          <a:xfrm>
            <a:off x="8693539" y="3471586"/>
            <a:ext cx="1499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Bình tưới</a:t>
            </a:r>
          </a:p>
        </p:txBody>
      </p:sp>
      <p:sp>
        <p:nvSpPr>
          <p:cNvPr id="28" name="TextBox 27">
            <a:extLst>
              <a:ext uri="{FF2B5EF4-FFF2-40B4-BE49-F238E27FC236}">
                <a16:creationId xmlns:a16="http://schemas.microsoft.com/office/drawing/2014/main" id="{76552D79-8C68-59F0-03E3-EF8DE0DA9A13}"/>
              </a:ext>
            </a:extLst>
          </p:cNvPr>
          <p:cNvSpPr txBox="1"/>
          <p:nvPr/>
        </p:nvSpPr>
        <p:spPr>
          <a:xfrm>
            <a:off x="2501074" y="5278832"/>
            <a:ext cx="1541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Cây trồng</a:t>
            </a:r>
          </a:p>
        </p:txBody>
      </p:sp>
      <p:sp>
        <p:nvSpPr>
          <p:cNvPr id="29" name="TextBox 28">
            <a:extLst>
              <a:ext uri="{FF2B5EF4-FFF2-40B4-BE49-F238E27FC236}">
                <a16:creationId xmlns:a16="http://schemas.microsoft.com/office/drawing/2014/main" id="{7B9EDF4C-ACFE-4184-73E3-B67C3FA1D5BD}"/>
              </a:ext>
            </a:extLst>
          </p:cNvPr>
          <p:cNvSpPr txBox="1"/>
          <p:nvPr/>
        </p:nvSpPr>
        <p:spPr>
          <a:xfrm>
            <a:off x="5211473" y="5278832"/>
            <a:ext cx="17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Xẻng nhỏ</a:t>
            </a:r>
          </a:p>
        </p:txBody>
      </p:sp>
      <p:sp>
        <p:nvSpPr>
          <p:cNvPr id="30" name="TextBox 29">
            <a:extLst>
              <a:ext uri="{FF2B5EF4-FFF2-40B4-BE49-F238E27FC236}">
                <a16:creationId xmlns:a16="http://schemas.microsoft.com/office/drawing/2014/main" id="{91A306F9-34DB-7FD1-7616-2E83C8C85FCF}"/>
              </a:ext>
            </a:extLst>
          </p:cNvPr>
          <p:cNvSpPr txBox="1"/>
          <p:nvPr/>
        </p:nvSpPr>
        <p:spPr>
          <a:xfrm>
            <a:off x="7363134" y="5264453"/>
            <a:ext cx="283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Găng tay làm vườn</a:t>
            </a:r>
          </a:p>
        </p:txBody>
      </p:sp>
    </p:spTree>
    <p:extLst>
      <p:ext uri="{BB962C8B-B14F-4D97-AF65-F5344CB8AC3E}">
        <p14:creationId xmlns:p14="http://schemas.microsoft.com/office/powerpoint/2010/main" val="24848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34696" y="1182849"/>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hoa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mini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2281653" y="483640"/>
            <a:ext cx="82756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2" name="Picture 1"/>
          <p:cNvPicPr>
            <a:picLocks noChangeAspect="1"/>
          </p:cNvPicPr>
          <p:nvPr/>
        </p:nvPicPr>
        <p:blipFill>
          <a:blip r:embed="rId4"/>
          <a:stretch>
            <a:fillRect/>
          </a:stretch>
        </p:blipFill>
        <p:spPr>
          <a:xfrm>
            <a:off x="7846071" y="1990556"/>
            <a:ext cx="3769820" cy="3658004"/>
          </a:xfrm>
          <a:prstGeom prst="rect">
            <a:avLst/>
          </a:prstGeom>
          <a:effectLst>
            <a:softEdge rad="317500"/>
          </a:effectLst>
        </p:spPr>
      </p:pic>
      <p:pic>
        <p:nvPicPr>
          <p:cNvPr id="4" name="Picture 3"/>
          <p:cNvPicPr>
            <a:picLocks noChangeAspect="1"/>
          </p:cNvPicPr>
          <p:nvPr/>
        </p:nvPicPr>
        <p:blipFill>
          <a:blip r:embed="rId5"/>
          <a:stretch>
            <a:fillRect/>
          </a:stretch>
        </p:blipFill>
        <p:spPr>
          <a:xfrm>
            <a:off x="452099" y="1907643"/>
            <a:ext cx="7123809" cy="4076190"/>
          </a:xfrm>
          <a:prstGeom prst="rect">
            <a:avLst/>
          </a:prstGeom>
          <a:effectLst>
            <a:softEdge rad="317500"/>
          </a:effectLst>
        </p:spPr>
      </p:pic>
    </p:spTree>
    <p:extLst>
      <p:ext uri="{BB962C8B-B14F-4D97-AF65-F5344CB8AC3E}">
        <p14:creationId xmlns:p14="http://schemas.microsoft.com/office/powerpoint/2010/main" val="361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0E8D683-E4FE-F384-8D27-8DC6F2C75B53}"/>
              </a:ext>
            </a:extLst>
          </p:cNvPr>
          <p:cNvSpPr/>
          <p:nvPr/>
        </p:nvSpPr>
        <p:spPr>
          <a:xfrm>
            <a:off x="3152886" y="3031505"/>
            <a:ext cx="6127979" cy="21214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554917" y="1705087"/>
            <a:ext cx="486671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chậu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cảnh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từ</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cốc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Oval 20"/>
          <p:cNvSpPr/>
          <p:nvPr/>
        </p:nvSpPr>
        <p:spPr>
          <a:xfrm>
            <a:off x="2201721" y="155121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152886" y="558471"/>
            <a:ext cx="6755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CẢNH MINI</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2954D2CC-81C7-967E-412A-76712E133702}"/>
              </a:ext>
            </a:extLst>
          </p:cNvPr>
          <p:cNvPicPr>
            <a:picLocks noChangeAspect="1"/>
          </p:cNvPicPr>
          <p:nvPr/>
        </p:nvPicPr>
        <p:blipFill>
          <a:blip r:embed="rId4"/>
          <a:stretch>
            <a:fillRect/>
          </a:stretch>
        </p:blipFill>
        <p:spPr>
          <a:xfrm rot="5400000">
            <a:off x="7621708" y="3228411"/>
            <a:ext cx="1370475" cy="1771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8645D482-4242-0F03-4D2D-0243BB78DB8A}"/>
              </a:ext>
            </a:extLst>
          </p:cNvPr>
          <p:cNvPicPr>
            <a:picLocks noChangeAspect="1"/>
          </p:cNvPicPr>
          <p:nvPr/>
        </p:nvPicPr>
        <p:blipFill>
          <a:blip r:embed="rId5"/>
          <a:stretch>
            <a:fillRect/>
          </a:stretch>
        </p:blipFill>
        <p:spPr>
          <a:xfrm>
            <a:off x="3232931" y="3428999"/>
            <a:ext cx="1771650" cy="13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Arrow: Right 27">
            <a:extLst>
              <a:ext uri="{FF2B5EF4-FFF2-40B4-BE49-F238E27FC236}">
                <a16:creationId xmlns:a16="http://schemas.microsoft.com/office/drawing/2014/main" id="{6DAA559E-6BE9-8935-5E8D-442D157380F4}"/>
              </a:ext>
            </a:extLst>
          </p:cNvPr>
          <p:cNvSpPr/>
          <p:nvPr/>
        </p:nvSpPr>
        <p:spPr>
          <a:xfrm>
            <a:off x="5723646" y="3847435"/>
            <a:ext cx="978408" cy="484632"/>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45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CBC18A3-5920-D921-7898-B08E0A46B7F7}"/>
              </a:ext>
            </a:extLst>
          </p:cNvPr>
          <p:cNvSpPr/>
          <p:nvPr/>
        </p:nvSpPr>
        <p:spPr>
          <a:xfrm>
            <a:off x="3456848" y="2287662"/>
            <a:ext cx="6396267" cy="369417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37229" y="1474901"/>
            <a:ext cx="453836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Cho một phần giá thể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vào chậu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2266149" y="483640"/>
            <a:ext cx="74805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3" name="Picture 2">
            <a:extLst>
              <a:ext uri="{FF2B5EF4-FFF2-40B4-BE49-F238E27FC236}">
                <a16:creationId xmlns:a16="http://schemas.microsoft.com/office/drawing/2014/main" id="{654A26F8-6A30-EAEA-68E8-AA5A3494EEAC}"/>
              </a:ext>
            </a:extLst>
          </p:cNvPr>
          <p:cNvPicPr>
            <a:picLocks noChangeAspect="1"/>
          </p:cNvPicPr>
          <p:nvPr/>
        </p:nvPicPr>
        <p:blipFill>
          <a:blip r:embed="rId4"/>
          <a:stretch>
            <a:fillRect/>
          </a:stretch>
        </p:blipFill>
        <p:spPr>
          <a:xfrm>
            <a:off x="5157555" y="2805189"/>
            <a:ext cx="2994851" cy="2470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5090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057C216-288B-3A51-6261-AE83135E96CD}"/>
              </a:ext>
            </a:extLst>
          </p:cNvPr>
          <p:cNvSpPr/>
          <p:nvPr/>
        </p:nvSpPr>
        <p:spPr>
          <a:xfrm>
            <a:off x="4720382" y="1532073"/>
            <a:ext cx="6086163" cy="43076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906998" y="3726111"/>
            <a:ext cx="274930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Đặt cây vào chậu và thêm giá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thể vào</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2281653" y="461580"/>
            <a:ext cx="9875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3" name="Picture 2">
            <a:extLst>
              <a:ext uri="{FF2B5EF4-FFF2-40B4-BE49-F238E27FC236}">
                <a16:creationId xmlns:a16="http://schemas.microsoft.com/office/drawing/2014/main" id="{058FB3E5-9804-537F-6C95-2A321B759AF9}"/>
              </a:ext>
            </a:extLst>
          </p:cNvPr>
          <p:cNvPicPr>
            <a:picLocks noChangeAspect="1"/>
          </p:cNvPicPr>
          <p:nvPr/>
        </p:nvPicPr>
        <p:blipFill>
          <a:blip r:embed="rId4"/>
          <a:stretch>
            <a:fillRect/>
          </a:stretch>
        </p:blipFill>
        <p:spPr>
          <a:xfrm>
            <a:off x="5983988" y="2316116"/>
            <a:ext cx="3889454" cy="2620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54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F6C49BE-DA00-DE7D-4046-992ABDE7CDB7}"/>
              </a:ext>
            </a:extLst>
          </p:cNvPr>
          <p:cNvSpPr/>
          <p:nvPr/>
        </p:nvSpPr>
        <p:spPr>
          <a:xfrm>
            <a:off x="402336" y="1551211"/>
            <a:ext cx="5998464" cy="41546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007286" y="3754054"/>
            <a:ext cx="363253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Tưới nước cho cây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2281653" y="483640"/>
            <a:ext cx="9910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pic>
        <p:nvPicPr>
          <p:cNvPr id="4" name="Picture 3">
            <a:extLst>
              <a:ext uri="{FF2B5EF4-FFF2-40B4-BE49-F238E27FC236}">
                <a16:creationId xmlns:a16="http://schemas.microsoft.com/office/drawing/2014/main" id="{AF73498E-1B90-5AC7-4996-7944D642D8DA}"/>
              </a:ext>
            </a:extLst>
          </p:cNvPr>
          <p:cNvPicPr>
            <a:picLocks noChangeAspect="1"/>
          </p:cNvPicPr>
          <p:nvPr/>
        </p:nvPicPr>
        <p:blipFill>
          <a:blip r:embed="rId4"/>
          <a:stretch>
            <a:fillRect/>
          </a:stretch>
        </p:blipFill>
        <p:spPr>
          <a:xfrm>
            <a:off x="1097565" y="2058412"/>
            <a:ext cx="4568066" cy="3101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532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77013" y="3853880"/>
            <a:ext cx="3632536"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Trang trí không gian và lớp học với chậu hoa, cây cảnh vừa trồng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55726" y="649687"/>
            <a:ext cx="77040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CHẬU HOA, CÂY CẢNH MINI</a:t>
            </a: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5</a:t>
            </a:r>
          </a:p>
        </p:txBody>
      </p:sp>
      <p:pic>
        <p:nvPicPr>
          <p:cNvPr id="3" name="Picture 2">
            <a:extLst>
              <a:ext uri="{FF2B5EF4-FFF2-40B4-BE49-F238E27FC236}">
                <a16:creationId xmlns:a16="http://schemas.microsoft.com/office/drawing/2014/main" id="{EB8FAEAF-E42B-8B78-7ACB-DB82A12769BA}"/>
              </a:ext>
            </a:extLst>
          </p:cNvPr>
          <p:cNvPicPr>
            <a:picLocks noChangeAspect="1"/>
          </p:cNvPicPr>
          <p:nvPr/>
        </p:nvPicPr>
        <p:blipFill>
          <a:blip r:embed="rId4"/>
          <a:stretch>
            <a:fillRect/>
          </a:stretch>
        </p:blipFill>
        <p:spPr>
          <a:xfrm>
            <a:off x="4468586" y="2009729"/>
            <a:ext cx="6460254" cy="36883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2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3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96262" y="611120"/>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5362299"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Kích thước cây và chậu trồng cây phù hợp với không gian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lớp học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dùng để trồng cây cảnh được làm từ vật liệu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tái chế</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thể (đất trồng, sơ dừa,...) vừa kín gốc,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rễ cây</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b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ED7D31">
                    <a:lumMod val="50000"/>
                  </a:srgbClr>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được trồng chắc chắn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trong chậu</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a:stretch>
            <a:fillRect/>
          </a:stretch>
        </p:blipFill>
        <p:spPr>
          <a:xfrm>
            <a:off x="7698491" y="2231966"/>
            <a:ext cx="2266667" cy="314285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998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03238" y="478488"/>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GIỚI THIỆU VÀ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TRƯNG BÀY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rotWithShape="1">
          <a:blip r:embed="rId4"/>
          <a:srcRect b="3467"/>
          <a:stretch/>
        </p:blipFill>
        <p:spPr>
          <a:xfrm>
            <a:off x="7903234" y="1551211"/>
            <a:ext cx="3807804" cy="2785131"/>
          </a:xfrm>
          <a:prstGeom prst="rect">
            <a:avLst/>
          </a:prstGeom>
        </p:spPr>
      </p:pic>
      <p:pic>
        <p:nvPicPr>
          <p:cNvPr id="3" name="Picture 2"/>
          <p:cNvPicPr>
            <a:picLocks noChangeAspect="1"/>
          </p:cNvPicPr>
          <p:nvPr/>
        </p:nvPicPr>
        <p:blipFill>
          <a:blip r:embed="rId5"/>
          <a:stretch>
            <a:fillRect/>
          </a:stretch>
        </p:blipFill>
        <p:spPr>
          <a:xfrm>
            <a:off x="4247071" y="1540906"/>
            <a:ext cx="1964149" cy="2712396"/>
          </a:xfrm>
          <a:prstGeom prst="rect">
            <a:avLst/>
          </a:prstGeom>
        </p:spPr>
      </p:pic>
      <p:pic>
        <p:nvPicPr>
          <p:cNvPr id="4" name="Picture 3"/>
          <p:cNvPicPr>
            <a:picLocks noChangeAspect="1"/>
          </p:cNvPicPr>
          <p:nvPr/>
        </p:nvPicPr>
        <p:blipFill>
          <a:blip r:embed="rId6"/>
          <a:stretch>
            <a:fillRect/>
          </a:stretch>
        </p:blipFill>
        <p:spPr>
          <a:xfrm>
            <a:off x="256196" y="2179222"/>
            <a:ext cx="3144868" cy="286036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6410" y="4215159"/>
            <a:ext cx="3724979" cy="2487384"/>
          </a:xfrm>
          <a:prstGeom prst="rect">
            <a:avLst/>
          </a:prstGeom>
        </p:spPr>
      </p:pic>
    </p:spTree>
    <p:extLst>
      <p:ext uri="{BB962C8B-B14F-4D97-AF65-F5344CB8AC3E}">
        <p14:creationId xmlns:p14="http://schemas.microsoft.com/office/powerpoint/2010/main" val="18045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8685" y="1049664"/>
            <a:ext cx="8322197" cy="5523809"/>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793398" y="274034"/>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20" name="TextBox 19">
            <a:extLst>
              <a:ext uri="{FF2B5EF4-FFF2-40B4-BE49-F238E27FC236}">
                <a16:creationId xmlns:a16="http://schemas.microsoft.com/office/drawing/2014/main" id="{F47EDC76-93E4-69B2-B3EB-FFBB9F9285CB}"/>
              </a:ext>
            </a:extLst>
          </p:cNvPr>
          <p:cNvSpPr txBox="1"/>
          <p:nvPr/>
        </p:nvSpPr>
        <p:spPr>
          <a:xfrm>
            <a:off x="6948282" y="11768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790488" y="2881964"/>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894628" y="3750559"/>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pic>
        <p:nvPicPr>
          <p:cNvPr id="16" name="Picture 15"/>
          <p:cNvPicPr>
            <a:picLocks noChangeAspect="1"/>
          </p:cNvPicPr>
          <p:nvPr/>
        </p:nvPicPr>
        <p:blipFill rotWithShape="1">
          <a:blip r:embed="rId5"/>
          <a:srcRect l="6827" t="7035" r="5654" b="3542"/>
          <a:stretch/>
        </p:blipFill>
        <p:spPr>
          <a:xfrm>
            <a:off x="6695073" y="4475574"/>
            <a:ext cx="868595" cy="868595"/>
          </a:xfrm>
          <a:prstGeom prst="ellipse">
            <a:avLst/>
          </a:prstGeom>
        </p:spPr>
      </p:pic>
      <p:sp>
        <p:nvSpPr>
          <p:cNvPr id="15" name="TextBox 14"/>
          <p:cNvSpPr txBox="1"/>
          <p:nvPr/>
        </p:nvSpPr>
        <p:spPr>
          <a:xfrm>
            <a:off x="3071865" y="3147384"/>
            <a:ext cx="371862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Kích </a:t>
            </a: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thước cây và chậu trồng cây phù hợp với không gian lớp học</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b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Chậu </a:t>
            </a: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dùng để trồng cây cảnh được làm từ vật liệu tái chế</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Giá </a:t>
            </a: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thể (đất trồng, sơ dừa,...) vừa kín gốc, rễ cây</a:t>
            </a:r>
            <a:b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b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Cây </a:t>
            </a:r>
            <a:r>
              <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được trồng chắc chắn </a:t>
            </a:r>
            <a:r>
              <a:rPr kumimoji="0" lang="vi-VN"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trong chậu</a:t>
            </a:r>
            <a:endParaRPr kumimoji="0" lang="vi-VN"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57780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par>
                                <p:cTn id="15" presetID="6"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6"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48445" y="1319645"/>
            <a:ext cx="5548746" cy="5332430"/>
          </a:xfrm>
          <a:prstGeom prst="rect">
            <a:avLst/>
          </a:prstGeom>
        </p:spPr>
      </p:pic>
      <p:sp>
        <p:nvSpPr>
          <p:cNvPr id="117" name="TextBox 116"/>
          <p:cNvSpPr txBox="1"/>
          <p:nvPr/>
        </p:nvSpPr>
        <p:spPr>
          <a:xfrm>
            <a:off x="2763980" y="166602"/>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CHƠI NHANH TRÍ</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3026294" y="751377"/>
            <a:ext cx="628968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a:t>
            </a:r>
            <a:r>
              <a:rPr lang="en-US" sz="2400" b="1">
                <a:solidFill>
                  <a:schemeClr val="bg1"/>
                </a:solidFill>
                <a:latin typeface="Roboto" panose="02000000000000000000" pitchFamily="2" charset="0"/>
                <a:ea typeface="Roboto" panose="02000000000000000000" pitchFamily="2" charset="0"/>
              </a:rPr>
              <a:t>ÂU 2: Tìm hình đúng điền vào dãy sau: </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3" name="Rectangle 2"/>
          <p:cNvSpPr/>
          <p:nvPr/>
        </p:nvSpPr>
        <p:spPr>
          <a:xfrm>
            <a:off x="9798627" y="3356264"/>
            <a:ext cx="1797627" cy="841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ĐÁP ÁN</a:t>
            </a:r>
          </a:p>
        </p:txBody>
      </p:sp>
      <p:sp>
        <p:nvSpPr>
          <p:cNvPr id="4" name="Rectangle 3"/>
          <p:cNvSpPr/>
          <p:nvPr/>
        </p:nvSpPr>
        <p:spPr>
          <a:xfrm>
            <a:off x="6743700" y="4374573"/>
            <a:ext cx="1569027" cy="10764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86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37"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6" presetClass="emph" presetSubtype="0" repeatCount="3000" fill="hold" grpId="1" nodeType="withEffect">
                                  <p:stCondLst>
                                    <p:cond delay="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childTnLst>
                    </p:cTn>
                  </p:par>
                </p:childTnLst>
              </p:cTn>
              <p:nextCondLst>
                <p:cond evt="onClick" delay="0">
                  <p:tgtEl>
                    <p:spTgt spid="3"/>
                  </p:tgtEl>
                </p:cond>
              </p:nextCondLst>
            </p:seq>
          </p:childTnLst>
        </p:cTn>
      </p:par>
    </p:tnLst>
    <p:bldLst>
      <p:bldP spid="117" grpId="0"/>
      <p:bldP spid="7" grpId="0"/>
      <p:bldP spid="3" grpId="0" animBg="1"/>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3771899" y="1416788"/>
            <a:ext cx="6879570" cy="4111175"/>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4536276" y="292984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23" y="163114"/>
            <a:ext cx="2246550" cy="1550366"/>
          </a:xfrm>
          <a:prstGeom prst="rect">
            <a:avLst/>
          </a:prstGeom>
        </p:spPr>
      </p:pic>
    </p:spTree>
    <p:extLst>
      <p:ext uri="{BB962C8B-B14F-4D97-AF65-F5344CB8AC3E}">
        <p14:creationId xmlns:p14="http://schemas.microsoft.com/office/powerpoint/2010/main" val="9341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6.25E-7 -1.48148E-6 L 6.25E-7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32601" y="1707452"/>
            <a:ext cx="5809524" cy="4980952"/>
          </a:xfrm>
          <a:prstGeom prst="rect">
            <a:avLst/>
          </a:prstGeom>
        </p:spPr>
      </p:pic>
      <p:sp>
        <p:nvSpPr>
          <p:cNvPr id="117" name="TextBox 116"/>
          <p:cNvSpPr txBox="1"/>
          <p:nvPr/>
        </p:nvSpPr>
        <p:spPr>
          <a:xfrm>
            <a:off x="2763980" y="166602"/>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CHƠI NHANH TRÍ</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3306849" y="751377"/>
            <a:ext cx="628968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a:t>
            </a:r>
            <a:r>
              <a:rPr lang="en-US" sz="2400" b="1">
                <a:solidFill>
                  <a:schemeClr val="bg1"/>
                </a:solidFill>
                <a:latin typeface="Roboto" panose="02000000000000000000" pitchFamily="2" charset="0"/>
                <a:ea typeface="Roboto" panose="02000000000000000000" pitchFamily="2" charset="0"/>
              </a:rPr>
              <a:t>ÂU 3: Mỗi loại quả trên nặng mấy kg?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3" name="Rectangle 2"/>
          <p:cNvSpPr/>
          <p:nvPr/>
        </p:nvSpPr>
        <p:spPr>
          <a:xfrm>
            <a:off x="8871714" y="1376985"/>
            <a:ext cx="1797627" cy="841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ĐÁP ÁN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5796" y="3089564"/>
            <a:ext cx="4485272" cy="1752600"/>
          </a:xfrm>
          <a:prstGeom prst="rect">
            <a:avLst/>
          </a:prstGeom>
        </p:spPr>
      </p:pic>
      <p:sp>
        <p:nvSpPr>
          <p:cNvPr id="10" name="TextBox 9"/>
          <p:cNvSpPr txBox="1"/>
          <p:nvPr/>
        </p:nvSpPr>
        <p:spPr>
          <a:xfrm>
            <a:off x="8996404" y="3339525"/>
            <a:ext cx="620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2</a:t>
            </a:r>
            <a:endParaRPr kumimoji="0" lang="en-US" altLang="zh-CN" sz="3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9006795" y="4059671"/>
            <a:ext cx="620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3</a:t>
            </a:r>
            <a:endParaRPr kumimoji="0" lang="en-US" altLang="zh-CN" sz="3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2" name="TextBox 11"/>
          <p:cNvSpPr txBox="1"/>
          <p:nvPr/>
        </p:nvSpPr>
        <p:spPr>
          <a:xfrm>
            <a:off x="11043413" y="3339524"/>
            <a:ext cx="620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1</a:t>
            </a:r>
            <a:endParaRPr kumimoji="0" lang="en-US" altLang="zh-CN" sz="3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3" name="TextBox 12"/>
          <p:cNvSpPr txBox="1"/>
          <p:nvPr/>
        </p:nvSpPr>
        <p:spPr>
          <a:xfrm>
            <a:off x="11038708" y="4059670"/>
            <a:ext cx="620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4</a:t>
            </a:r>
            <a:endParaRPr kumimoji="0" lang="en-US" altLang="zh-CN" sz="32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585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1"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3" grpId="0" animBg="1"/>
      <p:bldP spid="10" grpId="0"/>
      <p:bldP spid="10" grpId="1"/>
      <p:bldP spid="11" grpId="0"/>
      <p:bldP spid="11" grpId="1"/>
      <p:bldP spid="12" grpId="0"/>
      <p:bldP spid="12"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CÙNG</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VẬN ĐỘNG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em trồng c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47802" y="1397643"/>
            <a:ext cx="8134350" cy="4572000"/>
          </a:xfrm>
          <a:prstGeom prst="rect">
            <a:avLst/>
          </a:prstGeom>
        </p:spPr>
      </p:pic>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fullScrn="1">
              <p:cMediaNode vol="80000">
                <p:cTn id="13" fill="hold" display="0">
                  <p:stCondLst>
                    <p:cond delay="indefinite"/>
                  </p:stCondLst>
                </p:cTn>
                <p:tgtEl>
                  <p:spTgt spid="2"/>
                </p:tgtEl>
              </p:cMediaNode>
            </p:video>
          </p:childTnLst>
        </p:cTn>
      </p:par>
    </p:tnLst>
    <p:bldLst>
      <p:bldP spid="1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88467" y="253179"/>
            <a:ext cx="6787905"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QUAN SÁT VÀ CHO BIẾT HAI BẠN ĐANG TRAO ĐỔI VỀ VẤN ĐỀ GÌ</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662" y="1888987"/>
            <a:ext cx="6569100" cy="4033379"/>
          </a:xfrm>
          <a:prstGeom prst="rect">
            <a:avLst/>
          </a:prstGeom>
          <a:effectLst>
            <a:outerShdw blurRad="63500" sx="102000" sy="102000" algn="ctr" rotWithShape="0">
              <a:prstClr val="black">
                <a:alpha val="40000"/>
              </a:prstClr>
            </a:outerShdw>
          </a:effectLst>
        </p:spPr>
      </p:pic>
      <p:grpSp>
        <p:nvGrpSpPr>
          <p:cNvPr id="3" name="Group 2"/>
          <p:cNvGrpSpPr/>
          <p:nvPr/>
        </p:nvGrpSpPr>
        <p:grpSpPr>
          <a:xfrm>
            <a:off x="7705869" y="1330397"/>
            <a:ext cx="3741005" cy="2782642"/>
            <a:chOff x="7200622" y="1550367"/>
            <a:chExt cx="3741005" cy="2782642"/>
          </a:xfrm>
        </p:grpSpPr>
        <p:sp>
          <p:nvSpPr>
            <p:cNvPr id="12" name="Freeform 11"/>
            <p:cNvSpPr/>
            <p:nvPr/>
          </p:nvSpPr>
          <p:spPr>
            <a:xfrm>
              <a:off x="7200622" y="1550367"/>
              <a:ext cx="3741005" cy="2782642"/>
            </a:xfrm>
            <a:custGeom>
              <a:avLst/>
              <a:gdLst>
                <a:gd name="connsiteX0" fmla="*/ 1119806 w 3287939"/>
                <a:gd name="connsiteY0" fmla="*/ 0 h 1917135"/>
                <a:gd name="connsiteX1" fmla="*/ 1440237 w 3287939"/>
                <a:gd name="connsiteY1" fmla="*/ 135134 h 1917135"/>
                <a:gd name="connsiteX2" fmla="*/ 1464811 w 3287939"/>
                <a:gd name="connsiteY2" fmla="*/ 165457 h 1917135"/>
                <a:gd name="connsiteX3" fmla="*/ 1544103 w 3287939"/>
                <a:gd name="connsiteY3" fmla="*/ 120988 h 1917135"/>
                <a:gd name="connsiteX4" fmla="*/ 1923611 w 3287939"/>
                <a:gd name="connsiteY4" fmla="*/ 42192 h 1917135"/>
                <a:gd name="connsiteX5" fmla="*/ 2549042 w 3287939"/>
                <a:gd name="connsiteY5" fmla="*/ 323980 h 1917135"/>
                <a:gd name="connsiteX6" fmla="*/ 2553033 w 3287939"/>
                <a:gd name="connsiteY6" fmla="*/ 332719 h 1917135"/>
                <a:gd name="connsiteX7" fmla="*/ 2581416 w 3287939"/>
                <a:gd name="connsiteY7" fmla="*/ 308876 h 1917135"/>
                <a:gd name="connsiteX8" fmla="*/ 2834781 w 3287939"/>
                <a:gd name="connsiteY8" fmla="*/ 230080 h 1917135"/>
                <a:gd name="connsiteX9" fmla="*/ 3287939 w 3287939"/>
                <a:gd name="connsiteY9" fmla="*/ 691456 h 1917135"/>
                <a:gd name="connsiteX10" fmla="*/ 3011170 w 3287939"/>
                <a:gd name="connsiteY10" fmla="*/ 1116575 h 1917135"/>
                <a:gd name="connsiteX11" fmla="*/ 2997723 w 3287939"/>
                <a:gd name="connsiteY11" fmla="*/ 1120825 h 1917135"/>
                <a:gd name="connsiteX12" fmla="*/ 2989644 w 3287939"/>
                <a:gd name="connsiteY12" fmla="*/ 1202418 h 1917135"/>
                <a:gd name="connsiteX13" fmla="*/ 2545693 w 3287939"/>
                <a:gd name="connsiteY13" fmla="*/ 1570810 h 1917135"/>
                <a:gd name="connsiteX14" fmla="*/ 2225262 w 3287939"/>
                <a:gd name="connsiteY14" fmla="*/ 1435676 h 1917135"/>
                <a:gd name="connsiteX15" fmla="*/ 2205702 w 3287939"/>
                <a:gd name="connsiteY15" fmla="*/ 1411539 h 1917135"/>
                <a:gd name="connsiteX16" fmla="*/ 2198593 w 3287939"/>
                <a:gd name="connsiteY16" fmla="*/ 1420311 h 1917135"/>
                <a:gd name="connsiteX17" fmla="*/ 1878162 w 3287939"/>
                <a:gd name="connsiteY17" fmla="*/ 1555445 h 1917135"/>
                <a:gd name="connsiteX18" fmla="*/ 1624797 w 3287939"/>
                <a:gd name="connsiteY18" fmla="*/ 1476649 h 1917135"/>
                <a:gd name="connsiteX19" fmla="*/ 1574383 w 3287939"/>
                <a:gd name="connsiteY19" fmla="*/ 1434300 h 1917135"/>
                <a:gd name="connsiteX20" fmla="*/ 1538664 w 3287939"/>
                <a:gd name="connsiteY20" fmla="*/ 1450757 h 1917135"/>
                <a:gd name="connsiteX21" fmla="*/ 1514428 w 3287939"/>
                <a:gd name="connsiteY21" fmla="*/ 1457143 h 1917135"/>
                <a:gd name="connsiteX22" fmla="*/ 1513787 w 3287939"/>
                <a:gd name="connsiteY22" fmla="*/ 1493029 h 1917135"/>
                <a:gd name="connsiteX23" fmla="*/ 893218 w 3287939"/>
                <a:gd name="connsiteY23" fmla="*/ 1915505 h 1917135"/>
                <a:gd name="connsiteX24" fmla="*/ 1197307 w 3287939"/>
                <a:gd name="connsiteY24" fmla="*/ 1584422 h 1917135"/>
                <a:gd name="connsiteX25" fmla="*/ 1207345 w 3287939"/>
                <a:gd name="connsiteY25" fmla="*/ 1538868 h 1917135"/>
                <a:gd name="connsiteX26" fmla="*/ 1206003 w 3287939"/>
                <a:gd name="connsiteY26" fmla="*/ 1503333 h 1917135"/>
                <a:gd name="connsiteX27" fmla="*/ 1152876 w 3287939"/>
                <a:gd name="connsiteY27" fmla="*/ 1536098 h 1917135"/>
                <a:gd name="connsiteX28" fmla="*/ 807778 w 3287939"/>
                <a:gd name="connsiteY28" fmla="*/ 1614894 h 1917135"/>
                <a:gd name="connsiteX29" fmla="*/ 190551 w 3287939"/>
                <a:gd name="connsiteY29" fmla="*/ 1153518 h 1917135"/>
                <a:gd name="connsiteX30" fmla="*/ 203091 w 3287939"/>
                <a:gd name="connsiteY30" fmla="*/ 1060535 h 1917135"/>
                <a:gd name="connsiteX31" fmla="*/ 209160 w 3287939"/>
                <a:gd name="connsiteY31" fmla="*/ 1045920 h 1917135"/>
                <a:gd name="connsiteX32" fmla="*/ 199793 w 3287939"/>
                <a:gd name="connsiteY32" fmla="*/ 1040743 h 1917135"/>
                <a:gd name="connsiteX33" fmla="*/ 0 w 3287939"/>
                <a:gd name="connsiteY33" fmla="*/ 658163 h 1917135"/>
                <a:gd name="connsiteX34" fmla="*/ 453158 w 3287939"/>
                <a:gd name="connsiteY34" fmla="*/ 196787 h 1917135"/>
                <a:gd name="connsiteX35" fmla="*/ 629547 w 3287939"/>
                <a:gd name="connsiteY35" fmla="*/ 233044 h 1917135"/>
                <a:gd name="connsiteX36" fmla="*/ 705785 w 3287939"/>
                <a:gd name="connsiteY36" fmla="*/ 275175 h 1917135"/>
                <a:gd name="connsiteX37" fmla="*/ 744040 w 3287939"/>
                <a:gd name="connsiteY37" fmla="*/ 203416 h 1917135"/>
                <a:gd name="connsiteX38" fmla="*/ 1119806 w 3287939"/>
                <a:gd name="connsiteY38" fmla="*/ 0 h 191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87939" h="1917135">
                  <a:moveTo>
                    <a:pt x="1119806" y="0"/>
                  </a:moveTo>
                  <a:cubicBezTo>
                    <a:pt x="1244942" y="0"/>
                    <a:pt x="1358232" y="51641"/>
                    <a:pt x="1440237" y="135134"/>
                  </a:cubicBezTo>
                  <a:lnTo>
                    <a:pt x="1464811" y="165457"/>
                  </a:lnTo>
                  <a:lnTo>
                    <a:pt x="1544103" y="120988"/>
                  </a:lnTo>
                  <a:cubicBezTo>
                    <a:pt x="1652436" y="71240"/>
                    <a:pt x="1783033" y="42192"/>
                    <a:pt x="1923611" y="42192"/>
                  </a:cubicBezTo>
                  <a:cubicBezTo>
                    <a:pt x="2204767" y="42192"/>
                    <a:pt x="2445998" y="158385"/>
                    <a:pt x="2549042" y="323980"/>
                  </a:cubicBezTo>
                  <a:lnTo>
                    <a:pt x="2553033" y="332719"/>
                  </a:lnTo>
                  <a:lnTo>
                    <a:pt x="2581416" y="308876"/>
                  </a:lnTo>
                  <a:cubicBezTo>
                    <a:pt x="2653741" y="259128"/>
                    <a:pt x="2740929" y="230080"/>
                    <a:pt x="2834781" y="230080"/>
                  </a:cubicBezTo>
                  <a:cubicBezTo>
                    <a:pt x="3085053" y="230080"/>
                    <a:pt x="3287939" y="436645"/>
                    <a:pt x="3287939" y="691456"/>
                  </a:cubicBezTo>
                  <a:cubicBezTo>
                    <a:pt x="3287939" y="882564"/>
                    <a:pt x="3173816" y="1046534"/>
                    <a:pt x="3011170" y="1116575"/>
                  </a:cubicBezTo>
                  <a:lnTo>
                    <a:pt x="2997723" y="1120825"/>
                  </a:lnTo>
                  <a:lnTo>
                    <a:pt x="2989644" y="1202418"/>
                  </a:lnTo>
                  <a:cubicBezTo>
                    <a:pt x="2947389" y="1412659"/>
                    <a:pt x="2764681" y="1570810"/>
                    <a:pt x="2545693" y="1570810"/>
                  </a:cubicBezTo>
                  <a:cubicBezTo>
                    <a:pt x="2420557" y="1570810"/>
                    <a:pt x="2307268" y="1519169"/>
                    <a:pt x="2225262" y="1435676"/>
                  </a:cubicBezTo>
                  <a:lnTo>
                    <a:pt x="2205702" y="1411539"/>
                  </a:lnTo>
                  <a:lnTo>
                    <a:pt x="2198593" y="1420311"/>
                  </a:lnTo>
                  <a:cubicBezTo>
                    <a:pt x="2116587" y="1503804"/>
                    <a:pt x="2003298" y="1555445"/>
                    <a:pt x="1878162" y="1555445"/>
                  </a:cubicBezTo>
                  <a:cubicBezTo>
                    <a:pt x="1784310" y="1555445"/>
                    <a:pt x="1697122" y="1526397"/>
                    <a:pt x="1624797" y="1476649"/>
                  </a:cubicBezTo>
                  <a:lnTo>
                    <a:pt x="1574383" y="1434300"/>
                  </a:lnTo>
                  <a:lnTo>
                    <a:pt x="1538664" y="1450757"/>
                  </a:lnTo>
                  <a:lnTo>
                    <a:pt x="1514428" y="1457143"/>
                  </a:lnTo>
                  <a:lnTo>
                    <a:pt x="1513787" y="1493029"/>
                  </a:lnTo>
                  <a:cubicBezTo>
                    <a:pt x="1467418" y="1603880"/>
                    <a:pt x="1367493" y="1760302"/>
                    <a:pt x="893218" y="1915505"/>
                  </a:cubicBezTo>
                  <a:cubicBezTo>
                    <a:pt x="813154" y="1939364"/>
                    <a:pt x="1150937" y="1695274"/>
                    <a:pt x="1197307" y="1584422"/>
                  </a:cubicBezTo>
                  <a:cubicBezTo>
                    <a:pt x="1203103" y="1570566"/>
                    <a:pt x="1206222" y="1555192"/>
                    <a:pt x="1207345" y="1538868"/>
                  </a:cubicBezTo>
                  <a:lnTo>
                    <a:pt x="1206003" y="1503333"/>
                  </a:lnTo>
                  <a:lnTo>
                    <a:pt x="1152876" y="1536098"/>
                  </a:lnTo>
                  <a:cubicBezTo>
                    <a:pt x="1054366" y="1585846"/>
                    <a:pt x="935610" y="1614894"/>
                    <a:pt x="807778" y="1614894"/>
                  </a:cubicBezTo>
                  <a:cubicBezTo>
                    <a:pt x="466893" y="1614894"/>
                    <a:pt x="190551" y="1408329"/>
                    <a:pt x="190551" y="1153518"/>
                  </a:cubicBezTo>
                  <a:cubicBezTo>
                    <a:pt x="190551" y="1121667"/>
                    <a:pt x="194869" y="1090569"/>
                    <a:pt x="203091" y="1060535"/>
                  </a:cubicBezTo>
                  <a:lnTo>
                    <a:pt x="209160" y="1045920"/>
                  </a:lnTo>
                  <a:lnTo>
                    <a:pt x="199793" y="1040743"/>
                  </a:lnTo>
                  <a:cubicBezTo>
                    <a:pt x="79252" y="957831"/>
                    <a:pt x="0" y="817420"/>
                    <a:pt x="0" y="658163"/>
                  </a:cubicBezTo>
                  <a:cubicBezTo>
                    <a:pt x="0" y="403352"/>
                    <a:pt x="202886" y="196787"/>
                    <a:pt x="453158" y="196787"/>
                  </a:cubicBezTo>
                  <a:cubicBezTo>
                    <a:pt x="515726" y="196787"/>
                    <a:pt x="575332" y="209697"/>
                    <a:pt x="629547" y="233044"/>
                  </a:cubicBezTo>
                  <a:lnTo>
                    <a:pt x="705785" y="275175"/>
                  </a:lnTo>
                  <a:lnTo>
                    <a:pt x="744040" y="203416"/>
                  </a:lnTo>
                  <a:cubicBezTo>
                    <a:pt x="825476" y="80689"/>
                    <a:pt x="963386" y="0"/>
                    <a:pt x="11198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66876" y="1888988"/>
              <a:ext cx="3574751" cy="1569660"/>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Đặt cây xanh trong phòng</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không chỉ để trang trí mà</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cây còn giúp thanh lọc</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không khí</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4" name="Group 3"/>
          <p:cNvGrpSpPr/>
          <p:nvPr/>
        </p:nvGrpSpPr>
        <p:grpSpPr>
          <a:xfrm>
            <a:off x="1078794" y="1825095"/>
            <a:ext cx="3419346" cy="2233185"/>
            <a:chOff x="1407021" y="1397062"/>
            <a:chExt cx="3419346" cy="2233185"/>
          </a:xfrm>
        </p:grpSpPr>
        <p:sp>
          <p:nvSpPr>
            <p:cNvPr id="11" name="Freeform 10"/>
            <p:cNvSpPr/>
            <p:nvPr/>
          </p:nvSpPr>
          <p:spPr>
            <a:xfrm>
              <a:off x="1407021" y="1397062"/>
              <a:ext cx="3282438" cy="2233185"/>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07021" y="1718955"/>
              <a:ext cx="3419346"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Đặt cây xanh trong</a:t>
              </a:r>
            </a:p>
            <a:p>
              <a:pPr lvl="0" algn="ctr">
                <a:defRPr/>
              </a:pPr>
              <a:r>
                <a:rPr lang="vi-VN" sz="2400">
                  <a:solidFill>
                    <a:schemeClr val="bg1"/>
                  </a:solidFill>
                  <a:latin typeface="Roboto" panose="02000000000000000000" pitchFamily="2" charset="0"/>
                  <a:ea typeface="Roboto" panose="02000000000000000000" pitchFamily="2" charset="0"/>
                </a:rPr>
                <a:t>phòng không biết có</a:t>
              </a:r>
            </a:p>
            <a:p>
              <a:pPr lvl="0" algn="ctr">
                <a:defRPr/>
              </a:pPr>
              <a:r>
                <a:rPr lang="vi-VN" sz="2400">
                  <a:solidFill>
                    <a:schemeClr val="bg1"/>
                  </a:solidFill>
                  <a:latin typeface="Roboto" panose="02000000000000000000" pitchFamily="2" charset="0"/>
                  <a:ea typeface="Roboto" panose="02000000000000000000" pitchFamily="2" charset="0"/>
                </a:rPr>
                <a:t>những lợi ích gì nhỉ?</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
        <p:nvSpPr>
          <p:cNvPr id="14" name="TextBox 13"/>
          <p:cNvSpPr txBox="1"/>
          <p:nvPr/>
        </p:nvSpPr>
        <p:spPr>
          <a:xfrm>
            <a:off x="3177044" y="5963395"/>
            <a:ext cx="53850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Hai bạn</a:t>
            </a:r>
            <a:r>
              <a:rPr kumimoji="0" lang="en-US" sz="24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đang trao đổi về lợi ích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của việc trồng cây xanh trong phòng</a:t>
            </a:r>
            <a:endParaRPr kumimoji="0" lang="en-US" altLang="zh-CN" sz="240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690907" y="421592"/>
            <a:ext cx="3345873"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grpSp>
        <p:nvGrpSpPr>
          <p:cNvPr id="6" name="Group 5"/>
          <p:cNvGrpSpPr/>
          <p:nvPr/>
        </p:nvGrpSpPr>
        <p:grpSpPr>
          <a:xfrm>
            <a:off x="4777312" y="4498140"/>
            <a:ext cx="6002693" cy="1304860"/>
            <a:chOff x="2774372" y="5447879"/>
            <a:chExt cx="6002693" cy="872837"/>
          </a:xfrm>
        </p:grpSpPr>
        <p:sp>
          <p:nvSpPr>
            <p:cNvPr id="4" name="Rounded Rectangle 3"/>
            <p:cNvSpPr/>
            <p:nvPr/>
          </p:nvSpPr>
          <p:spPr>
            <a:xfrm>
              <a:off x="2774372" y="5447879"/>
              <a:ext cx="5569527" cy="872837"/>
            </a:xfrm>
            <a:custGeom>
              <a:avLst/>
              <a:gdLst>
                <a:gd name="connsiteX0" fmla="*/ 0 w 5569527"/>
                <a:gd name="connsiteY0" fmla="*/ 138548 h 831273"/>
                <a:gd name="connsiteX1" fmla="*/ 138548 w 5569527"/>
                <a:gd name="connsiteY1" fmla="*/ 0 h 831273"/>
                <a:gd name="connsiteX2" fmla="*/ 5430979 w 5569527"/>
                <a:gd name="connsiteY2" fmla="*/ 0 h 831273"/>
                <a:gd name="connsiteX3" fmla="*/ 5569527 w 5569527"/>
                <a:gd name="connsiteY3" fmla="*/ 138548 h 831273"/>
                <a:gd name="connsiteX4" fmla="*/ 5569527 w 5569527"/>
                <a:gd name="connsiteY4" fmla="*/ 692725 h 831273"/>
                <a:gd name="connsiteX5" fmla="*/ 5430979 w 5569527"/>
                <a:gd name="connsiteY5" fmla="*/ 831273 h 831273"/>
                <a:gd name="connsiteX6" fmla="*/ 138548 w 5569527"/>
                <a:gd name="connsiteY6" fmla="*/ 831273 h 831273"/>
                <a:gd name="connsiteX7" fmla="*/ 0 w 5569527"/>
                <a:gd name="connsiteY7" fmla="*/ 692725 h 831273"/>
                <a:gd name="connsiteX8" fmla="*/ 0 w 5569527"/>
                <a:gd name="connsiteY8" fmla="*/ 138548 h 831273"/>
                <a:gd name="connsiteX0" fmla="*/ 0 w 5569527"/>
                <a:gd name="connsiteY0" fmla="*/ 138548 h 831273"/>
                <a:gd name="connsiteX1" fmla="*/ 138548 w 5569527"/>
                <a:gd name="connsiteY1" fmla="*/ 0 h 831273"/>
                <a:gd name="connsiteX2" fmla="*/ 5430979 w 5569527"/>
                <a:gd name="connsiteY2" fmla="*/ 0 h 831273"/>
                <a:gd name="connsiteX3" fmla="*/ 5569527 w 5569527"/>
                <a:gd name="connsiteY3" fmla="*/ 138548 h 831273"/>
                <a:gd name="connsiteX4" fmla="*/ 5569527 w 5569527"/>
                <a:gd name="connsiteY4" fmla="*/ 692725 h 831273"/>
                <a:gd name="connsiteX5" fmla="*/ 5430979 w 5569527"/>
                <a:gd name="connsiteY5" fmla="*/ 831273 h 831273"/>
                <a:gd name="connsiteX6" fmla="*/ 138548 w 5569527"/>
                <a:gd name="connsiteY6" fmla="*/ 831273 h 831273"/>
                <a:gd name="connsiteX7" fmla="*/ 0 w 5569527"/>
                <a:gd name="connsiteY7" fmla="*/ 692725 h 831273"/>
                <a:gd name="connsiteX8" fmla="*/ 0 w 5569527"/>
                <a:gd name="connsiteY8" fmla="*/ 138548 h 831273"/>
                <a:gd name="connsiteX0" fmla="*/ 0 w 5569527"/>
                <a:gd name="connsiteY0" fmla="*/ 138548 h 852055"/>
                <a:gd name="connsiteX1" fmla="*/ 138548 w 5569527"/>
                <a:gd name="connsiteY1" fmla="*/ 0 h 852055"/>
                <a:gd name="connsiteX2" fmla="*/ 5430979 w 5569527"/>
                <a:gd name="connsiteY2" fmla="*/ 0 h 852055"/>
                <a:gd name="connsiteX3" fmla="*/ 5569527 w 5569527"/>
                <a:gd name="connsiteY3" fmla="*/ 138548 h 852055"/>
                <a:gd name="connsiteX4" fmla="*/ 5569527 w 5569527"/>
                <a:gd name="connsiteY4" fmla="*/ 692725 h 852055"/>
                <a:gd name="connsiteX5" fmla="*/ 5430979 w 5569527"/>
                <a:gd name="connsiteY5" fmla="*/ 831273 h 852055"/>
                <a:gd name="connsiteX6" fmla="*/ 221675 w 5569527"/>
                <a:gd name="connsiteY6" fmla="*/ 852055 h 852055"/>
                <a:gd name="connsiteX7" fmla="*/ 0 w 5569527"/>
                <a:gd name="connsiteY7" fmla="*/ 692725 h 852055"/>
                <a:gd name="connsiteX8" fmla="*/ 0 w 5569527"/>
                <a:gd name="connsiteY8" fmla="*/ 138548 h 852055"/>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0 w 5569527"/>
                <a:gd name="connsiteY7" fmla="*/ 692725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72736 w 5569527"/>
                <a:gd name="connsiteY7" fmla="*/ 713507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430979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569527 w 5569527"/>
                <a:gd name="connsiteY4" fmla="*/ 692725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486400 w 5569527"/>
                <a:gd name="connsiteY4" fmla="*/ 661552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444836 w 5569527"/>
                <a:gd name="connsiteY4" fmla="*/ 661552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 name="connsiteX0" fmla="*/ 0 w 5569527"/>
                <a:gd name="connsiteY0" fmla="*/ 138548 h 872837"/>
                <a:gd name="connsiteX1" fmla="*/ 138548 w 5569527"/>
                <a:gd name="connsiteY1" fmla="*/ 0 h 872837"/>
                <a:gd name="connsiteX2" fmla="*/ 5430979 w 5569527"/>
                <a:gd name="connsiteY2" fmla="*/ 0 h 872837"/>
                <a:gd name="connsiteX3" fmla="*/ 5569527 w 5569527"/>
                <a:gd name="connsiteY3" fmla="*/ 138548 h 872837"/>
                <a:gd name="connsiteX4" fmla="*/ 5361709 w 5569527"/>
                <a:gd name="connsiteY4" fmla="*/ 734289 h 872837"/>
                <a:gd name="connsiteX5" fmla="*/ 5119252 w 5569527"/>
                <a:gd name="connsiteY5" fmla="*/ 831273 h 872837"/>
                <a:gd name="connsiteX6" fmla="*/ 294411 w 5569527"/>
                <a:gd name="connsiteY6" fmla="*/ 872837 h 872837"/>
                <a:gd name="connsiteX7" fmla="*/ 124691 w 5569527"/>
                <a:gd name="connsiteY7" fmla="*/ 755070 h 872837"/>
                <a:gd name="connsiteX8" fmla="*/ 0 w 5569527"/>
                <a:gd name="connsiteY8" fmla="*/ 138548 h 8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9527" h="872837">
                  <a:moveTo>
                    <a:pt x="0" y="138548"/>
                  </a:moveTo>
                  <a:cubicBezTo>
                    <a:pt x="0" y="62030"/>
                    <a:pt x="62030" y="0"/>
                    <a:pt x="138548" y="0"/>
                  </a:cubicBezTo>
                  <a:lnTo>
                    <a:pt x="5430979" y="0"/>
                  </a:lnTo>
                  <a:cubicBezTo>
                    <a:pt x="5507497" y="0"/>
                    <a:pt x="5569527" y="62030"/>
                    <a:pt x="5569527" y="138548"/>
                  </a:cubicBezTo>
                  <a:lnTo>
                    <a:pt x="5361709" y="734289"/>
                  </a:lnTo>
                  <a:cubicBezTo>
                    <a:pt x="5361709" y="810807"/>
                    <a:pt x="5195770" y="831273"/>
                    <a:pt x="5119252" y="831273"/>
                  </a:cubicBezTo>
                  <a:lnTo>
                    <a:pt x="294411" y="872837"/>
                  </a:lnTo>
                  <a:cubicBezTo>
                    <a:pt x="217893" y="872837"/>
                    <a:pt x="124691" y="831588"/>
                    <a:pt x="124691" y="755070"/>
                  </a:cubicBezTo>
                  <a:lnTo>
                    <a:pt x="0" y="1385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5127349">
              <a:off x="8223211" y="5610328"/>
              <a:ext cx="420039" cy="687668"/>
            </a:xfrm>
            <a:custGeom>
              <a:avLst/>
              <a:gdLst>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091"/>
                <a:gd name="connsiteY0" fmla="*/ 512192 h 512192"/>
                <a:gd name="connsiteX1" fmla="*/ 276046 w 552091"/>
                <a:gd name="connsiteY1" fmla="*/ 0 h 512192"/>
                <a:gd name="connsiteX2" fmla="*/ 552091 w 552091"/>
                <a:gd name="connsiteY2" fmla="*/ 512192 h 512192"/>
                <a:gd name="connsiteX3" fmla="*/ 0 w 552091"/>
                <a:gd name="connsiteY3" fmla="*/ 512192 h 512192"/>
                <a:gd name="connsiteX0" fmla="*/ 0 w 552651"/>
                <a:gd name="connsiteY0" fmla="*/ 512192 h 512192"/>
                <a:gd name="connsiteX1" fmla="*/ 276046 w 552651"/>
                <a:gd name="connsiteY1" fmla="*/ 0 h 512192"/>
                <a:gd name="connsiteX2" fmla="*/ 552091 w 552651"/>
                <a:gd name="connsiteY2" fmla="*/ 512192 h 512192"/>
                <a:gd name="connsiteX3" fmla="*/ 0 w 552651"/>
                <a:gd name="connsiteY3" fmla="*/ 512192 h 512192"/>
                <a:gd name="connsiteX0" fmla="*/ 0 w 552652"/>
                <a:gd name="connsiteY0" fmla="*/ 512192 h 512192"/>
                <a:gd name="connsiteX1" fmla="*/ 276046 w 552652"/>
                <a:gd name="connsiteY1" fmla="*/ 0 h 512192"/>
                <a:gd name="connsiteX2" fmla="*/ 552091 w 552652"/>
                <a:gd name="connsiteY2" fmla="*/ 512192 h 512192"/>
                <a:gd name="connsiteX3" fmla="*/ 0 w 552652"/>
                <a:gd name="connsiteY3" fmla="*/ 512192 h 512192"/>
              </a:gdLst>
              <a:ahLst/>
              <a:cxnLst>
                <a:cxn ang="0">
                  <a:pos x="connsiteX0" y="connsiteY0"/>
                </a:cxn>
                <a:cxn ang="0">
                  <a:pos x="connsiteX1" y="connsiteY1"/>
                </a:cxn>
                <a:cxn ang="0">
                  <a:pos x="connsiteX2" y="connsiteY2"/>
                </a:cxn>
                <a:cxn ang="0">
                  <a:pos x="connsiteX3" y="connsiteY3"/>
                </a:cxn>
              </a:cxnLst>
              <a:rect l="l" t="t" r="r" b="b"/>
              <a:pathLst>
                <a:path w="552652" h="512192">
                  <a:moveTo>
                    <a:pt x="0" y="512192"/>
                  </a:moveTo>
                  <a:cubicBezTo>
                    <a:pt x="223832" y="334675"/>
                    <a:pt x="259040" y="244128"/>
                    <a:pt x="276046" y="0"/>
                  </a:cubicBezTo>
                  <a:cubicBezTo>
                    <a:pt x="368061" y="170731"/>
                    <a:pt x="564503" y="242304"/>
                    <a:pt x="552091" y="512192"/>
                  </a:cubicBezTo>
                  <a:lnTo>
                    <a:pt x="0" y="5121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920172" y="4550405"/>
            <a:ext cx="5077566" cy="1200329"/>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Vậy chúng mình cùng tìm hiểu cách trồng cây để trồng một chậu cây trang trí lớp học nhé!</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18" name="Picture 17"/>
          <p:cNvPicPr>
            <a:picLocks noChangeAspect="1"/>
          </p:cNvPicPr>
          <p:nvPr/>
        </p:nvPicPr>
        <p:blipFill>
          <a:blip r:embed="rId5"/>
          <a:stretch>
            <a:fillRect/>
          </a:stretch>
        </p:blipFill>
        <p:spPr>
          <a:xfrm>
            <a:off x="3068886" y="1324887"/>
            <a:ext cx="5087977" cy="296798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grpSp>
        <p:nvGrpSpPr>
          <p:cNvPr id="5" name="Group 4"/>
          <p:cNvGrpSpPr/>
          <p:nvPr/>
        </p:nvGrpSpPr>
        <p:grpSpPr>
          <a:xfrm>
            <a:off x="330437" y="2358736"/>
            <a:ext cx="2619979" cy="2878282"/>
            <a:chOff x="330437" y="2358736"/>
            <a:chExt cx="2619979" cy="2878282"/>
          </a:xfrm>
        </p:grpSpPr>
        <p:sp>
          <p:nvSpPr>
            <p:cNvPr id="3" name="Rectangle 2"/>
            <p:cNvSpPr/>
            <p:nvPr/>
          </p:nvSpPr>
          <p:spPr>
            <a:xfrm>
              <a:off x="403907" y="2358736"/>
              <a:ext cx="2525727" cy="287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30437" y="2828381"/>
              <a:ext cx="2619979" cy="1938992"/>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Kể tên các vật liệu và dụng cụ cần thiết để trồng hoa, cây cảnh trong chậu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458" y="1722726"/>
            <a:ext cx="5234905" cy="4582484"/>
          </a:xfrm>
          <a:prstGeom prst="rect">
            <a:avLst/>
          </a:prstGeom>
        </p:spPr>
      </p:pic>
      <p:grpSp>
        <p:nvGrpSpPr>
          <p:cNvPr id="29" name="Group 28"/>
          <p:cNvGrpSpPr/>
          <p:nvPr/>
        </p:nvGrpSpPr>
        <p:grpSpPr>
          <a:xfrm>
            <a:off x="9095535" y="2254827"/>
            <a:ext cx="2525727" cy="2878282"/>
            <a:chOff x="377562" y="2358736"/>
            <a:chExt cx="2525727" cy="2878282"/>
          </a:xfrm>
        </p:grpSpPr>
        <p:sp>
          <p:nvSpPr>
            <p:cNvPr id="31" name="Rectangle 30"/>
            <p:cNvSpPr/>
            <p:nvPr/>
          </p:nvSpPr>
          <p:spPr>
            <a:xfrm>
              <a:off x="377562" y="2358736"/>
              <a:ext cx="2525727" cy="287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98344" y="2439452"/>
              <a:ext cx="168540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Cây cảnh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34" name="Rectangle 33"/>
          <p:cNvSpPr/>
          <p:nvPr/>
        </p:nvSpPr>
        <p:spPr>
          <a:xfrm>
            <a:off x="6951517" y="2589468"/>
            <a:ext cx="1298865" cy="2073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159993" y="2828381"/>
            <a:ext cx="107283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6" name="TextBox 35"/>
          <p:cNvSpPr txBox="1"/>
          <p:nvPr/>
        </p:nvSpPr>
        <p:spPr>
          <a:xfrm>
            <a:off x="9159992" y="3268663"/>
            <a:ext cx="164172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Giá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7" name="TextBox 36"/>
          <p:cNvSpPr txBox="1"/>
          <p:nvPr/>
        </p:nvSpPr>
        <p:spPr>
          <a:xfrm>
            <a:off x="9159993" y="3708945"/>
            <a:ext cx="198734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Lưới</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chặn</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8" name="TextBox 37"/>
          <p:cNvSpPr txBox="1"/>
          <p:nvPr/>
        </p:nvSpPr>
        <p:spPr>
          <a:xfrm>
            <a:off x="9159993" y="4149227"/>
            <a:ext cx="187304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Găng</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tay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9" name="TextBox 38"/>
          <p:cNvSpPr txBox="1"/>
          <p:nvPr/>
        </p:nvSpPr>
        <p:spPr>
          <a:xfrm>
            <a:off x="9159993" y="4589510"/>
            <a:ext cx="232907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Bình</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tưới nước</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0" name="Rectangle 39"/>
          <p:cNvSpPr/>
          <p:nvPr/>
        </p:nvSpPr>
        <p:spPr>
          <a:xfrm>
            <a:off x="7408768" y="3979718"/>
            <a:ext cx="1298865"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943599" y="4422525"/>
            <a:ext cx="1756065"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46195" y="4280437"/>
            <a:ext cx="727341" cy="6181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44737" y="4221939"/>
            <a:ext cx="1123554" cy="1098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582193" y="3979718"/>
            <a:ext cx="1796830"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26" presetClass="emph" presetSubtype="0" repeatCount="3000" fill="hold" grpId="1" nodeType="withEffect">
                                  <p:stCondLst>
                                    <p:cond delay="0"/>
                                  </p:stCondLst>
                                  <p:childTnLst>
                                    <p:animEffect transition="out" filter="fade">
                                      <p:cBhvr>
                                        <p:cTn id="24" dur="1000" tmFilter="0, 0; .2, .5; .8, .5; 1, 0"/>
                                        <p:tgtEl>
                                          <p:spTgt spid="34"/>
                                        </p:tgtEl>
                                      </p:cBhvr>
                                    </p:animEffect>
                                    <p:animScale>
                                      <p:cBhvr>
                                        <p:cTn id="25" dur="500" autoRev="1" fill="hold"/>
                                        <p:tgtEl>
                                          <p:spTgt spid="34"/>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ppt_x</p:attrName>
                                        </p:attrNameLst>
                                      </p:cBhvr>
                                      <p:tavLst>
                                        <p:tav tm="0">
                                          <p:val>
                                            <p:strVal val="#ppt_x"/>
                                          </p:val>
                                        </p:tav>
                                        <p:tav tm="100000">
                                          <p:val>
                                            <p:strVal val="#ppt_x"/>
                                          </p:val>
                                        </p:tav>
                                      </p:tavLst>
                                    </p:anim>
                                    <p:anim calcmode="lin" valueType="num">
                                      <p:cBhvr>
                                        <p:cTn id="32" dur="1000" fill="hold"/>
                                        <p:tgtEl>
                                          <p:spTgt spid="35"/>
                                        </p:tgtEl>
                                        <p:attrNameLst>
                                          <p:attrName>ppt_y</p:attrName>
                                        </p:attrNameLst>
                                      </p:cBhvr>
                                      <p:tavLst>
                                        <p:tav tm="0">
                                          <p:val>
                                            <p:strVal val="#ppt_y+.1"/>
                                          </p:val>
                                        </p:tav>
                                        <p:tav tm="100000">
                                          <p:val>
                                            <p:strVal val="#ppt_y"/>
                                          </p:val>
                                        </p:tav>
                                      </p:tavLst>
                                    </p:anim>
                                  </p:childTnLst>
                                </p:cTn>
                              </p:par>
                              <p:par>
                                <p:cTn id="33" presetID="1" presetClass="exit" presetSubtype="0" fill="hold" grpId="2" nodeType="withEffect">
                                  <p:stCondLst>
                                    <p:cond delay="0"/>
                                  </p:stCondLst>
                                  <p:childTnLst>
                                    <p:set>
                                      <p:cBhvr>
                                        <p:cTn id="34" dur="1" fill="hold">
                                          <p:stCondLst>
                                            <p:cond delay="0"/>
                                          </p:stCondLst>
                                        </p:cTn>
                                        <p:tgtEl>
                                          <p:spTgt spid="34"/>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26" presetClass="emph" presetSubtype="0" repeatCount="3000" fill="hold" grpId="1" nodeType="withEffect">
                                  <p:stCondLst>
                                    <p:cond delay="0"/>
                                  </p:stCondLst>
                                  <p:childTnLst>
                                    <p:animEffect transition="out" filter="fade">
                                      <p:cBhvr>
                                        <p:cTn id="39" dur="1000" tmFilter="0, 0; .2, .5; .8, .5; 1, 0"/>
                                        <p:tgtEl>
                                          <p:spTgt spid="40"/>
                                        </p:tgtEl>
                                      </p:cBhvr>
                                    </p:animEffect>
                                    <p:animScale>
                                      <p:cBhvr>
                                        <p:cTn id="40" dur="500" autoRev="1" fill="hold"/>
                                        <p:tgtEl>
                                          <p:spTgt spid="40"/>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1" presetClass="exit" presetSubtype="0" fill="hold" grpId="2" nodeType="withEffect">
                                  <p:stCondLst>
                                    <p:cond delay="0"/>
                                  </p:stCondLst>
                                  <p:childTnLst>
                                    <p:set>
                                      <p:cBhvr>
                                        <p:cTn id="49" dur="1" fill="hold">
                                          <p:stCondLst>
                                            <p:cond delay="0"/>
                                          </p:stCondLst>
                                        </p:cTn>
                                        <p:tgtEl>
                                          <p:spTgt spid="40"/>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26" presetClass="emph" presetSubtype="0" repeatCount="3000" fill="hold" grpId="1" nodeType="withEffect">
                                  <p:stCondLst>
                                    <p:cond delay="0"/>
                                  </p:stCondLst>
                                  <p:childTnLst>
                                    <p:animEffect transition="out" filter="fade">
                                      <p:cBhvr>
                                        <p:cTn id="54" dur="1000" tmFilter="0, 0; .2, .5; .8, .5; 1, 0"/>
                                        <p:tgtEl>
                                          <p:spTgt spid="41"/>
                                        </p:tgtEl>
                                      </p:cBhvr>
                                    </p:animEffect>
                                    <p:animScale>
                                      <p:cBhvr>
                                        <p:cTn id="55" dur="500" autoRev="1" fill="hold"/>
                                        <p:tgtEl>
                                          <p:spTgt spid="4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anim calcmode="lin" valueType="num">
                                      <p:cBhvr>
                                        <p:cTn id="61" dur="1000" fill="hold"/>
                                        <p:tgtEl>
                                          <p:spTgt spid="37"/>
                                        </p:tgtEl>
                                        <p:attrNameLst>
                                          <p:attrName>ppt_x</p:attrName>
                                        </p:attrNameLst>
                                      </p:cBhvr>
                                      <p:tavLst>
                                        <p:tav tm="0">
                                          <p:val>
                                            <p:strVal val="#ppt_x"/>
                                          </p:val>
                                        </p:tav>
                                        <p:tav tm="100000">
                                          <p:val>
                                            <p:strVal val="#ppt_x"/>
                                          </p:val>
                                        </p:tav>
                                      </p:tavLst>
                                    </p:anim>
                                    <p:anim calcmode="lin" valueType="num">
                                      <p:cBhvr>
                                        <p:cTn id="62" dur="1000" fill="hold"/>
                                        <p:tgtEl>
                                          <p:spTgt spid="37"/>
                                        </p:tgtEl>
                                        <p:attrNameLst>
                                          <p:attrName>ppt_y</p:attrName>
                                        </p:attrNameLst>
                                      </p:cBhvr>
                                      <p:tavLst>
                                        <p:tav tm="0">
                                          <p:val>
                                            <p:strVal val="#ppt_y+.1"/>
                                          </p:val>
                                        </p:tav>
                                        <p:tav tm="100000">
                                          <p:val>
                                            <p:strVal val="#ppt_y"/>
                                          </p:val>
                                        </p:tav>
                                      </p:tavLst>
                                    </p:anim>
                                  </p:childTnLst>
                                </p:cTn>
                              </p:par>
                              <p:par>
                                <p:cTn id="63" presetID="1" presetClass="exit" presetSubtype="0" fill="hold" grpId="2"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26" presetClass="emph" presetSubtype="0" repeatCount="3000" fill="hold" grpId="1" nodeType="withEffect">
                                  <p:stCondLst>
                                    <p:cond delay="0"/>
                                  </p:stCondLst>
                                  <p:childTnLst>
                                    <p:animEffect transition="out" filter="fade">
                                      <p:cBhvr>
                                        <p:cTn id="69" dur="1000" tmFilter="0, 0; .2, .5; .8, .5; 1, 0"/>
                                        <p:tgtEl>
                                          <p:spTgt spid="42"/>
                                        </p:tgtEl>
                                      </p:cBhvr>
                                    </p:animEffect>
                                    <p:animScale>
                                      <p:cBhvr>
                                        <p:cTn id="70" dur="500" autoRev="1" fill="hold"/>
                                        <p:tgtEl>
                                          <p:spTgt spid="42"/>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par>
                                <p:cTn id="78" presetID="1" presetClass="exit" presetSubtype="0" fill="hold" grpId="2" nodeType="withEffect">
                                  <p:stCondLst>
                                    <p:cond delay="0"/>
                                  </p:stCondLst>
                                  <p:childTnLst>
                                    <p:set>
                                      <p:cBhvr>
                                        <p:cTn id="79" dur="1" fill="hold">
                                          <p:stCondLst>
                                            <p:cond delay="0"/>
                                          </p:stCondLst>
                                        </p:cTn>
                                        <p:tgtEl>
                                          <p:spTgt spid="42"/>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par>
                                <p:cTn id="83" presetID="26" presetClass="emph" presetSubtype="0" repeatCount="3000" fill="hold" grpId="1" nodeType="withEffect">
                                  <p:stCondLst>
                                    <p:cond delay="0"/>
                                  </p:stCondLst>
                                  <p:childTnLst>
                                    <p:animEffect transition="out" filter="fade">
                                      <p:cBhvr>
                                        <p:cTn id="84" dur="1000" tmFilter="0, 0; .2, .5; .8, .5; 1, 0"/>
                                        <p:tgtEl>
                                          <p:spTgt spid="43"/>
                                        </p:tgtEl>
                                      </p:cBhvr>
                                    </p:animEffect>
                                    <p:animScale>
                                      <p:cBhvr>
                                        <p:cTn id="85" dur="500" autoRev="1" fill="hold"/>
                                        <p:tgtEl>
                                          <p:spTgt spid="43"/>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par>
                                <p:cTn id="93" presetID="1" presetClass="exit" presetSubtype="0" fill="hold" grpId="2" nodeType="withEffect">
                                  <p:stCondLst>
                                    <p:cond delay="0"/>
                                  </p:stCondLst>
                                  <p:childTnLst>
                                    <p:set>
                                      <p:cBhvr>
                                        <p:cTn id="94" dur="1" fill="hold">
                                          <p:stCondLst>
                                            <p:cond delay="0"/>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par>
                                <p:cTn id="98" presetID="26" presetClass="emph" presetSubtype="0" repeatCount="3000" fill="hold" grpId="1" nodeType="withEffect">
                                  <p:stCondLst>
                                    <p:cond delay="0"/>
                                  </p:stCondLst>
                                  <p:childTnLst>
                                    <p:animEffect transition="out" filter="fade">
                                      <p:cBhvr>
                                        <p:cTn id="99" dur="1000" tmFilter="0, 0; .2, .5; .8, .5; 1, 0"/>
                                        <p:tgtEl>
                                          <p:spTgt spid="44"/>
                                        </p:tgtEl>
                                      </p:cBhvr>
                                    </p:animEffect>
                                    <p:animScale>
                                      <p:cBhvr>
                                        <p:cTn id="100" dur="500" autoRev="1" fill="hold"/>
                                        <p:tgtEl>
                                          <p:spTgt spid="44"/>
                                        </p:tgtEl>
                                      </p:cBhvr>
                                      <p:by x="105000" y="105000"/>
                                    </p:animScale>
                                  </p:childTnLst>
                                </p:cTn>
                              </p:par>
                            </p:childTnLst>
                          </p:cTn>
                        </p:par>
                        <p:par>
                          <p:cTn id="101" fill="hold">
                            <p:stCondLst>
                              <p:cond delay="3000"/>
                            </p:stCondLst>
                            <p:childTnLst>
                              <p:par>
                                <p:cTn id="102" presetID="1" presetClass="exit" presetSubtype="0" fill="hold" grpId="2" nodeType="afterEffect">
                                  <p:stCondLst>
                                    <p:cond delay="0"/>
                                  </p:stCondLst>
                                  <p:childTnLst>
                                    <p:set>
                                      <p:cBhvr>
                                        <p:cTn id="103"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4" grpId="0" animBg="1"/>
      <p:bldP spid="34" grpId="1" animBg="1"/>
      <p:bldP spid="34" grpId="2" animBg="1"/>
      <p:bldP spid="35" grpId="0"/>
      <p:bldP spid="36" grpId="0"/>
      <p:bldP spid="37" grpId="0"/>
      <p:bldP spid="38" grpId="0"/>
      <p:bldP spid="39" grpId="0"/>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CÁC BƯỚC TRỒNG HOA, CÂY CẢNH TRONG CHẬU</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5" name="TextBox 34"/>
          <p:cNvSpPr txBox="1"/>
          <p:nvPr/>
        </p:nvSpPr>
        <p:spPr>
          <a:xfrm>
            <a:off x="5956105" y="2880293"/>
            <a:ext cx="4446252"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Chuẩn bị vật liệu, vật dụng và dụng cụ trồng hoa, cây cảnh</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072935" y="1526031"/>
            <a:ext cx="375111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Bạn nhỏ đang làm gì?</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756" y="1856129"/>
            <a:ext cx="2857428" cy="2501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756" y="4357439"/>
            <a:ext cx="2866115" cy="2411394"/>
          </a:xfrm>
          <a:prstGeom prst="rect">
            <a:avLst/>
          </a:prstGeom>
        </p:spPr>
      </p:pic>
      <p:sp>
        <p:nvSpPr>
          <p:cNvPr id="45" name="Rectangle 44"/>
          <p:cNvSpPr/>
          <p:nvPr/>
        </p:nvSpPr>
        <p:spPr>
          <a:xfrm>
            <a:off x="5415777" y="2993830"/>
            <a:ext cx="540328" cy="603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1</a:t>
            </a:r>
          </a:p>
        </p:txBody>
      </p:sp>
      <p:sp>
        <p:nvSpPr>
          <p:cNvPr id="46" name="Rectangle 45"/>
          <p:cNvSpPr/>
          <p:nvPr/>
        </p:nvSpPr>
        <p:spPr>
          <a:xfrm>
            <a:off x="5394997" y="5086756"/>
            <a:ext cx="540328" cy="603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F0"/>
                </a:solidFill>
                <a:latin typeface="Roboto Black" panose="02000000000000000000" pitchFamily="2" charset="0"/>
                <a:ea typeface="Roboto Black" panose="02000000000000000000" pitchFamily="2" charset="0"/>
              </a:rPr>
              <a:t>2</a:t>
            </a:r>
          </a:p>
        </p:txBody>
      </p:sp>
      <p:sp>
        <p:nvSpPr>
          <p:cNvPr id="47" name="TextBox 46"/>
          <p:cNvSpPr txBox="1"/>
          <p:nvPr/>
        </p:nvSpPr>
        <p:spPr>
          <a:xfrm>
            <a:off x="5956105" y="4973217"/>
            <a:ext cx="4529273"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Đặt cây đứng thẳng ở giữa chậu và tiếp tục cho giá thể vào chậu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ppt_x</p:attrName>
                                        </p:attrNameLst>
                                      </p:cBhvr>
                                      <p:tavLst>
                                        <p:tav tm="0">
                                          <p:val>
                                            <p:strVal val="#ppt_x"/>
                                          </p:val>
                                        </p:tav>
                                        <p:tav tm="100000">
                                          <p:val>
                                            <p:strVal val="#ppt_x"/>
                                          </p:val>
                                        </p:tav>
                                      </p:tavLst>
                                    </p:anim>
                                    <p:anim calcmode="lin" valueType="num">
                                      <p:cBhvr>
                                        <p:cTn id="31" dur="1000" fill="hold"/>
                                        <p:tgtEl>
                                          <p:spTgt spid="4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5" grpId="0"/>
      <p:bldP spid="22" grpId="0"/>
      <p:bldP spid="45" grpId="0" animBg="1"/>
      <p:bldP spid="46" grpId="0" animBg="1"/>
      <p:bldP spid="4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5522</TotalTime>
  <Words>1734</Words>
  <Application>Microsoft Office PowerPoint</Application>
  <PresentationFormat>Widescreen</PresentationFormat>
  <Paragraphs>202</Paragraphs>
  <Slides>30</Slides>
  <Notes>30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Pangolin</vt:lpstr>
      <vt:lpstr>Roboto</vt:lpstr>
      <vt:lpstr>Calibri Light</vt:lpstr>
      <vt:lpstr>Arial</vt:lpstr>
      <vt:lpstr>Times New Roman</vt:lpstr>
      <vt:lpstr>Roboto Black</vt:lpstr>
      <vt:lpstr>Calibri</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311</cp:revision>
  <dcterms:created xsi:type="dcterms:W3CDTF">2023-04-01T23:44:56Z</dcterms:created>
  <dcterms:modified xsi:type="dcterms:W3CDTF">2023-08-02T04:07:45Z</dcterms:modified>
</cp:coreProperties>
</file>