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6" r:id="rId1"/>
    <p:sldMasterId id="2147483738" r:id="rId2"/>
    <p:sldMasterId id="2147483750" r:id="rId3"/>
  </p:sldMasterIdLst>
  <p:notesMasterIdLst>
    <p:notesMasterId r:id="rId35"/>
  </p:notesMasterIdLst>
  <p:sldIdLst>
    <p:sldId id="4363" r:id="rId4"/>
    <p:sldId id="4365" r:id="rId5"/>
    <p:sldId id="4367" r:id="rId6"/>
    <p:sldId id="4370" r:id="rId7"/>
    <p:sldId id="4382" r:id="rId8"/>
    <p:sldId id="4371" r:id="rId9"/>
    <p:sldId id="4383" r:id="rId10"/>
    <p:sldId id="4384" r:id="rId11"/>
    <p:sldId id="4385" r:id="rId12"/>
    <p:sldId id="4386" r:id="rId13"/>
    <p:sldId id="4387" r:id="rId14"/>
    <p:sldId id="4388" r:id="rId15"/>
    <p:sldId id="4373" r:id="rId16"/>
    <p:sldId id="4380" r:id="rId17"/>
    <p:sldId id="4381" r:id="rId18"/>
    <p:sldId id="4343" r:id="rId19"/>
    <p:sldId id="4347" r:id="rId20"/>
    <p:sldId id="4348" r:id="rId21"/>
    <p:sldId id="4349" r:id="rId22"/>
    <p:sldId id="4351" r:id="rId23"/>
    <p:sldId id="4389" r:id="rId24"/>
    <p:sldId id="4353" r:id="rId25"/>
    <p:sldId id="4354" r:id="rId26"/>
    <p:sldId id="4355" r:id="rId27"/>
    <p:sldId id="4360" r:id="rId28"/>
    <p:sldId id="4362" r:id="rId29"/>
    <p:sldId id="4356" r:id="rId30"/>
    <p:sldId id="4357" r:id="rId31"/>
    <p:sldId id="4390" r:id="rId32"/>
    <p:sldId id="4358" r:id="rId33"/>
    <p:sldId id="4359"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Pangolin" panose="020B0604020202020204" charset="0"/>
      <p:regular r:id="rId42"/>
    </p:embeddedFont>
    <p:embeddedFont>
      <p:font typeface="Roboto" panose="02000000000000000000" pitchFamily="2" charset="0"/>
      <p:regular r:id="rId43"/>
      <p:bold r:id="rId44"/>
      <p:italic r:id="rId45"/>
      <p:boldItalic r:id="rId46"/>
    </p:embeddedFont>
    <p:embeddedFont>
      <p:font typeface="Roboto Black" pitchFamily="2" charset="0"/>
      <p:regular r:id="rId47"/>
      <p:bold r:id="rId48"/>
      <p:boldItalic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6CE6"/>
    <a:srgbClr val="BDD7EE"/>
    <a:srgbClr val="98DA5E"/>
    <a:srgbClr val="F8EDE6"/>
    <a:srgbClr val="A5B2D3"/>
    <a:srgbClr val="C7E66D"/>
    <a:srgbClr val="CEECDC"/>
    <a:srgbClr val="DFCEBC"/>
    <a:srgbClr val="95624C"/>
    <a:srgbClr val="B94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3192" autoAdjust="0"/>
  </p:normalViewPr>
  <p:slideViewPr>
    <p:cSldViewPr snapToGrid="0">
      <p:cViewPr varScale="1">
        <p:scale>
          <a:sx n="91" d="100"/>
          <a:sy n="91" d="100"/>
        </p:scale>
        <p:origin x="76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12/07/2023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01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em hãy mô tả vị trí phím Caps lock, phím shift trên bàn phím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8502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04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3506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205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848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32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585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Khi cho HS thảo luận, GV chiếu tiêu chí và yêu cầu HS thảo luận về sản phẩm cần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929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686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4867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các em vừa xem video về vấn đề gì? Em nhận ra (biết) những ai trong đó? Để biết hoặc chia sẻ cho các bạn biết nhiều hơn về lịch sử Việt Nam, các em sẽ làm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0044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836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7249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 Nội dung bài trình chiếu GV nên khuyến khích các em gõ tiếng Việt.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50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989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380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0790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8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710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50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nhóm chia sẻ, bình chọn bài trình chiếu hay, ấn tượng, qua đó rút ra bài học cho nhóm mình, về nhà sửa lại bài</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35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Hai bạn nhỏ đang đi đâu? (hai bạn tham gia một lễ hội của địa phương). Hai bạn cảm thấy như thế nào? (Hai bạn rất thích thú và hào hứng). Hai bạn có dự định gì? (Hai bạn sẽ giới thiệu về lễ hội này).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5086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56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Để giới thiệu về một vấn đề nào đó, chúng ta cần làm gì? (tìm tư liệu bao gồm tên, giới thiệu về lịch sử ra đời và phát triển của chúng, hình ảnh minh họa). Để bài thuyết trình sinh động, thu hút, em cần làm gì? (tạo bài trình chiếu để các bạn nhìn rõ, dễ hơn)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53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a:t>
            </a:r>
            <a:r>
              <a:rPr lang="vi-VN" baseline="0"/>
              <a:t>PowerPoint nằm trong bộ công cụ Microsoft Office, là một phần mềm trình chiếu sử dụng các slide để truyền tải thông tin. Nó cho phép người dùng tạo ra những slide phục vụ các buổi thuyết trình để thể hiện những thông điệp trong các lớp học hoặc buổi họp</a:t>
            </a:r>
            <a:r>
              <a:rPr lang="en-US" baseline="0"/>
              <a:t>. Nó </a:t>
            </a:r>
            <a:r>
              <a:rPr lang="vi-VN" baseline="0"/>
              <a:t>có thể tạo các bài thuyết trình cho sản phẩm và dịch vụ</a:t>
            </a:r>
            <a:r>
              <a:rPr lang="en-US" baseline="0"/>
              <a:t>,</a:t>
            </a:r>
            <a:r>
              <a:rPr lang="vi-VN" baseline="0"/>
              <a:t> bài giảng sinh động, trực quan cho lớp học</a:t>
            </a:r>
            <a:r>
              <a:rPr lang="en-US" baseline="0"/>
              <a:t>; có</a:t>
            </a:r>
            <a:r>
              <a:rPr lang="vi-VN" baseline="0"/>
              <a:t> vô số định dạng và mang dấu ấn riêng phong phú.</a:t>
            </a:r>
            <a:r>
              <a:rPr lang="en-US" baseline="0"/>
              <a:t> </a:t>
            </a:r>
            <a:r>
              <a:rPr lang="vi-VN" baseline="0"/>
              <a:t>Các hiệu ứng kết hợp cùng hình ảnh ấn tượng sẽ thu hút sự chú ý của người xem.</a:t>
            </a:r>
            <a:r>
              <a:rPr lang="en-US" baseline="0"/>
              <a:t> Bài giảng các em đang học cũng được tạo trên phần mềm PowerPoint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07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a:t>
            </a:r>
            <a:r>
              <a:rPr lang="vi-VN" baseline="0"/>
              <a:t>gạch đầu dòng giúp việc các đoạn liệt kê, sắp xếp...</a:t>
            </a:r>
            <a:r>
              <a:rPr lang="en-US" baseline="0"/>
              <a:t> </a:t>
            </a:r>
            <a:r>
              <a:rPr lang="vi-VN" baseline="0"/>
              <a:t>được trình bày một cách gọn gàng và đẹp mắt hơn</a:t>
            </a:r>
            <a:r>
              <a:rPr lang="en-US" baseline="0"/>
              <a:t>. Có rất nhiều mẫu gạch đầu dòng cho bài trình chiếu them sinh động. Em cũng có thể sử dụng các mẫu ký tự symbol hoặc các ảnh để làm gạch đầu dòng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939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hướng</a:t>
            </a:r>
            <a:r>
              <a:rPr lang="en-US" baseline="0"/>
              <a:t> dẫn HS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03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746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723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9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6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18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31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0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3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4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3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6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130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9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3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23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0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38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55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89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2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08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22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236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29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09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5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2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8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6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683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728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399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4.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C7E66D"/>
            </a:gs>
            <a:gs pos="83000">
              <a:srgbClr val="98DA5E"/>
            </a:gs>
            <a:gs pos="100000">
              <a:srgbClr val="C7E66D"/>
            </a:gs>
          </a:gsLst>
          <a:lin ang="189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766455"/>
            <a:ext cx="12192000" cy="5091545"/>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298885" y="269338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8</a:t>
            </a:r>
          </a:p>
        </p:txBody>
      </p:sp>
      <p:grpSp>
        <p:nvGrpSpPr>
          <p:cNvPr id="3" name="Group 2"/>
          <p:cNvGrpSpPr/>
          <p:nvPr/>
        </p:nvGrpSpPr>
        <p:grpSpPr>
          <a:xfrm>
            <a:off x="136537" y="5758000"/>
            <a:ext cx="1089462" cy="981138"/>
            <a:chOff x="3686897" y="5777471"/>
            <a:chExt cx="1089462" cy="981138"/>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FFC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slop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411105" y="68654"/>
            <a:ext cx="111437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TẠO BÀI THUYẾT TRÌNH GIỚI THIỆU LỊCH SỬ VĂN HOÁ TRUYỀN THỐNG CỦA ĐỊA PHƯƠNG</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722" y="5242553"/>
            <a:ext cx="2246550" cy="15503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257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635595" y="2263169"/>
            <a:ext cx="1115011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gõ được chữ hoa em có thể sử dụng phím</a:t>
            </a:r>
            <a:r>
              <a:rPr lang="vi-VN" sz="2400" b="1">
                <a:solidFill>
                  <a:srgbClr val="FF0000"/>
                </a:solidFill>
                <a:latin typeface="Roboto" panose="02000000000000000000" pitchFamily="2" charset="0"/>
                <a:ea typeface="Roboto" panose="02000000000000000000" pitchFamily="2" charset="0"/>
              </a:rPr>
              <a:t> Caps Lock</a:t>
            </a:r>
            <a:r>
              <a:rPr lang="vi-VN" sz="2400">
                <a:solidFill>
                  <a:srgbClr val="002060"/>
                </a:solidFill>
                <a:latin typeface="Roboto" panose="02000000000000000000" pitchFamily="2" charset="0"/>
                <a:ea typeface="Roboto" panose="02000000000000000000" pitchFamily="2" charset="0"/>
              </a:rPr>
              <a:t> hoặc phím</a:t>
            </a:r>
            <a:r>
              <a:rPr lang="vi-VN" sz="2400" b="1">
                <a:solidFill>
                  <a:srgbClr val="FF0000"/>
                </a:solidFill>
                <a:latin typeface="Roboto" panose="02000000000000000000" pitchFamily="2" charset="0"/>
                <a:ea typeface="Roboto" panose="02000000000000000000" pitchFamily="2" charset="0"/>
              </a:rPr>
              <a:t> Shift</a:t>
            </a:r>
          </a:p>
        </p:txBody>
      </p:sp>
      <p:pic>
        <p:nvPicPr>
          <p:cNvPr id="2" name="Picture 1"/>
          <p:cNvPicPr>
            <a:picLocks noChangeAspect="1"/>
          </p:cNvPicPr>
          <p:nvPr/>
        </p:nvPicPr>
        <p:blipFill>
          <a:blip r:embed="rId4"/>
          <a:stretch>
            <a:fillRect/>
          </a:stretch>
        </p:blipFill>
        <p:spPr>
          <a:xfrm>
            <a:off x="1935831" y="3441194"/>
            <a:ext cx="3147344" cy="2079496"/>
          </a:xfrm>
          <a:prstGeom prst="rect">
            <a:avLst/>
          </a:prstGeom>
          <a:scene3d>
            <a:camera prst="orthographicFront"/>
            <a:lightRig rig="threePt" dir="t"/>
          </a:scene3d>
          <a:sp3d>
            <a:bevelT w="101600" prst="riblet"/>
          </a:sp3d>
        </p:spPr>
      </p:pic>
      <p:pic>
        <p:nvPicPr>
          <p:cNvPr id="5" name="Picture 4"/>
          <p:cNvPicPr>
            <a:picLocks noChangeAspect="1"/>
          </p:cNvPicPr>
          <p:nvPr/>
        </p:nvPicPr>
        <p:blipFill>
          <a:blip r:embed="rId5"/>
          <a:stretch>
            <a:fillRect/>
          </a:stretch>
        </p:blipFill>
        <p:spPr>
          <a:xfrm>
            <a:off x="6336382" y="3452094"/>
            <a:ext cx="3147344" cy="2057696"/>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41012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401655" y="1340565"/>
            <a:ext cx="495367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Caps Lock</a:t>
            </a:r>
          </a:p>
        </p:txBody>
      </p:sp>
      <p:sp>
        <p:nvSpPr>
          <p:cNvPr id="13" name="TextBox 12"/>
          <p:cNvSpPr txBox="1"/>
          <p:nvPr/>
        </p:nvSpPr>
        <p:spPr>
          <a:xfrm>
            <a:off x="5405375" y="2213845"/>
            <a:ext cx="5384544"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gõ phím Caps Lock, đèn Caps Lock sẽ chuyển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từ tắt sang sáng </a:t>
            </a:r>
            <a:r>
              <a:rPr lang="en-US" sz="2400">
                <a:solidFill>
                  <a:srgbClr val="002060"/>
                </a:solidFill>
                <a:latin typeface="Roboto" panose="02000000000000000000" pitchFamily="2" charset="0"/>
                <a:ea typeface="Roboto" panose="02000000000000000000" pitchFamily="2" charset="0"/>
              </a:rPr>
              <a:t>và</a:t>
            </a:r>
            <a:r>
              <a:rPr lang="vi-VN" sz="2400">
                <a:solidFill>
                  <a:srgbClr val="002060"/>
                </a:solidFill>
                <a:latin typeface="Roboto" panose="02000000000000000000" pitchFamily="2" charset="0"/>
                <a:ea typeface="Roboto" panose="02000000000000000000" pitchFamily="2" charset="0"/>
              </a:rPr>
              <a:t> ngược lại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405375" y="3585607"/>
            <a:ext cx="5384544"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sáng, các kí tự gõ vào từ bàn phím sẽ là chữ hoa</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5405374" y="4785936"/>
            <a:ext cx="538454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tắt, các kí tự gõ vào từ bàn phím sẽ là chữ thường</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642937" y="2894019"/>
            <a:ext cx="3545158" cy="19719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392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3"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10101" y="5036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603497" y="1503980"/>
            <a:ext cx="448504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Shift</a:t>
            </a:r>
          </a:p>
        </p:txBody>
      </p:sp>
      <p:sp>
        <p:nvSpPr>
          <p:cNvPr id="17" name="TextBox 16"/>
          <p:cNvSpPr txBox="1"/>
          <p:nvPr/>
        </p:nvSpPr>
        <p:spPr>
          <a:xfrm>
            <a:off x="3517762" y="5012129"/>
            <a:ext cx="490797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nhấn giữ phím Shift, các kí tự gõ vào từ bàn phím sẽ là chữ hoa</a:t>
            </a:r>
            <a:endParaRPr lang="vi-VN" sz="2400">
              <a:solidFill>
                <a:srgbClr val="FF000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4"/>
          <a:srcRect t="2250" r="882"/>
          <a:stretch/>
        </p:blipFill>
        <p:spPr>
          <a:xfrm>
            <a:off x="4292969" y="2780182"/>
            <a:ext cx="3106103" cy="1703854"/>
          </a:xfrm>
          <a:prstGeom prst="roundRect">
            <a:avLst/>
          </a:prstGeom>
        </p:spPr>
      </p:pic>
    </p:spTree>
    <p:extLst>
      <p:ext uri="{BB962C8B-B14F-4D97-AF65-F5344CB8AC3E}">
        <p14:creationId xmlns:p14="http://schemas.microsoft.com/office/powerpoint/2010/main" val="41832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1"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82334" y="618821"/>
            <a:ext cx="56361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7030A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54642" y="2015969"/>
            <a:ext cx="9654363"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Em hãy kể về lịch sử một truyền thống văn hoá ở địa phương em </a:t>
            </a:r>
            <a:endParaRPr lang="en-US" sz="2400">
              <a:latin typeface="Roboto" panose="02000000000000000000" pitchFamily="2" charset="0"/>
              <a:ea typeface="Roboto" panose="02000000000000000000" pitchFamily="2" charset="0"/>
            </a:endParaRPr>
          </a:p>
          <a:p>
            <a:r>
              <a:rPr lang="en-US" sz="2400" i="1">
                <a:latin typeface="Roboto" panose="02000000000000000000" pitchFamily="2" charset="0"/>
                <a:ea typeface="Roboto" panose="02000000000000000000" pitchFamily="2" charset="0"/>
              </a:rPr>
              <a:t>(Lễ, hội, trang phục, món ăn, di tích lịch sử…)</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Tên: …………………………………..……………………………………………………………………</a:t>
            </a:r>
          </a:p>
          <a:p>
            <a:r>
              <a:rPr lang="en-US" sz="2400">
                <a:latin typeface="Roboto" panose="02000000000000000000" pitchFamily="2" charset="0"/>
                <a:ea typeface="Roboto" panose="02000000000000000000" pitchFamily="2" charset="0"/>
              </a:rPr>
              <a:t>Đặc điểm tiêu biểu: ……………………..………………………………..…………………………………………………………</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Em sử dụng phần mềm nào để tạo bài trình chiếu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Các bước tạo đầu dòng cho văn bản:</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3" name="Rounded Rectangle 2"/>
          <p:cNvSpPr/>
          <p:nvPr/>
        </p:nvSpPr>
        <p:spPr>
          <a:xfrm>
            <a:off x="935665" y="1669312"/>
            <a:ext cx="9973340" cy="487097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084980" y="2705143"/>
            <a:ext cx="3996843"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Lễ hội Đền Hùng Phú Thọ</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429201" y="4529299"/>
            <a:ext cx="752048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Em 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phần mềm PowerPoint để tạo bài trình chiếu</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254642" y="3428666"/>
            <a:ext cx="730642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Được tổ chức từ ngày 6/3 đến hết ngày 10/3 âm lịch</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282995" y="5276066"/>
            <a:ext cx="5134728"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Tham khảo</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sách giáo khoa trang 41</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254642" y="3812748"/>
            <a:ext cx="879042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T</a:t>
            </a:r>
            <a:r>
              <a:rPr lang="vi-VN" sz="2000">
                <a:solidFill>
                  <a:srgbClr val="FF0000"/>
                </a:solidFill>
                <a:latin typeface="Roboto" panose="02000000000000000000" pitchFamily="2" charset="0"/>
                <a:ea typeface="Roboto" panose="02000000000000000000" pitchFamily="2" charset="0"/>
              </a:rPr>
              <a:t>ưởng nhớ và tôn vinh công lao dựng nước và giữ nước của các </a:t>
            </a:r>
            <a:r>
              <a:rPr lang="en-US" sz="2000">
                <a:solidFill>
                  <a:srgbClr val="FF0000"/>
                </a:solidFill>
                <a:latin typeface="Roboto" panose="02000000000000000000" pitchFamily="2" charset="0"/>
                <a:ea typeface="Roboto" panose="02000000000000000000" pitchFamily="2" charset="0"/>
              </a:rPr>
              <a:t>v</a:t>
            </a:r>
            <a:r>
              <a:rPr lang="vi-VN" sz="2000">
                <a:solidFill>
                  <a:srgbClr val="FF0000"/>
                </a:solidFill>
                <a:latin typeface="Roboto" panose="02000000000000000000" pitchFamily="2" charset="0"/>
                <a:ea typeface="Roboto" panose="02000000000000000000" pitchFamily="2" charset="0"/>
              </a:rPr>
              <a:t>ua Hùng. </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034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0" grpId="0"/>
      <p:bldP spid="2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12380"/>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600714" y="2914094"/>
            <a:ext cx="8718308" cy="1477328"/>
          </a:xfrm>
          <a:prstGeom prst="rect">
            <a:avLst/>
          </a:prstGeom>
          <a:noFill/>
        </p:spPr>
        <p:txBody>
          <a:bodyPr wrap="square" lIns="0" tIns="0" rIns="0" bIns="0" rtlCol="0">
            <a:spAutoFit/>
          </a:bodyPr>
          <a:lstStyle/>
          <a:p>
            <a:pPr lvl="0" algn="ctr">
              <a:defRPr/>
            </a:pPr>
            <a:r>
              <a:rPr kumimoji="0" lang="en-US"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CHUẨN</a:t>
            </a:r>
            <a:r>
              <a:rPr lang="en-US" sz="3200" b="1">
                <a:solidFill>
                  <a:srgbClr val="002060"/>
                </a:solidFill>
                <a:latin typeface="Roboto" panose="02000000000000000000" pitchFamily="2" charset="0"/>
                <a:ea typeface="Roboto" panose="02000000000000000000" pitchFamily="2" charset="0"/>
              </a:rPr>
              <a:t> BỊ NỘI DUNG, HÌNH ẢNH VỀ MỘT LỄ, HỘI, TRANG PHỤC, MÓN ĂN, DI TÍCH LỊCH SỬ CỦA ĐỊA PHƯƠNG </a:t>
            </a:r>
            <a:endParaRPr kumimoji="0" lang="en-US"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spTree>
    <p:extLst>
      <p:ext uri="{BB962C8B-B14F-4D97-AF65-F5344CB8AC3E}">
        <p14:creationId xmlns:p14="http://schemas.microsoft.com/office/powerpoint/2010/main" val="2988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3432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21449"/>
          </a:xfrm>
          <a:prstGeom prst="rect">
            <a:avLst/>
          </a:prstGeom>
        </p:spPr>
      </p:pic>
      <p:sp>
        <p:nvSpPr>
          <p:cNvPr id="4" name="Pentagon 3"/>
          <p:cNvSpPr/>
          <p:nvPr/>
        </p:nvSpPr>
        <p:spPr>
          <a:xfrm rot="19883493">
            <a:off x="10939095" y="5555962"/>
            <a:ext cx="1063255" cy="1063255"/>
          </a:xfrm>
          <a:prstGeom prst="homePlat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41677" y="585675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3" name="Rectangle 2"/>
          <p:cNvSpPr/>
          <p:nvPr/>
        </p:nvSpPr>
        <p:spPr>
          <a:xfrm>
            <a:off x="1129144" y="1748074"/>
            <a:ext cx="9933709" cy="321079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5338" y="2020899"/>
            <a:ext cx="10424160" cy="230832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TẠO</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 BÀI THUYẾT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TRÌNH </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GIỚI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THIỆU LỊCH SỬ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VĂN HOÁ</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TRUYỀN THỐNG CỦA ĐỊA PHƯƠNG</a:t>
            </a:r>
            <a:endPar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DA14CBFD-2C6F-E4A0-F468-3C5C731B2275}"/>
              </a:ext>
            </a:extLst>
          </p:cNvPr>
          <p:cNvSpPr txBox="1"/>
          <p:nvPr/>
        </p:nvSpPr>
        <p:spPr>
          <a:xfrm>
            <a:off x="1129143" y="17480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rPr>
              <a:t>BÀI 8</a:t>
            </a:r>
          </a:p>
        </p:txBody>
      </p:sp>
    </p:spTree>
    <p:extLst>
      <p:ext uri="{BB962C8B-B14F-4D97-AF65-F5344CB8AC3E}">
        <p14:creationId xmlns:p14="http://schemas.microsoft.com/office/powerpoint/2010/main" val="30480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47213" y="1739441"/>
            <a:ext cx="4759227" cy="461665"/>
          </a:xfrm>
          <a:prstGeom prst="rect">
            <a:avLst/>
          </a:prstGeom>
          <a:noFill/>
        </p:spPr>
        <p:txBody>
          <a:bodyPr wrap="square" rtlCol="0">
            <a:spAutoFit/>
          </a:bodyPr>
          <a:lstStyle/>
          <a:p>
            <a:pPr algn="ctr">
              <a:defRPr/>
            </a:pPr>
            <a:r>
              <a:rPr lang="vi-VN" sz="2400" dirty="0">
                <a:solidFill>
                  <a:srgbClr val="002060"/>
                </a:solidFill>
                <a:latin typeface="Roboto" panose="02000000000000000000" pitchFamily="2" charset="0"/>
                <a:ea typeface="Roboto" panose="02000000000000000000" pitchFamily="2" charset="0"/>
              </a:rPr>
              <a:t>T</a:t>
            </a:r>
            <a:r>
              <a:rPr kumimoji="0" lang="vi-V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hảo luận và chia sẻ </a:t>
            </a:r>
            <a:r>
              <a:rPr kumimoji="0" lang="vi-V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ý tưởng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977390" y="203370"/>
            <a:ext cx="10214610" cy="1569660"/>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ĐỀ XUẤT Ý TƯỞNG VÀ</a:t>
            </a:r>
            <a:r>
              <a:rPr kumimoji="0" lang="vi-VN"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CÁCH </a:t>
            </a:r>
            <a:r>
              <a:rPr lang="vi-VN" altLang="zh-CN" sz="3200" b="1" dirty="0">
                <a:solidFill>
                  <a:srgbClr val="002060"/>
                </a:solidFill>
                <a:latin typeface="Roboto" panose="02000000000000000000" pitchFamily="2" charset="0"/>
                <a:ea typeface="Roboto" panose="02000000000000000000" pitchFamily="2" charset="0"/>
              </a:rPr>
              <a:t>TẠO BÀI TRÌNH CHIẾU GIỚI THIỆU LỊCH SỬ VĂN HOÁ TRUYỀN </a:t>
            </a:r>
            <a:r>
              <a:rPr lang="vi-VN" altLang="zh-CN" sz="3200" b="1">
                <a:solidFill>
                  <a:srgbClr val="002060"/>
                </a:solidFill>
                <a:latin typeface="Roboto" panose="02000000000000000000" pitchFamily="2" charset="0"/>
                <a:ea typeface="Roboto" panose="02000000000000000000" pitchFamily="2" charset="0"/>
              </a:rPr>
              <a:t>THỐNG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CỦA </a:t>
            </a:r>
            <a:r>
              <a:rPr lang="vi-VN" altLang="zh-CN" sz="3200" b="1" dirty="0">
                <a:solidFill>
                  <a:srgbClr val="002060"/>
                </a:solidFill>
                <a:latin typeface="Roboto" panose="02000000000000000000" pitchFamily="2" charset="0"/>
                <a:ea typeface="Roboto" panose="02000000000000000000" pitchFamily="2" charset="0"/>
              </a:rPr>
              <a:t>ĐỊA PHƯƠNG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grpSp>
        <p:nvGrpSpPr>
          <p:cNvPr id="10" name="Group 9"/>
          <p:cNvGrpSpPr/>
          <p:nvPr/>
        </p:nvGrpSpPr>
        <p:grpSpPr>
          <a:xfrm>
            <a:off x="-63726" y="3264508"/>
            <a:ext cx="4392388" cy="3584830"/>
            <a:chOff x="85459" y="3127047"/>
            <a:chExt cx="4392388" cy="3584830"/>
          </a:xfrm>
        </p:grpSpPr>
        <p:sp>
          <p:nvSpPr>
            <p:cNvPr id="7" name="Rectangle 6"/>
            <p:cNvSpPr/>
            <p:nvPr/>
          </p:nvSpPr>
          <p:spPr>
            <a:xfrm>
              <a:off x="85459" y="3127047"/>
              <a:ext cx="4392388" cy="358483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5459" y="3127047"/>
              <a:ext cx="4392388" cy="3584830"/>
              <a:chOff x="176899" y="3059423"/>
              <a:chExt cx="4392388" cy="3000795"/>
            </a:xfrm>
          </p:grpSpPr>
          <p:pic>
            <p:nvPicPr>
              <p:cNvPr id="3" name="Picture 2"/>
              <p:cNvPicPr>
                <a:picLocks noChangeAspect="1"/>
              </p:cNvPicPr>
              <p:nvPr/>
            </p:nvPicPr>
            <p:blipFill>
              <a:blip r:embed="rId4"/>
              <a:stretch>
                <a:fillRect/>
              </a:stretch>
            </p:blipFill>
            <p:spPr>
              <a:xfrm>
                <a:off x="176899" y="3059423"/>
                <a:ext cx="4392388" cy="2591846"/>
              </a:xfrm>
              <a:prstGeom prst="rect">
                <a:avLst/>
              </a:prstGeom>
            </p:spPr>
          </p:pic>
          <p:sp>
            <p:nvSpPr>
              <p:cNvPr id="8" name="TextBox 7"/>
              <p:cNvSpPr txBox="1"/>
              <p:nvPr/>
            </p:nvSpPr>
            <p:spPr>
              <a:xfrm>
                <a:off x="595728" y="5725293"/>
                <a:ext cx="3554730" cy="334925"/>
              </a:xfrm>
              <a:prstGeom prst="rect">
                <a:avLst/>
              </a:prstGeom>
              <a:noFill/>
            </p:spPr>
            <p:txBody>
              <a:bodyPr wrap="square" rtlCol="0">
                <a:spAutoFit/>
              </a:bodyPr>
              <a:lstStyle/>
              <a:p>
                <a:pPr algn="ctr">
                  <a:defRPr/>
                </a:pPr>
                <a:r>
                  <a:rPr lang="vi-VN" sz="2000">
                    <a:solidFill>
                      <a:srgbClr val="002060"/>
                    </a:solidFill>
                    <a:latin typeface="Roboto" panose="02000000000000000000" pitchFamily="2" charset="0"/>
                    <a:ea typeface="Roboto" panose="02000000000000000000" pitchFamily="2" charset="0"/>
                  </a:rPr>
                  <a:t>Hội vật làng Sình tại Huế </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grpSp>
        <p:nvGrpSpPr>
          <p:cNvPr id="17" name="Group 16"/>
          <p:cNvGrpSpPr/>
          <p:nvPr/>
        </p:nvGrpSpPr>
        <p:grpSpPr>
          <a:xfrm>
            <a:off x="4328662" y="2649340"/>
            <a:ext cx="4229098" cy="3032391"/>
            <a:chOff x="4857753" y="3305338"/>
            <a:chExt cx="4229098" cy="3032391"/>
          </a:xfrm>
        </p:grpSpPr>
        <p:sp>
          <p:nvSpPr>
            <p:cNvPr id="16" name="Rectangle 15"/>
            <p:cNvSpPr/>
            <p:nvPr/>
          </p:nvSpPr>
          <p:spPr>
            <a:xfrm>
              <a:off x="4857753" y="3305338"/>
              <a:ext cx="4229098" cy="3032391"/>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4857753" y="3305338"/>
              <a:ext cx="4229098" cy="2516426"/>
            </a:xfrm>
            <a:prstGeom prst="rect">
              <a:avLst/>
            </a:prstGeom>
          </p:spPr>
        </p:pic>
        <p:sp>
          <p:nvSpPr>
            <p:cNvPr id="11" name="TextBox 10"/>
            <p:cNvSpPr txBox="1"/>
            <p:nvPr/>
          </p:nvSpPr>
          <p:spPr>
            <a:xfrm>
              <a:off x="5243973" y="5866710"/>
              <a:ext cx="2903223"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Các trang phục dân tộc</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4" name="Group 13"/>
          <p:cNvGrpSpPr/>
          <p:nvPr/>
        </p:nvGrpSpPr>
        <p:grpSpPr>
          <a:xfrm>
            <a:off x="8524386" y="3597936"/>
            <a:ext cx="3768681" cy="3330843"/>
            <a:chOff x="8147196" y="3527157"/>
            <a:chExt cx="3768681" cy="3199535"/>
          </a:xfrm>
        </p:grpSpPr>
        <p:sp>
          <p:nvSpPr>
            <p:cNvPr id="12" name="Rectangle 11"/>
            <p:cNvSpPr/>
            <p:nvPr/>
          </p:nvSpPr>
          <p:spPr>
            <a:xfrm>
              <a:off x="8147196" y="3527157"/>
              <a:ext cx="3768681" cy="318472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8147196" y="3527157"/>
              <a:ext cx="3768681" cy="2836534"/>
            </a:xfrm>
            <a:prstGeom prst="rect">
              <a:avLst/>
            </a:prstGeom>
          </p:spPr>
        </p:pic>
        <p:sp>
          <p:nvSpPr>
            <p:cNvPr id="15" name="TextBox 14"/>
            <p:cNvSpPr txBox="1"/>
            <p:nvPr/>
          </p:nvSpPr>
          <p:spPr>
            <a:xfrm>
              <a:off x="9429749" y="6326582"/>
              <a:ext cx="1727641"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Cơm lam</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3373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79" y="690624"/>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1173261" y="1696033"/>
            <a:ext cx="5362299" cy="1569660"/>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cho chữ</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hoa</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chữ thường, có ảnh minh hoạ 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101903" y="4979008"/>
            <a:ext cx="5433656" cy="830997"/>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082344" y="3522186"/>
            <a:ext cx="5453215" cy="1200329"/>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7131944" y="1379110"/>
            <a:ext cx="4556319" cy="302317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735567">
            <a:off x="6987001" y="4112788"/>
            <a:ext cx="5017770" cy="2139197"/>
            <a:chOff x="7063740" y="4637006"/>
            <a:chExt cx="5017770" cy="2139197"/>
          </a:xfrm>
        </p:grpSpPr>
        <p:sp>
          <p:nvSpPr>
            <p:cNvPr id="3" name="Rectangle 2"/>
            <p:cNvSpPr/>
            <p:nvPr/>
          </p:nvSpPr>
          <p:spPr>
            <a:xfrm>
              <a:off x="7063740" y="4637006"/>
              <a:ext cx="5017770" cy="2139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31944" y="5106439"/>
              <a:ext cx="4949566" cy="1200329"/>
            </a:xfrm>
            <a:prstGeom prst="rect">
              <a:avLst/>
            </a:prstGeom>
            <a:noFill/>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Lễ hội Đền Hùng là một trong các lễ hội ở Việt Nam đã ăn sâu vào tâm thức của dân tộc Việt Nam</a:t>
              </a:r>
              <a:endParaRPr lang="vi-VN" altLang="zh-CN" sz="2400" dirty="0">
                <a:solidFill>
                  <a:srgbClr val="00B050"/>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9033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438737" y="625227"/>
            <a:ext cx="9054790" cy="1569660"/>
          </a:xfrm>
          <a:prstGeom prst="rect">
            <a:avLst/>
          </a:prstGeom>
          <a:noFill/>
        </p:spPr>
        <p:txBody>
          <a:bodyPr wrap="square" rtlCol="0">
            <a:spAutoFit/>
          </a:bodyPr>
          <a:lstStyle/>
          <a:p>
            <a:pPr lvl="0" algn="ctr">
              <a:defRPr/>
            </a:pP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ỰA CHỌN Ý TƯỞNG</a:t>
            </a: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 </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VÀ ĐỀ XUẤT CÁCH </a:t>
            </a:r>
            <a:r>
              <a:rPr lang="vi-VN" sz="3200" noProof="0">
                <a:solidFill>
                  <a:srgbClr val="002060"/>
                </a:solidFill>
                <a:latin typeface="Roboto Black" panose="02000000000000000000" pitchFamily="2" charset="0"/>
                <a:ea typeface="Roboto Black" panose="02000000000000000000" pitchFamily="2" charset="0"/>
              </a:rPr>
              <a:t>TẠO BÀI THUYẾT TRÌNH CHIẾU GIỚI THIỆU LỊCH SỬ VĂN HOÁ TRUYỀN THỐNG CỦA ĐỊA PHƯƠNG</a:t>
            </a:r>
            <a:endParaRPr lang="vi-VN" sz="3200" dirty="0">
              <a:solidFill>
                <a:srgbClr val="002060"/>
              </a:solidFill>
              <a:latin typeface="Roboto Black" panose="02000000000000000000" pitchFamily="2" charset="0"/>
              <a:ea typeface="Roboto Black" panose="02000000000000000000" pitchFamily="2" charset="0"/>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endParaRPr lang="vi-VN" sz="2400" dirty="0"/>
          </a:p>
        </p:txBody>
      </p:sp>
      <p:pic>
        <p:nvPicPr>
          <p:cNvPr id="3" name="Picture 2"/>
          <p:cNvPicPr>
            <a:picLocks noChangeAspect="1"/>
          </p:cNvPicPr>
          <p:nvPr/>
        </p:nvPicPr>
        <p:blipFill>
          <a:blip r:embed="rId4"/>
          <a:stretch>
            <a:fillRect/>
          </a:stretch>
        </p:blipFill>
        <p:spPr>
          <a:xfrm rot="2074344">
            <a:off x="1137340" y="2369010"/>
            <a:ext cx="3358300" cy="219948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rot="20350724">
            <a:off x="4360402" y="2835220"/>
            <a:ext cx="3586788" cy="242735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rot="1195824">
            <a:off x="8420509" y="2783900"/>
            <a:ext cx="3452095" cy="2480494"/>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7E2500E3-F601-B650-97B7-0C3BD5659383}"/>
              </a:ext>
            </a:extLst>
          </p:cNvPr>
          <p:cNvGrpSpPr/>
          <p:nvPr/>
        </p:nvGrpSpPr>
        <p:grpSpPr>
          <a:xfrm rot="1981647">
            <a:off x="41915" y="4132655"/>
            <a:ext cx="3421658" cy="1688672"/>
            <a:chOff x="4839385" y="3099574"/>
            <a:chExt cx="5768768" cy="3487316"/>
          </a:xfrm>
        </p:grpSpPr>
        <p:grpSp>
          <p:nvGrpSpPr>
            <p:cNvPr id="15" name="Group 1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7" name="Group 1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1"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9" name="Picture 1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6" name="TextBox 15">
              <a:extLst>
                <a:ext uri="{FF2B5EF4-FFF2-40B4-BE49-F238E27FC236}">
                  <a16:creationId xmlns:a16="http://schemas.microsoft.com/office/drawing/2014/main" id="{9724DA57-D949-45D5-9320-CCD4E34B1401}"/>
                </a:ext>
              </a:extLst>
            </p:cNvPr>
            <p:cNvSpPr txBox="1"/>
            <p:nvPr/>
          </p:nvSpPr>
          <p:spPr>
            <a:xfrm>
              <a:off x="5328748" y="3689044"/>
              <a:ext cx="4851918" cy="1171978"/>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Yên Tử - một trong các lễ hội ở Việt Nam được nhiều Phật tử hành hương dịp đầu năm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4" name="Group 23">
            <a:extLst>
              <a:ext uri="{FF2B5EF4-FFF2-40B4-BE49-F238E27FC236}">
                <a16:creationId xmlns:a16="http://schemas.microsoft.com/office/drawing/2014/main" id="{7E2500E3-F601-B650-97B7-0C3BD5659383}"/>
              </a:ext>
            </a:extLst>
          </p:cNvPr>
          <p:cNvGrpSpPr/>
          <p:nvPr/>
        </p:nvGrpSpPr>
        <p:grpSpPr>
          <a:xfrm>
            <a:off x="4058712" y="5169328"/>
            <a:ext cx="3421658" cy="1688672"/>
            <a:chOff x="4839385" y="3099574"/>
            <a:chExt cx="5768768" cy="3487316"/>
          </a:xfrm>
        </p:grpSpPr>
        <p:grpSp>
          <p:nvGrpSpPr>
            <p:cNvPr id="25" name="Group 2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7" name="Group 2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0"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98DA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8" name="Picture 2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9" name="Picture 2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6" name="TextBox 25">
              <a:extLst>
                <a:ext uri="{FF2B5EF4-FFF2-40B4-BE49-F238E27FC236}">
                  <a16:creationId xmlns:a16="http://schemas.microsoft.com/office/drawing/2014/main" id="{9724DA57-D949-45D5-9320-CCD4E34B1401}"/>
                </a:ext>
              </a:extLst>
            </p:cNvPr>
            <p:cNvSpPr txBox="1"/>
            <p:nvPr/>
          </p:nvSpPr>
          <p:spPr>
            <a:xfrm>
              <a:off x="5304392" y="3650031"/>
              <a:ext cx="4851918" cy="2478827"/>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Áo dài - Nét đẹp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biểu tượng của vẻ đẹp và tâm hồn người phụ nữ </a:t>
              </a:r>
              <a:endParaRPr lang="en-US">
                <a:solidFill>
                  <a:srgbClr val="29356D"/>
                </a:solidFill>
                <a:latin typeface="Roboto" panose="02000000000000000000" pitchFamily="2" charset="0"/>
                <a:ea typeface="Roboto" panose="02000000000000000000" pitchFamily="2" charset="0"/>
              </a:endParaRPr>
            </a:p>
            <a:p>
              <a:pPr lvl="0" algn="ctr">
                <a:defRPr/>
              </a:pPr>
              <a:r>
                <a:rPr lang="vi-VN">
                  <a:solidFill>
                    <a:srgbClr val="29356D"/>
                  </a:solidFill>
                  <a:latin typeface="Roboto" panose="02000000000000000000" pitchFamily="2" charset="0"/>
                  <a:ea typeface="Roboto" panose="02000000000000000000" pitchFamily="2" charset="0"/>
                </a:rPr>
                <a:t>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E2500E3-F601-B650-97B7-0C3BD5659383}"/>
              </a:ext>
            </a:extLst>
          </p:cNvPr>
          <p:cNvGrpSpPr/>
          <p:nvPr/>
        </p:nvGrpSpPr>
        <p:grpSpPr>
          <a:xfrm rot="1209787">
            <a:off x="7729930" y="4929980"/>
            <a:ext cx="3421658" cy="1688672"/>
            <a:chOff x="4839385" y="3099574"/>
            <a:chExt cx="5768768" cy="3487316"/>
          </a:xfrm>
        </p:grpSpPr>
        <p:grpSp>
          <p:nvGrpSpPr>
            <p:cNvPr id="34" name="Group 33">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36" name="Group 35">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9"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7" name="Picture 36">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8" name="Picture 37">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35" name="TextBox 34">
              <a:extLst>
                <a:ext uri="{FF2B5EF4-FFF2-40B4-BE49-F238E27FC236}">
                  <a16:creationId xmlns:a16="http://schemas.microsoft.com/office/drawing/2014/main" id="{9724DA57-D949-45D5-9320-CCD4E34B1401}"/>
                </a:ext>
              </a:extLst>
            </p:cNvPr>
            <p:cNvSpPr txBox="1"/>
            <p:nvPr/>
          </p:nvSpPr>
          <p:spPr>
            <a:xfrm>
              <a:off x="5308130" y="3362695"/>
              <a:ext cx="4851918" cy="3050864"/>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Với chủ đề "Hồn dân tộc - Vị quê hương" mang ý nghĩa hội nhập và kết nối thông qua một hành trình trải nghiệm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2589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69151" y="427414"/>
            <a:ext cx="64371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XEM VÀ MÚA HÁT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một góc lịch sử 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69151" y="1481900"/>
            <a:ext cx="6280785" cy="4662026"/>
          </a:xfrm>
          <a:prstGeom prst="rect">
            <a:avLst/>
          </a:prstGeom>
        </p:spPr>
      </p:pic>
    </p:spTree>
    <p:extLst>
      <p:ext uri="{BB962C8B-B14F-4D97-AF65-F5344CB8AC3E}">
        <p14:creationId xmlns:p14="http://schemas.microsoft.com/office/powerpoint/2010/main" val="18749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fullScrn="1">
              <p:cMediaNode vol="80000">
                <p:cTn id="13" fill="hold" display="0">
                  <p:stCondLst>
                    <p:cond delay="indefinite"/>
                  </p:stCondLst>
                </p:cTn>
                <p:tgtEl>
                  <p:spTgt spid="2"/>
                </p:tgtEl>
              </p:cMediaNode>
            </p:video>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5" name="TextBox 4"/>
          <p:cNvSpPr txBox="1"/>
          <p:nvPr/>
        </p:nvSpPr>
        <p:spPr>
          <a:xfrm>
            <a:off x="390156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6" name="TextBox 5"/>
          <p:cNvSpPr txBox="1"/>
          <p:nvPr/>
        </p:nvSpPr>
        <p:spPr>
          <a:xfrm>
            <a:off x="1577895" y="2021035"/>
            <a:ext cx="9107269" cy="3785652"/>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Nêu ý tưởng và cách tạo bài trình chiếu của nhóm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1. Chủ đề:……………………………………………………………………………………………</a:t>
            </a:r>
          </a:p>
          <a:p>
            <a:r>
              <a:rPr lang="en-US" sz="2400">
                <a:latin typeface="Roboto" panose="02000000000000000000" pitchFamily="2" charset="0"/>
                <a:ea typeface="Roboto" panose="02000000000000000000" pitchFamily="2" charset="0"/>
              </a:rPr>
              <a:t>2. Em sẽ trình chiếu những nội dung gì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3. Phân công nhiệm vụ trong nhóm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7" name="Rounded Rectangle 6"/>
          <p:cNvSpPr/>
          <p:nvPr/>
        </p:nvSpPr>
        <p:spPr>
          <a:xfrm>
            <a:off x="1020460" y="1703070"/>
            <a:ext cx="9856381" cy="442341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67353" y="2386645"/>
            <a:ext cx="8727676" cy="1569660"/>
          </a:xfrm>
          <a:prstGeom prst="rect">
            <a:avLst/>
          </a:prstGeom>
          <a:noFill/>
        </p:spPr>
        <p:txBody>
          <a:bodyPr wrap="square" rtlCol="0">
            <a:spAutoFit/>
          </a:bodyPr>
          <a:lstStyle/>
          <a:p>
            <a:pPr algn="ctr">
              <a:defRPr/>
            </a:pPr>
            <a:r>
              <a:rPr lang="vi-VN" altLang="zh-CN" sz="3200" b="1" dirty="0">
                <a:solidFill>
                  <a:srgbClr val="002060"/>
                </a:solidFill>
                <a:latin typeface="Roboto Black" panose="02000000000000000000" pitchFamily="2" charset="0"/>
                <a:ea typeface="Roboto Black" panose="02000000000000000000" pitchFamily="2" charset="0"/>
                <a:cs typeface="Roboto" panose="02000000000000000000" pitchFamily="2" charset="0"/>
              </a:rPr>
              <a:t>TẠO BÀI TRÌNH CHIẾU GIỚI THIỆU LỊCH SỬ VĂN HOÁ TRUYỀN THỐNG CỦA </a:t>
            </a:r>
            <a:r>
              <a:rPr lang="vi-VN"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ĐỊA PHƯƠNG</a:t>
            </a:r>
            <a:r>
              <a:rPr lang="en-US"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 </a:t>
            </a:r>
            <a:r>
              <a:rPr lang="en-US" sz="3200">
                <a:solidFill>
                  <a:srgbClr val="002060"/>
                </a:solidFill>
                <a:latin typeface="Roboto Black" panose="02000000000000000000" pitchFamily="2" charset="0"/>
                <a:ea typeface="Roboto Black" panose="02000000000000000000" pitchFamily="2" charset="0"/>
              </a:rPr>
              <a:t>THEO CÁCH CỦA NHÓM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5881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200492" y="1727802"/>
            <a:ext cx="6629213" cy="1107996"/>
          </a:xfrm>
          <a:prstGeom prst="rect">
            <a:avLst/>
          </a:prstGeom>
          <a:noFill/>
        </p:spPr>
        <p:txBody>
          <a:bodyPr wrap="square" lIns="0" tIns="0" rIns="0" bIns="0" rtlCol="0">
            <a:spAutoFit/>
          </a:bodyPr>
          <a:lstStyle/>
          <a:p>
            <a:pPr lvl="0" algn="just">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Kích hoạt phần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mềm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PowerPoint</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tạo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trang chiếu đầu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tiên giới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tiêu đề bài trình chiếu</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 họ</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và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tên của các thành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viên trong</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nhóm</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tên lớp</a:t>
            </a:r>
            <a:endParaRPr lang="en-US" sz="2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1509161" y="2645765"/>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3" name="Picture 2">
            <a:extLst>
              <a:ext uri="{FF2B5EF4-FFF2-40B4-BE49-F238E27FC236}">
                <a16:creationId xmlns:a16="http://schemas.microsoft.com/office/drawing/2014/main" id="{4C530D11-EAED-B24D-5AD6-85C201D8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248" y="3238473"/>
            <a:ext cx="5903703" cy="3164564"/>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232931" y="38993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61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3297359" y="2387928"/>
            <a:ext cx="6989513" cy="738664"/>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Tạo trang chiếu giới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nội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dung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bài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trình chiếu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3297359" y="483640"/>
            <a:ext cx="88595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8796EE11-FCE0-320E-90EF-CCE9C96C6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074" y="3195675"/>
            <a:ext cx="6056051" cy="3250159"/>
          </a:xfrm>
          <a:prstGeom prst="rect">
            <a:avLst/>
          </a:prstGeom>
        </p:spPr>
      </p:pic>
    </p:spTree>
    <p:extLst>
      <p:ext uri="{BB962C8B-B14F-4D97-AF65-F5344CB8AC3E}">
        <p14:creationId xmlns:p14="http://schemas.microsoft.com/office/powerpoint/2010/main" val="5652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1870" y="1880538"/>
            <a:ext cx="7783830" cy="43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262798" y="41279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1025911" y="3429000"/>
            <a:ext cx="4594303" cy="1938992"/>
          </a:xfrm>
          <a:prstGeom prst="rect">
            <a:avLst/>
          </a:prstGeom>
          <a:noFill/>
        </p:spPr>
        <p:txBody>
          <a:bodyPr wrap="square" rtlCol="0">
            <a:spAutoFit/>
          </a:bodyPr>
          <a:lstStyle/>
          <a:p>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Tạo trang chiếu</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giới thiệu nội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dung chi tiết các</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mục ở bước 2.</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sz="2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22716BDB-1F9A-E9C0-2D67-093B5CA25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482" y="2101334"/>
            <a:ext cx="7337372" cy="3920513"/>
          </a:xfrm>
          <a:prstGeom prst="rect">
            <a:avLst/>
          </a:prstGeom>
        </p:spPr>
      </p:pic>
    </p:spTree>
    <p:extLst>
      <p:ext uri="{BB962C8B-B14F-4D97-AF65-F5344CB8AC3E}">
        <p14:creationId xmlns:p14="http://schemas.microsoft.com/office/powerpoint/2010/main" val="21316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880" y="2337325"/>
            <a:ext cx="6640830" cy="354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7498776" y="3742555"/>
            <a:ext cx="3632536" cy="738664"/>
          </a:xfrm>
          <a:prstGeom prst="rect">
            <a:avLst/>
          </a:prstGeom>
          <a:noFill/>
        </p:spPr>
        <p:txBody>
          <a:bodyPr wrap="square" lIns="0" tIns="0" rIns="0" bIns="0" rtlCol="0">
            <a:spAutoFit/>
          </a:bodyPr>
          <a:lstStyle/>
          <a:p>
            <a:pPr lvl="0" algn="ju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vi-V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trang chiếu thể hiện lời cảm ơn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3300761" y="483640"/>
            <a:ext cx="8891239"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2A25DFFF-29DA-9DE0-20F8-B7DA2AF5E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33" y="2670998"/>
            <a:ext cx="6019425" cy="2767615"/>
          </a:xfrm>
          <a:prstGeom prst="rect">
            <a:avLst/>
          </a:prstGeom>
        </p:spPr>
      </p:pic>
    </p:spTree>
    <p:extLst>
      <p:ext uri="{BB962C8B-B14F-4D97-AF65-F5344CB8AC3E}">
        <p14:creationId xmlns:p14="http://schemas.microsoft.com/office/powerpoint/2010/main" val="13607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97730" y="2097708"/>
            <a:ext cx="5737860" cy="42916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277013" y="3853880"/>
            <a:ext cx="3632536" cy="1846659"/>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Lưu tệp trình chiếu vào thư mục </a:t>
            </a:r>
            <a:r>
              <a:rPr lang="vi-VN" sz="2400" b="1" dirty="0">
                <a:solidFill>
                  <a:srgbClr val="002060"/>
                </a:solidFill>
                <a:latin typeface="Roboto" panose="02000000000000000000" pitchFamily="2" charset="0"/>
                <a:ea typeface="Roboto" panose="02000000000000000000" pitchFamily="2" charset="0"/>
                <a:cs typeface="Roboto" panose="02000000000000000000" pitchFamily="2" charset="0"/>
              </a:rPr>
              <a:t>D:\Lop-4A2\Nhom_2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với tên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Le-hoichoi-trau Hai-Luu</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501483" y="566007"/>
            <a:ext cx="8690517"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Roboto Black" panose="02000000000000000000" pitchFamily="2" charset="0"/>
                <a:ea typeface="Roboto Black" panose="02000000000000000000" pitchFamily="2" charset="0"/>
              </a:rPr>
              <a:t>5</a:t>
            </a:r>
            <a:endPar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DE784DCA-C45A-69F1-7B7E-7CCC6C0C2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156" y="2323226"/>
            <a:ext cx="4880529" cy="3685923"/>
          </a:xfrm>
          <a:prstGeom prst="rect">
            <a:avLst/>
          </a:prstGeom>
        </p:spPr>
      </p:pic>
    </p:spTree>
    <p:extLst>
      <p:ext uri="{BB962C8B-B14F-4D97-AF65-F5344CB8AC3E}">
        <p14:creationId xmlns:p14="http://schemas.microsoft.com/office/powerpoint/2010/main" val="20862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10562" y="416666"/>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61228" y="1807835"/>
            <a:ext cx="5362299" cy="4154984"/>
          </a:xfrm>
          <a:prstGeom prst="rect">
            <a:avLst/>
          </a:prstGeom>
          <a:noFill/>
        </p:spPr>
        <p:txBody>
          <a:bodyPr wrap="square" rtlCol="0">
            <a:spAutoFit/>
          </a:bodyPr>
          <a:lstStyle/>
          <a:p>
            <a:pPr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cho chữ hoa, chữ thường, có ảnh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minh h</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ọa</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sz="2400" dirty="0"/>
          </a:p>
        </p:txBody>
      </p:sp>
      <p:grpSp>
        <p:nvGrpSpPr>
          <p:cNvPr id="6" name="Group 5">
            <a:extLst>
              <a:ext uri="{FF2B5EF4-FFF2-40B4-BE49-F238E27FC236}">
                <a16:creationId xmlns:a16="http://schemas.microsoft.com/office/drawing/2014/main" id="{7E2500E3-F601-B650-97B7-0C3BD5659383}"/>
              </a:ext>
            </a:extLst>
          </p:cNvPr>
          <p:cNvGrpSpPr/>
          <p:nvPr/>
        </p:nvGrpSpPr>
        <p:grpSpPr>
          <a:xfrm>
            <a:off x="8748199" y="2941176"/>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9" name="TextBox 8">
              <a:extLst>
                <a:ext uri="{FF2B5EF4-FFF2-40B4-BE49-F238E27FC236}">
                  <a16:creationId xmlns:a16="http://schemas.microsoft.com/office/drawing/2014/main" id="{9724DA57-D949-45D5-9320-CCD4E34B1401}"/>
                </a:ext>
              </a:extLst>
            </p:cNvPr>
            <p:cNvSpPr txBox="1"/>
            <p:nvPr/>
          </p:nvSpPr>
          <p:spPr>
            <a:xfrm>
              <a:off x="5458367" y="3410511"/>
              <a:ext cx="4851918" cy="2987304"/>
            </a:xfrm>
            <a:prstGeom prst="rect">
              <a:avLst/>
            </a:prstGeom>
            <a:noFill/>
          </p:spPr>
          <p:txBody>
            <a:bodyPr wrap="square" rtlCol="0">
              <a:spAutoFit/>
            </a:bodyPr>
            <a:lstStyle/>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Đêm mùng 5, lễ Mộc Dục (tắm tượng) để mời Đức Thánh về dự hội.</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 Ngày mùng 6 khai hội, nhân dân dâng các lễ vật lên Đức Thánh.</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Sáng ngày mùng 7 chính hội, hoạt cảnh chém tướng giặc.</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Chiều ngày mùng 8, lễ hóa mô hình voi và ngựa giấy để kết thúc lễ hội.</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5738872" y="117839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73801" y="3913310"/>
              <a:ext cx="4851918" cy="1906790"/>
            </a:xfrm>
            <a:prstGeom prst="rect">
              <a:avLst/>
            </a:prstGeom>
            <a:noFill/>
          </p:spPr>
          <p:txBody>
            <a:bodyPr wrap="square" rtlCol="0">
              <a:spAutoFit/>
            </a:bodyPr>
            <a:lstStyle/>
            <a:p>
              <a:pPr lvl="0" algn="ctr">
                <a:defRPr/>
              </a:pPr>
              <a:r>
                <a:rPr lang="en-US">
                  <a:solidFill>
                    <a:srgbClr val="29356D"/>
                  </a:solidFill>
                  <a:latin typeface="Roboto" panose="02000000000000000000" pitchFamily="2" charset="0"/>
                  <a:ea typeface="Roboto" panose="02000000000000000000" pitchFamily="2" charset="0"/>
                </a:rPr>
                <a:t>L</a:t>
              </a:r>
              <a:r>
                <a:rPr lang="vi-VN">
                  <a:solidFill>
                    <a:srgbClr val="29356D"/>
                  </a:solidFill>
                  <a:latin typeface="Roboto" panose="02000000000000000000" pitchFamily="2" charset="0"/>
                  <a:ea typeface="Roboto" panose="02000000000000000000" pitchFamily="2" charset="0"/>
                </a:rPr>
                <a:t>ễ hội Đền Gióng</a:t>
              </a:r>
              <a:r>
                <a:rPr lang="en-US">
                  <a:solidFill>
                    <a:srgbClr val="29356D"/>
                  </a:solidFill>
                  <a:latin typeface="Roboto" panose="02000000000000000000" pitchFamily="2" charset="0"/>
                  <a:ea typeface="Roboto" panose="02000000000000000000" pitchFamily="2" charset="0"/>
                </a:rPr>
                <a:t> </a:t>
              </a:r>
              <a:r>
                <a:rPr lang="vi-VN">
                  <a:solidFill>
                    <a:srgbClr val="29356D"/>
                  </a:solidFill>
                  <a:latin typeface="Roboto" panose="02000000000000000000" pitchFamily="2" charset="0"/>
                  <a:ea typeface="Roboto" panose="02000000000000000000" pitchFamily="2" charset="0"/>
                </a:rPr>
                <a:t>kỉ niệm đức Thánh Gióng tức Phù Đổng Thiên Vương</a:t>
              </a:r>
              <a:r>
                <a:rPr lang="en-US">
                  <a:solidFill>
                    <a:srgbClr val="29356D"/>
                  </a:solidFill>
                  <a:latin typeface="Roboto" panose="02000000000000000000" pitchFamily="2" charset="0"/>
                  <a:ea typeface="Roboto" panose="02000000000000000000" pitchFamily="2" charset="0"/>
                </a:rPr>
                <a:t>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6549048" y="5072763"/>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2" name="Picture 1"/>
          <p:cNvPicPr>
            <a:picLocks noChangeAspect="1"/>
          </p:cNvPicPr>
          <p:nvPr/>
        </p:nvPicPr>
        <p:blipFill>
          <a:blip r:embed="rId6"/>
          <a:stretch>
            <a:fillRect/>
          </a:stretch>
        </p:blipFill>
        <p:spPr>
          <a:xfrm>
            <a:off x="5669191" y="2957834"/>
            <a:ext cx="3474508" cy="20345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158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864890" y="643660"/>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srgbClr val="002060"/>
                </a:solidFill>
                <a:latin typeface="Roboto" panose="02000000000000000000" pitchFamily="2" charset="0"/>
                <a:ea typeface="Roboto" panose="02000000000000000000" pitchFamily="2" charset="0"/>
              </a:rPr>
              <a:t>THUYẾT TRÌNH</a:t>
            </a: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dirty="0">
                <a:solidFill>
                  <a:srgbClr val="002060"/>
                </a:solidFill>
                <a:latin typeface="Roboto" panose="02000000000000000000" pitchFamily="2" charset="0"/>
                <a:ea typeface="Roboto" panose="02000000000000000000" pitchFamily="2" charset="0"/>
              </a:rPr>
              <a:t>GIỚI THIỆU</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4EB3B894-33F8-0178-7E91-CFA120C1D60C}"/>
              </a:ext>
            </a:extLst>
          </p:cNvPr>
          <p:cNvSpPr txBox="1"/>
          <p:nvPr/>
        </p:nvSpPr>
        <p:spPr>
          <a:xfrm>
            <a:off x="2150640" y="1551211"/>
            <a:ext cx="8646377" cy="523220"/>
          </a:xfrm>
          <a:prstGeom prst="rect">
            <a:avLst/>
          </a:prstGeom>
          <a:noFill/>
        </p:spPr>
        <p:txBody>
          <a:bodyPr wrap="square" rtlCol="0">
            <a:spAutoFit/>
          </a:bodyPr>
          <a:lstStyle/>
          <a:p>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8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chiếu và thuyết trình về chủ đề đã </a:t>
            </a:r>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lựa chọn</a:t>
            </a:r>
            <a:endParaRPr lang="vi-VN"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nvGrpSpPr>
          <p:cNvPr id="6" name="Group 5">
            <a:extLst>
              <a:ext uri="{FF2B5EF4-FFF2-40B4-BE49-F238E27FC236}">
                <a16:creationId xmlns:a16="http://schemas.microsoft.com/office/drawing/2014/main" id="{7E2500E3-F601-B650-97B7-0C3BD5659383}"/>
              </a:ext>
            </a:extLst>
          </p:cNvPr>
          <p:cNvGrpSpPr/>
          <p:nvPr/>
        </p:nvGrpSpPr>
        <p:grpSpPr>
          <a:xfrm>
            <a:off x="7668060" y="2547115"/>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8" name="TextBox 7">
              <a:extLst>
                <a:ext uri="{FF2B5EF4-FFF2-40B4-BE49-F238E27FC236}">
                  <a16:creationId xmlns:a16="http://schemas.microsoft.com/office/drawing/2014/main" id="{9724DA57-D949-45D5-9320-CCD4E34B1401}"/>
                </a:ext>
              </a:extLst>
            </p:cNvPr>
            <p:cNvSpPr txBox="1"/>
            <p:nvPr/>
          </p:nvSpPr>
          <p:spPr>
            <a:xfrm>
              <a:off x="5531305" y="3742181"/>
              <a:ext cx="4851918" cy="2478827"/>
            </a:xfrm>
            <a:prstGeom prst="rect">
              <a:avLst/>
            </a:prstGeom>
            <a:noFill/>
          </p:spPr>
          <p:txBody>
            <a:bodyPr wrap="square" rtlCol="0">
              <a:spAutoFit/>
            </a:bodyPr>
            <a:lstStyle/>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100 gian hàng giới thiệu ẩm thực đặc sản 3 miền Bắc - Trung – Nam</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tôn vinh sự đa dạng, đặc sắc của nền ẩm thực Việt Nam </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các hoạt động sinh động, đa dạng, hấp dẫn, an toàn, thân thiện</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3946386" y="223518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42886" y="4229467"/>
              <a:ext cx="4851918" cy="1334753"/>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 Ẩm thực 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4852128" y="4488629"/>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6" cy="3540546"/>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3" name="Picture 2"/>
          <p:cNvPicPr>
            <a:picLocks noChangeAspect="1"/>
          </p:cNvPicPr>
          <p:nvPr/>
        </p:nvPicPr>
        <p:blipFill>
          <a:blip r:embed="rId6"/>
          <a:stretch>
            <a:fillRect/>
          </a:stretch>
        </p:blipFill>
        <p:spPr>
          <a:xfrm>
            <a:off x="777000" y="3481603"/>
            <a:ext cx="3123721" cy="2001450"/>
          </a:xfrm>
          <a:prstGeom prst="rect">
            <a:avLst/>
          </a:prstGeom>
        </p:spPr>
      </p:pic>
    </p:spTree>
    <p:extLst>
      <p:ext uri="{BB962C8B-B14F-4D97-AF65-F5344CB8AC3E}">
        <p14:creationId xmlns:p14="http://schemas.microsoft.com/office/powerpoint/2010/main" val="2337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amond 35"/>
          <p:cNvSpPr/>
          <p:nvPr/>
        </p:nvSpPr>
        <p:spPr>
          <a:xfrm>
            <a:off x="122464" y="1742929"/>
            <a:ext cx="4759778" cy="3652031"/>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08624" y="366399"/>
            <a:ext cx="9807800"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BÀI THUYẾT TRÌNH CỦA NHÓM MÀ EM ẤN TƯỢNG VÀ GIẢI THÍCH LÍ DO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stretch>
            <a:fillRect/>
          </a:stretch>
        </p:blipFill>
        <p:spPr>
          <a:xfrm>
            <a:off x="445770" y="1966470"/>
            <a:ext cx="4113166" cy="3204948"/>
          </a:xfrm>
          <a:prstGeom prst="diamond">
            <a:avLst/>
          </a:prstGeom>
          <a:noFill/>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4126269" y="3051810"/>
            <a:ext cx="4103332" cy="3464912"/>
          </a:xfrm>
          <a:prstGeom prst="diamond">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a:off x="7666083" y="1742929"/>
            <a:ext cx="4225679" cy="3464912"/>
          </a:xfrm>
          <a:prstGeom prst="diamond">
            <a:avLst/>
          </a:prstGeom>
          <a:effectLst>
            <a:outerShdw blurRad="63500" sx="102000" sy="102000" algn="ctr" rotWithShape="0">
              <a:prstClr val="black">
                <a:alpha val="40000"/>
              </a:prstClr>
            </a:outerShdw>
          </a:effectLst>
        </p:spPr>
      </p:pic>
      <p:sp>
        <p:nvSpPr>
          <p:cNvPr id="37" name="Diamond 36"/>
          <p:cNvSpPr/>
          <p:nvPr/>
        </p:nvSpPr>
        <p:spPr>
          <a:xfrm>
            <a:off x="3801200" y="2788921"/>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7399033" y="1489980"/>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TRẢ LỜI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921" y="1419520"/>
            <a:ext cx="7428619" cy="5033867"/>
          </a:xfrm>
          <a:prstGeom prst="rect">
            <a:avLst/>
          </a:prstGeom>
          <a:effectLst>
            <a:outerShdw blurRad="63500" sx="102000" sy="102000" algn="ctr" rotWithShape="0">
              <a:prstClr val="black">
                <a:alpha val="40000"/>
              </a:prstClr>
            </a:outerShdw>
          </a:effectLst>
        </p:spPr>
      </p:pic>
      <p:sp>
        <p:nvSpPr>
          <p:cNvPr id="36" name="Freeform 35"/>
          <p:cNvSpPr/>
          <p:nvPr/>
        </p:nvSpPr>
        <p:spPr>
          <a:xfrm rot="8812457">
            <a:off x="769040" y="1176268"/>
            <a:ext cx="3521229" cy="2941481"/>
          </a:xfrm>
          <a:custGeom>
            <a:avLst/>
            <a:gdLst>
              <a:gd name="connsiteX0" fmla="*/ 1013411 w 2724500"/>
              <a:gd name="connsiteY0" fmla="*/ 2060218 h 2425614"/>
              <a:gd name="connsiteX1" fmla="*/ 745542 w 2724500"/>
              <a:gd name="connsiteY1" fmla="*/ 1720683 h 2425614"/>
              <a:gd name="connsiteX2" fmla="*/ 740598 w 2724500"/>
              <a:gd name="connsiteY2" fmla="*/ 1696812 h 2425614"/>
              <a:gd name="connsiteX3" fmla="*/ 727285 w 2724500"/>
              <a:gd name="connsiteY3" fmla="*/ 1701428 h 2425614"/>
              <a:gd name="connsiteX4" fmla="*/ 488641 w 2724500"/>
              <a:gd name="connsiteY4" fmla="*/ 1662298 h 2425614"/>
              <a:gd name="connsiteX5" fmla="*/ 356718 w 2724500"/>
              <a:gd name="connsiteY5" fmla="*/ 1459621 h 2425614"/>
              <a:gd name="connsiteX6" fmla="*/ 352501 w 2724500"/>
              <a:gd name="connsiteY6" fmla="*/ 1407522 h 2425614"/>
              <a:gd name="connsiteX7" fmla="*/ 297126 w 2724500"/>
              <a:gd name="connsiteY7" fmla="*/ 1376378 h 2425614"/>
              <a:gd name="connsiteX8" fmla="*/ 76832 w 2724500"/>
              <a:gd name="connsiteY8" fmla="*/ 598470 h 2425614"/>
              <a:gd name="connsiteX9" fmla="*/ 145695 w 2724500"/>
              <a:gd name="connsiteY9" fmla="*/ 515601 h 2425614"/>
              <a:gd name="connsiteX10" fmla="*/ 187510 w 2724500"/>
              <a:gd name="connsiteY10" fmla="*/ 483789 h 2425614"/>
              <a:gd name="connsiteX11" fmla="*/ 190248 w 2724500"/>
              <a:gd name="connsiteY11" fmla="*/ 458302 h 2425614"/>
              <a:gd name="connsiteX12" fmla="*/ 240569 w 2724500"/>
              <a:gd name="connsiteY12" fmla="*/ 336191 h 2425614"/>
              <a:gd name="connsiteX13" fmla="*/ 507165 w 2724500"/>
              <a:gd name="connsiteY13" fmla="*/ 180064 h 2425614"/>
              <a:gd name="connsiteX14" fmla="*/ 509287 w 2724500"/>
              <a:gd name="connsiteY14" fmla="*/ 180179 h 2425614"/>
              <a:gd name="connsiteX15" fmla="*/ 522017 w 2724500"/>
              <a:gd name="connsiteY15" fmla="*/ 147440 h 2425614"/>
              <a:gd name="connsiteX16" fmla="*/ 877312 w 2724500"/>
              <a:gd name="connsiteY16" fmla="*/ 80298 h 2425614"/>
              <a:gd name="connsiteX17" fmla="*/ 918559 w 2724500"/>
              <a:gd name="connsiteY17" fmla="*/ 113288 h 2425614"/>
              <a:gd name="connsiteX18" fmla="*/ 944232 w 2724500"/>
              <a:gd name="connsiteY18" fmla="*/ 143579 h 2425614"/>
              <a:gd name="connsiteX19" fmla="*/ 976121 w 2724500"/>
              <a:gd name="connsiteY19" fmla="*/ 135382 h 2425614"/>
              <a:gd name="connsiteX20" fmla="*/ 1205424 w 2724500"/>
              <a:gd name="connsiteY20" fmla="*/ 194110 h 2425614"/>
              <a:gd name="connsiteX21" fmla="*/ 1339296 w 2724500"/>
              <a:gd name="connsiteY21" fmla="*/ 349449 h 2425614"/>
              <a:gd name="connsiteX22" fmla="*/ 1341497 w 2724500"/>
              <a:gd name="connsiteY22" fmla="*/ 355881 h 2425614"/>
              <a:gd name="connsiteX23" fmla="*/ 1352202 w 2724500"/>
              <a:gd name="connsiteY23" fmla="*/ 338726 h 2425614"/>
              <a:gd name="connsiteX24" fmla="*/ 1402626 w 2724500"/>
              <a:gd name="connsiteY24" fmla="*/ 0 h 2425614"/>
              <a:gd name="connsiteX25" fmla="*/ 1564061 w 2724500"/>
              <a:gd name="connsiteY25" fmla="*/ 545289 h 2425614"/>
              <a:gd name="connsiteX26" fmla="*/ 1536688 w 2724500"/>
              <a:gd name="connsiteY26" fmla="*/ 545289 h 2425614"/>
              <a:gd name="connsiteX27" fmla="*/ 1653063 w 2724500"/>
              <a:gd name="connsiteY27" fmla="*/ 568447 h 2425614"/>
              <a:gd name="connsiteX28" fmla="*/ 1909968 w 2724500"/>
              <a:gd name="connsiteY28" fmla="*/ 686250 h 2425614"/>
              <a:gd name="connsiteX29" fmla="*/ 2196657 w 2724500"/>
              <a:gd name="connsiteY29" fmla="*/ 981628 h 2425614"/>
              <a:gd name="connsiteX30" fmla="*/ 2221472 w 2724500"/>
              <a:gd name="connsiteY30" fmla="*/ 1033693 h 2425614"/>
              <a:gd name="connsiteX31" fmla="*/ 2287644 w 2724500"/>
              <a:gd name="connsiteY31" fmla="*/ 1039056 h 2425614"/>
              <a:gd name="connsiteX32" fmla="*/ 2483578 w 2724500"/>
              <a:gd name="connsiteY32" fmla="*/ 1117073 h 2425614"/>
              <a:gd name="connsiteX33" fmla="*/ 2638123 w 2724500"/>
              <a:gd name="connsiteY33" fmla="*/ 1852077 h 2425614"/>
              <a:gd name="connsiteX34" fmla="*/ 2570595 w 2724500"/>
              <a:gd name="connsiteY34" fmla="*/ 1935818 h 2425614"/>
              <a:gd name="connsiteX35" fmla="*/ 2496766 w 2724500"/>
              <a:gd name="connsiteY35" fmla="*/ 1996958 h 2425614"/>
              <a:gd name="connsiteX36" fmla="*/ 2470537 w 2724500"/>
              <a:gd name="connsiteY36" fmla="*/ 2089158 h 2425614"/>
              <a:gd name="connsiteX37" fmla="*/ 2421081 w 2724500"/>
              <a:gd name="connsiteY37" fmla="*/ 2184692 h 2425614"/>
              <a:gd name="connsiteX38" fmla="*/ 1686077 w 2724500"/>
              <a:gd name="connsiteY38" fmla="*/ 2339237 h 2425614"/>
              <a:gd name="connsiteX39" fmla="*/ 1535759 w 2724500"/>
              <a:gd name="connsiteY39" fmla="*/ 2191314 h 2425614"/>
              <a:gd name="connsiteX40" fmla="*/ 1514684 w 2724500"/>
              <a:gd name="connsiteY40" fmla="*/ 2152307 h 2425614"/>
              <a:gd name="connsiteX41" fmla="*/ 1459412 w 2724500"/>
              <a:gd name="connsiteY41" fmla="*/ 2165507 h 2425614"/>
              <a:gd name="connsiteX42" fmla="*/ 1013411 w 2724500"/>
              <a:gd name="connsiteY42" fmla="*/ 2060218 h 24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24500" h="2425614">
                <a:moveTo>
                  <a:pt x="1013411" y="2060218"/>
                </a:moveTo>
                <a:cubicBezTo>
                  <a:pt x="881244" y="1973976"/>
                  <a:pt x="789360" y="1851633"/>
                  <a:pt x="745542" y="1720683"/>
                </a:cubicBezTo>
                <a:lnTo>
                  <a:pt x="740598" y="1696812"/>
                </a:lnTo>
                <a:lnTo>
                  <a:pt x="727285" y="1701428"/>
                </a:lnTo>
                <a:cubicBezTo>
                  <a:pt x="646898" y="1721010"/>
                  <a:pt x="560999" y="1709514"/>
                  <a:pt x="488641" y="1662298"/>
                </a:cubicBezTo>
                <a:cubicBezTo>
                  <a:pt x="416284" y="1615082"/>
                  <a:pt x="371167" y="1541087"/>
                  <a:pt x="356718" y="1459621"/>
                </a:cubicBezTo>
                <a:lnTo>
                  <a:pt x="352501" y="1407522"/>
                </a:lnTo>
                <a:lnTo>
                  <a:pt x="297126" y="1376378"/>
                </a:lnTo>
                <a:cubicBezTo>
                  <a:pt x="15172" y="1192393"/>
                  <a:pt x="-83457" y="844112"/>
                  <a:pt x="76832" y="598470"/>
                </a:cubicBezTo>
                <a:cubicBezTo>
                  <a:pt x="96868" y="567765"/>
                  <a:pt x="120001" y="540117"/>
                  <a:pt x="145695" y="515601"/>
                </a:cubicBezTo>
                <a:lnTo>
                  <a:pt x="187510" y="483789"/>
                </a:lnTo>
                <a:lnTo>
                  <a:pt x="190248" y="458302"/>
                </a:lnTo>
                <a:cubicBezTo>
                  <a:pt x="198784" y="416247"/>
                  <a:pt x="215415" y="374739"/>
                  <a:pt x="240569" y="336191"/>
                </a:cubicBezTo>
                <a:cubicBezTo>
                  <a:pt x="303455" y="239819"/>
                  <a:pt x="404724" y="184756"/>
                  <a:pt x="507165" y="180064"/>
                </a:cubicBezTo>
                <a:lnTo>
                  <a:pt x="509287" y="180179"/>
                </a:lnTo>
                <a:lnTo>
                  <a:pt x="522017" y="147440"/>
                </a:lnTo>
                <a:cubicBezTo>
                  <a:pt x="597588" y="31628"/>
                  <a:pt x="756659" y="1568"/>
                  <a:pt x="877312" y="80298"/>
                </a:cubicBezTo>
                <a:cubicBezTo>
                  <a:pt x="892393" y="90139"/>
                  <a:pt x="906161" y="101214"/>
                  <a:pt x="918559" y="113288"/>
                </a:cubicBezTo>
                <a:lnTo>
                  <a:pt x="944232" y="143579"/>
                </a:lnTo>
                <a:lnTo>
                  <a:pt x="976121" y="135382"/>
                </a:lnTo>
                <a:cubicBezTo>
                  <a:pt x="1053118" y="128838"/>
                  <a:pt x="1134124" y="147584"/>
                  <a:pt x="1205424" y="194110"/>
                </a:cubicBezTo>
                <a:cubicBezTo>
                  <a:pt x="1266538" y="233988"/>
                  <a:pt x="1311843" y="288614"/>
                  <a:pt x="1339296" y="349449"/>
                </a:cubicBezTo>
                <a:lnTo>
                  <a:pt x="1341497" y="355881"/>
                </a:lnTo>
                <a:lnTo>
                  <a:pt x="1352202" y="338726"/>
                </a:lnTo>
                <a:cubicBezTo>
                  <a:pt x="1389205" y="269872"/>
                  <a:pt x="1416111" y="178991"/>
                  <a:pt x="1402626" y="0"/>
                </a:cubicBezTo>
                <a:cubicBezTo>
                  <a:pt x="1655995" y="346016"/>
                  <a:pt x="1510249" y="363526"/>
                  <a:pt x="1564061" y="545289"/>
                </a:cubicBezTo>
                <a:lnTo>
                  <a:pt x="1536688" y="545289"/>
                </a:lnTo>
                <a:lnTo>
                  <a:pt x="1653063" y="568447"/>
                </a:lnTo>
                <a:cubicBezTo>
                  <a:pt x="1739702" y="592891"/>
                  <a:pt x="1826930" y="632065"/>
                  <a:pt x="1909968" y="686250"/>
                </a:cubicBezTo>
                <a:cubicBezTo>
                  <a:pt x="2034525" y="767527"/>
                  <a:pt x="2131965" y="871037"/>
                  <a:pt x="2196657" y="981628"/>
                </a:cubicBezTo>
                <a:lnTo>
                  <a:pt x="2221472" y="1033693"/>
                </a:lnTo>
                <a:lnTo>
                  <a:pt x="2287644" y="1039056"/>
                </a:lnTo>
                <a:cubicBezTo>
                  <a:pt x="2355542" y="1051271"/>
                  <a:pt x="2422167" y="1077001"/>
                  <a:pt x="2483578" y="1117073"/>
                </a:cubicBezTo>
                <a:cubicBezTo>
                  <a:pt x="2729219" y="1277362"/>
                  <a:pt x="2798412" y="1606435"/>
                  <a:pt x="2638123" y="1852077"/>
                </a:cubicBezTo>
                <a:cubicBezTo>
                  <a:pt x="2618087" y="1882782"/>
                  <a:pt x="2595413" y="1910731"/>
                  <a:pt x="2570595" y="1935818"/>
                </a:cubicBezTo>
                <a:lnTo>
                  <a:pt x="2496766" y="1996958"/>
                </a:lnTo>
                <a:lnTo>
                  <a:pt x="2470537" y="2089158"/>
                </a:lnTo>
                <a:cubicBezTo>
                  <a:pt x="2457568" y="2121978"/>
                  <a:pt x="2441117" y="2153987"/>
                  <a:pt x="2421081" y="2184692"/>
                </a:cubicBezTo>
                <a:cubicBezTo>
                  <a:pt x="2260792" y="2430334"/>
                  <a:pt x="1931719" y="2499526"/>
                  <a:pt x="1686077" y="2339237"/>
                </a:cubicBezTo>
                <a:cubicBezTo>
                  <a:pt x="1624667" y="2299165"/>
                  <a:pt x="1574284" y="2248543"/>
                  <a:pt x="1535759" y="2191314"/>
                </a:cubicBezTo>
                <a:lnTo>
                  <a:pt x="1514684" y="2152307"/>
                </a:lnTo>
                <a:lnTo>
                  <a:pt x="1459412" y="2165507"/>
                </a:lnTo>
                <a:cubicBezTo>
                  <a:pt x="1314504" y="2185711"/>
                  <a:pt x="1154388" y="2152211"/>
                  <a:pt x="1013411" y="2060218"/>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p:cNvGrpSpPr/>
          <p:nvPr/>
        </p:nvGrpSpPr>
        <p:grpSpPr>
          <a:xfrm>
            <a:off x="6616194" y="1052316"/>
            <a:ext cx="4585206" cy="2273814"/>
            <a:chOff x="2096126" y="4420893"/>
            <a:chExt cx="3995649" cy="1798852"/>
          </a:xfrm>
          <a:solidFill>
            <a:schemeClr val="bg1"/>
          </a:solidFill>
        </p:grpSpPr>
        <p:sp>
          <p:nvSpPr>
            <p:cNvPr id="38" name="Isosceles Triangle 17"/>
            <p:cNvSpPr/>
            <p:nvPr/>
          </p:nvSpPr>
          <p:spPr>
            <a:xfrm rot="15184298" flipH="1">
              <a:off x="2879936" y="5001736"/>
              <a:ext cx="370335" cy="1937956"/>
            </a:xfrm>
            <a:custGeom>
              <a:avLst/>
              <a:gdLst>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Lst>
              <a:ahLst/>
              <a:cxnLst>
                <a:cxn ang="0">
                  <a:pos x="connsiteX0" y="connsiteY0"/>
                </a:cxn>
                <a:cxn ang="0">
                  <a:pos x="connsiteX1" y="connsiteY1"/>
                </a:cxn>
                <a:cxn ang="0">
                  <a:pos x="connsiteX2" y="connsiteY2"/>
                </a:cxn>
                <a:cxn ang="0">
                  <a:pos x="connsiteX3" y="connsiteY3"/>
                </a:cxn>
              </a:cxnLst>
              <a:rect l="l" t="t" r="r" b="b"/>
              <a:pathLst>
                <a:path w="467832" h="839342">
                  <a:moveTo>
                    <a:pt x="0" y="839342"/>
                  </a:moveTo>
                  <a:cubicBezTo>
                    <a:pt x="77972" y="559561"/>
                    <a:pt x="272995" y="551027"/>
                    <a:pt x="233916" y="0"/>
                  </a:cubicBezTo>
                  <a:cubicBezTo>
                    <a:pt x="601042" y="532609"/>
                    <a:pt x="389860" y="559561"/>
                    <a:pt x="467832" y="839342"/>
                  </a:cubicBezTo>
                  <a:lnTo>
                    <a:pt x="0" y="839342"/>
                  </a:ln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38"/>
            <p:cNvSpPr/>
            <p:nvPr/>
          </p:nvSpPr>
          <p:spPr>
            <a:xfrm>
              <a:off x="3065104" y="4420893"/>
              <a:ext cx="3026671" cy="1798852"/>
            </a:xfrm>
            <a:custGeom>
              <a:avLst/>
              <a:gdLst>
                <a:gd name="connsiteX0" fmla="*/ 619264 w 3026671"/>
                <a:gd name="connsiteY0" fmla="*/ 0 h 1798852"/>
                <a:gd name="connsiteX1" fmla="*/ 859054 w 3026671"/>
                <a:gd name="connsiteY1" fmla="*/ 91989 h 1798852"/>
                <a:gd name="connsiteX2" fmla="*/ 879714 w 3026671"/>
                <a:gd name="connsiteY2" fmla="*/ 113397 h 1798852"/>
                <a:gd name="connsiteX3" fmla="*/ 936499 w 3026671"/>
                <a:gd name="connsiteY3" fmla="*/ 90702 h 1798852"/>
                <a:gd name="connsiteX4" fmla="*/ 1549500 w 3026671"/>
                <a:gd name="connsiteY4" fmla="*/ 0 h 1798852"/>
                <a:gd name="connsiteX5" fmla="*/ 2378531 w 3026671"/>
                <a:gd name="connsiteY5" fmla="*/ 183532 h 1798852"/>
                <a:gd name="connsiteX6" fmla="*/ 2437083 w 3026671"/>
                <a:gd name="connsiteY6" fmla="*/ 222432 h 1798852"/>
                <a:gd name="connsiteX7" fmla="*/ 2454343 w 3026671"/>
                <a:gd name="connsiteY7" fmla="*/ 188551 h 1798852"/>
                <a:gd name="connsiteX8" fmla="*/ 2713789 w 3026671"/>
                <a:gd name="connsiteY8" fmla="*/ 41569 h 1798852"/>
                <a:gd name="connsiteX9" fmla="*/ 3026671 w 3026671"/>
                <a:gd name="connsiteY9" fmla="*/ 374944 h 1798852"/>
                <a:gd name="connsiteX10" fmla="*/ 2935030 w 3026671"/>
                <a:gd name="connsiteY10" fmla="*/ 610676 h 1798852"/>
                <a:gd name="connsiteX11" fmla="*/ 2910331 w 3026671"/>
                <a:gd name="connsiteY11" fmla="*/ 632389 h 1798852"/>
                <a:gd name="connsiteX12" fmla="*/ 2928649 w 3026671"/>
                <a:gd name="connsiteY12" fmla="*/ 652936 h 1798852"/>
                <a:gd name="connsiteX13" fmla="*/ 3025300 w 3026671"/>
                <a:gd name="connsiteY13" fmla="*/ 931798 h 1798852"/>
                <a:gd name="connsiteX14" fmla="*/ 2679659 w 3026671"/>
                <a:gd name="connsiteY14" fmla="*/ 1391365 h 1798852"/>
                <a:gd name="connsiteX15" fmla="*/ 2629280 w 3026671"/>
                <a:gd name="connsiteY15" fmla="*/ 1405148 h 1798852"/>
                <a:gd name="connsiteX16" fmla="*/ 2605933 w 3026671"/>
                <a:gd name="connsiteY16" fmla="*/ 1423499 h 1798852"/>
                <a:gd name="connsiteX17" fmla="*/ 1573727 w 3026671"/>
                <a:gd name="connsiteY17" fmla="*/ 1657652 h 1798852"/>
                <a:gd name="connsiteX18" fmla="*/ 1322857 w 3026671"/>
                <a:gd name="connsiteY18" fmla="*/ 1646862 h 1798852"/>
                <a:gd name="connsiteX19" fmla="*/ 1296539 w 3026671"/>
                <a:gd name="connsiteY19" fmla="*/ 1643377 h 1798852"/>
                <a:gd name="connsiteX20" fmla="*/ 1223033 w 3026671"/>
                <a:gd name="connsiteY20" fmla="*/ 1708150 h 1798852"/>
                <a:gd name="connsiteX21" fmla="*/ 945008 w 3026671"/>
                <a:gd name="connsiteY21" fmla="*/ 1798852 h 1798852"/>
                <a:gd name="connsiteX22" fmla="*/ 532668 w 3026671"/>
                <a:gd name="connsiteY22" fmla="*/ 1564699 h 1798852"/>
                <a:gd name="connsiteX23" fmla="*/ 493978 w 3026671"/>
                <a:gd name="connsiteY23" fmla="*/ 1488569 h 1798852"/>
                <a:gd name="connsiteX24" fmla="*/ 424058 w 3026671"/>
                <a:gd name="connsiteY24" fmla="*/ 1483006 h 1798852"/>
                <a:gd name="connsiteX25" fmla="*/ 0 w 3026671"/>
                <a:gd name="connsiteY25" fmla="*/ 1072354 h 1798852"/>
                <a:gd name="connsiteX26" fmla="*/ 155553 w 3026671"/>
                <a:gd name="connsiteY26" fmla="*/ 775958 h 1798852"/>
                <a:gd name="connsiteX27" fmla="*/ 220478 w 3026671"/>
                <a:gd name="connsiteY27" fmla="*/ 733679 h 1798852"/>
                <a:gd name="connsiteX28" fmla="*/ 199099 w 3026671"/>
                <a:gd name="connsiteY28" fmla="*/ 647183 h 1798852"/>
                <a:gd name="connsiteX29" fmla="*/ 190386 w 3026671"/>
                <a:gd name="connsiteY29" fmla="*/ 538630 h 1798852"/>
                <a:gd name="connsiteX30" fmla="*/ 619264 w 3026671"/>
                <a:gd name="connsiteY30" fmla="*/ 0 h 17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26671" h="1798852">
                  <a:moveTo>
                    <a:pt x="619264" y="0"/>
                  </a:moveTo>
                  <a:cubicBezTo>
                    <a:pt x="708088" y="0"/>
                    <a:pt x="790604" y="33912"/>
                    <a:pt x="859054" y="91989"/>
                  </a:cubicBezTo>
                  <a:lnTo>
                    <a:pt x="879714" y="113397"/>
                  </a:lnTo>
                  <a:lnTo>
                    <a:pt x="936499" y="90702"/>
                  </a:lnTo>
                  <a:cubicBezTo>
                    <a:pt x="1111484" y="33437"/>
                    <a:pt x="1322431" y="0"/>
                    <a:pt x="1549500" y="0"/>
                  </a:cubicBezTo>
                  <a:cubicBezTo>
                    <a:pt x="1880642" y="0"/>
                    <a:pt x="2177497" y="71113"/>
                    <a:pt x="2378531" y="183532"/>
                  </a:cubicBezTo>
                  <a:lnTo>
                    <a:pt x="2437083" y="222432"/>
                  </a:lnTo>
                  <a:lnTo>
                    <a:pt x="2454343" y="188551"/>
                  </a:lnTo>
                  <a:cubicBezTo>
                    <a:pt x="2510570" y="99872"/>
                    <a:pt x="2605789" y="41569"/>
                    <a:pt x="2713789" y="41569"/>
                  </a:cubicBezTo>
                  <a:cubicBezTo>
                    <a:pt x="2886589" y="41569"/>
                    <a:pt x="3026671" y="190826"/>
                    <a:pt x="3026671" y="374944"/>
                  </a:cubicBezTo>
                  <a:cubicBezTo>
                    <a:pt x="3026671" y="467003"/>
                    <a:pt x="2991651" y="550347"/>
                    <a:pt x="2935030" y="610676"/>
                  </a:cubicBezTo>
                  <a:lnTo>
                    <a:pt x="2910331" y="632389"/>
                  </a:lnTo>
                  <a:lnTo>
                    <a:pt x="2928649" y="652936"/>
                  </a:lnTo>
                  <a:cubicBezTo>
                    <a:pt x="2989670" y="732539"/>
                    <a:pt x="3025300" y="828501"/>
                    <a:pt x="3025300" y="931798"/>
                  </a:cubicBezTo>
                  <a:cubicBezTo>
                    <a:pt x="3025300" y="1138393"/>
                    <a:pt x="2882778" y="1315649"/>
                    <a:pt x="2679659" y="1391365"/>
                  </a:cubicBezTo>
                  <a:lnTo>
                    <a:pt x="2629280" y="1405148"/>
                  </a:lnTo>
                  <a:lnTo>
                    <a:pt x="2605933" y="1423499"/>
                  </a:lnTo>
                  <a:cubicBezTo>
                    <a:pt x="2382234" y="1564770"/>
                    <a:pt x="2003404" y="1657652"/>
                    <a:pt x="1573727" y="1657652"/>
                  </a:cubicBezTo>
                  <a:cubicBezTo>
                    <a:pt x="1487791" y="1657652"/>
                    <a:pt x="1403890" y="1653937"/>
                    <a:pt x="1322857" y="1646862"/>
                  </a:cubicBezTo>
                  <a:lnTo>
                    <a:pt x="1296539" y="1643377"/>
                  </a:lnTo>
                  <a:lnTo>
                    <a:pt x="1223033" y="1708150"/>
                  </a:lnTo>
                  <a:cubicBezTo>
                    <a:pt x="1143669" y="1765415"/>
                    <a:pt x="1047995" y="1798852"/>
                    <a:pt x="945008" y="1798852"/>
                  </a:cubicBezTo>
                  <a:cubicBezTo>
                    <a:pt x="773363" y="1798852"/>
                    <a:pt x="622030" y="1705970"/>
                    <a:pt x="532668" y="1564699"/>
                  </a:cubicBezTo>
                  <a:lnTo>
                    <a:pt x="493978" y="1488569"/>
                  </a:lnTo>
                  <a:lnTo>
                    <a:pt x="424058" y="1483006"/>
                  </a:lnTo>
                  <a:cubicBezTo>
                    <a:pt x="182049" y="1443920"/>
                    <a:pt x="0" y="1274917"/>
                    <a:pt x="0" y="1072354"/>
                  </a:cubicBezTo>
                  <a:cubicBezTo>
                    <a:pt x="0" y="956604"/>
                    <a:pt x="59444" y="851812"/>
                    <a:pt x="155553" y="775958"/>
                  </a:cubicBezTo>
                  <a:lnTo>
                    <a:pt x="220478" y="733679"/>
                  </a:lnTo>
                  <a:lnTo>
                    <a:pt x="199099" y="647183"/>
                  </a:lnTo>
                  <a:cubicBezTo>
                    <a:pt x="193386" y="612119"/>
                    <a:pt x="190386" y="575815"/>
                    <a:pt x="190386" y="538630"/>
                  </a:cubicBezTo>
                  <a:cubicBezTo>
                    <a:pt x="190386" y="241153"/>
                    <a:pt x="382401" y="0"/>
                    <a:pt x="619264" y="0"/>
                  </a:cubicBez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17063" y="1862178"/>
            <a:ext cx="3419346"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Buổi học sau chúng mình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phải giới thiệu lịch sử</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hoá truyền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địa phương</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7782054" y="1363963"/>
            <a:ext cx="3419346"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húng mình sẽ giới</a:t>
            </a:r>
          </a:p>
          <a:p>
            <a:pPr lvl="0" algn="ctr">
              <a:defRPr/>
            </a:pPr>
            <a:r>
              <a:rPr lang="vi-VN" sz="2400">
                <a:solidFill>
                  <a:srgbClr val="002060"/>
                </a:solidFill>
                <a:latin typeface="Roboto" panose="02000000000000000000" pitchFamily="2" charset="0"/>
                <a:ea typeface="Roboto" panose="02000000000000000000" pitchFamily="2" charset="0"/>
              </a:rPr>
              <a:t>thiệu một món ăn, một</a:t>
            </a:r>
          </a:p>
          <a:p>
            <a:pPr lvl="0" algn="ctr">
              <a:defRPr/>
            </a:pPr>
            <a:r>
              <a:rPr lang="vi-VN" sz="2400">
                <a:solidFill>
                  <a:srgbClr val="002060"/>
                </a:solidFill>
                <a:latin typeface="Roboto" panose="02000000000000000000" pitchFamily="2" charset="0"/>
                <a:ea typeface="Roboto" panose="02000000000000000000" pitchFamily="2" charset="0"/>
              </a:rPr>
              <a:t>loại trang phục hoặc</a:t>
            </a:r>
          </a:p>
          <a:p>
            <a:pPr lvl="0" algn="ctr">
              <a:defRPr/>
            </a:pPr>
            <a:r>
              <a:rPr lang="vi-VN" sz="2400">
                <a:solidFill>
                  <a:srgbClr val="002060"/>
                </a:solidFill>
                <a:latin typeface="Roboto" panose="02000000000000000000" pitchFamily="2" charset="0"/>
                <a:ea typeface="Roboto" panose="02000000000000000000" pitchFamily="2" charset="0"/>
              </a:rPr>
              <a:t>một lễ hội tiêu biểu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716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0"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27030" y="354385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12" name="TextBox 11"/>
          <p:cNvSpPr txBox="1"/>
          <p:nvPr/>
        </p:nvSpPr>
        <p:spPr>
          <a:xfrm>
            <a:off x="2717351" y="3543859"/>
            <a:ext cx="3772739" cy="1323439"/>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Có ít nhất 4 trang chiếu, có chữ hoa, chữ thường, có ảnh minh hoạ cho nội dung trình bày, có sử dụng công cụ gạch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đầu dòng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2776834" y="5641182"/>
            <a:ext cx="3486806"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Lưu được tệp sản phẩm vào đúng thư mục theo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yêu cầu</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2711954" y="4617837"/>
            <a:ext cx="3616565"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Giới thiệu được một loại trang phục, một món ăn hoặc một lễ hội tiêu biểu ở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địa phương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endPar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6771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71061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493878" y="1814786"/>
            <a:ext cx="4153667" cy="2720615"/>
          </a:xfrm>
          <a:custGeom>
            <a:avLst/>
            <a:gdLst>
              <a:gd name="connsiteX0" fmla="*/ 1365080 w 3198871"/>
              <a:gd name="connsiteY0" fmla="*/ 0 h 2093144"/>
              <a:gd name="connsiteX1" fmla="*/ 1902784 w 3198871"/>
              <a:gd name="connsiteY1" fmla="*/ 234153 h 2093144"/>
              <a:gd name="connsiteX2" fmla="*/ 1916592 w 3198871"/>
              <a:gd name="connsiteY2" fmla="*/ 254989 h 2093144"/>
              <a:gd name="connsiteX3" fmla="*/ 1953766 w 3198871"/>
              <a:gd name="connsiteY3" fmla="*/ 227958 h 2093144"/>
              <a:gd name="connsiteX4" fmla="*/ 2270179 w 3198871"/>
              <a:gd name="connsiteY4" fmla="*/ 142778 h 2093144"/>
              <a:gd name="connsiteX5" fmla="*/ 2791630 w 3198871"/>
              <a:gd name="connsiteY5" fmla="*/ 447399 h 2093144"/>
              <a:gd name="connsiteX6" fmla="*/ 2800712 w 3198871"/>
              <a:gd name="connsiteY6" fmla="*/ 473183 h 2093144"/>
              <a:gd name="connsiteX7" fmla="*/ 2820565 w 3198871"/>
              <a:gd name="connsiteY7" fmla="*/ 467081 h 2093144"/>
              <a:gd name="connsiteX8" fmla="*/ 2870563 w 3198871"/>
              <a:gd name="connsiteY8" fmla="*/ 462036 h 2093144"/>
              <a:gd name="connsiteX9" fmla="*/ 3198871 w 3198871"/>
              <a:gd name="connsiteY9" fmla="*/ 899900 h 2093144"/>
              <a:gd name="connsiteX10" fmla="*/ 3054123 w 3198871"/>
              <a:gd name="connsiteY10" fmla="*/ 1262984 h 2093144"/>
              <a:gd name="connsiteX11" fmla="*/ 3001510 w 3198871"/>
              <a:gd name="connsiteY11" fmla="*/ 1301071 h 2093144"/>
              <a:gd name="connsiteX12" fmla="*/ 3004687 w 3198871"/>
              <a:gd name="connsiteY12" fmla="*/ 1325812 h 2093144"/>
              <a:gd name="connsiteX13" fmla="*/ 1983507 w 3198871"/>
              <a:gd name="connsiteY13" fmla="*/ 2027468 h 2093144"/>
              <a:gd name="connsiteX14" fmla="*/ 1930349 w 3198871"/>
              <a:gd name="connsiteY14" fmla="*/ 2023786 h 2093144"/>
              <a:gd name="connsiteX15" fmla="*/ 1914436 w 3198871"/>
              <a:gd name="connsiteY15" fmla="*/ 2036209 h 2093144"/>
              <a:gd name="connsiteX16" fmla="*/ 1717432 w 3198871"/>
              <a:gd name="connsiteY16" fmla="*/ 2093144 h 2093144"/>
              <a:gd name="connsiteX17" fmla="*/ 1480518 w 3198871"/>
              <a:gd name="connsiteY17" fmla="*/ 2006539 h 2093144"/>
              <a:gd name="connsiteX18" fmla="*/ 1465066 w 3198871"/>
              <a:gd name="connsiteY18" fmla="*/ 1989656 h 2093144"/>
              <a:gd name="connsiteX19" fmla="*/ 1450556 w 3198871"/>
              <a:gd name="connsiteY19" fmla="*/ 2002442 h 2093144"/>
              <a:gd name="connsiteX20" fmla="*/ 1172530 w 3198871"/>
              <a:gd name="connsiteY20" fmla="*/ 2093144 h 2093144"/>
              <a:gd name="connsiteX21" fmla="*/ 760190 w 3198871"/>
              <a:gd name="connsiteY21" fmla="*/ 1858991 h 2093144"/>
              <a:gd name="connsiteX22" fmla="*/ 752612 w 3198871"/>
              <a:gd name="connsiteY22" fmla="*/ 1844080 h 2093144"/>
              <a:gd name="connsiteX23" fmla="*/ 707357 w 3198871"/>
              <a:gd name="connsiteY23" fmla="*/ 1861532 h 2093144"/>
              <a:gd name="connsiteX24" fmla="*/ 565924 w 3198871"/>
              <a:gd name="connsiteY24" fmla="*/ 1882710 h 2093144"/>
              <a:gd name="connsiteX25" fmla="*/ 0 w 3198871"/>
              <a:gd name="connsiteY25" fmla="*/ 1210015 h 2093144"/>
              <a:gd name="connsiteX26" fmla="*/ 44473 w 3198871"/>
              <a:gd name="connsiteY26" fmla="*/ 948172 h 2093144"/>
              <a:gd name="connsiteX27" fmla="*/ 71089 w 3198871"/>
              <a:gd name="connsiteY27" fmla="*/ 889883 h 2093144"/>
              <a:gd name="connsiteX28" fmla="*/ 36187 w 3198871"/>
              <a:gd name="connsiteY28" fmla="*/ 814667 h 2093144"/>
              <a:gd name="connsiteX29" fmla="*/ 0 w 3198871"/>
              <a:gd name="connsiteY29" fmla="*/ 605008 h 2093144"/>
              <a:gd name="connsiteX30" fmla="*/ 460480 w 3198871"/>
              <a:gd name="connsiteY30" fmla="*/ 66378 h 2093144"/>
              <a:gd name="connsiteX31" fmla="*/ 786088 w 3198871"/>
              <a:gd name="connsiteY31" fmla="*/ 224139 h 2093144"/>
              <a:gd name="connsiteX32" fmla="*/ 810798 w 3198871"/>
              <a:gd name="connsiteY32" fmla="*/ 259169 h 2093144"/>
              <a:gd name="connsiteX33" fmla="*/ 827377 w 3198871"/>
              <a:gd name="connsiteY33" fmla="*/ 234153 h 2093144"/>
              <a:gd name="connsiteX34" fmla="*/ 1365080 w 3198871"/>
              <a:gd name="connsiteY34" fmla="*/ 0 h 209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8871" h="2093144">
                <a:moveTo>
                  <a:pt x="1365080" y="0"/>
                </a:moveTo>
                <a:cubicBezTo>
                  <a:pt x="1588910" y="0"/>
                  <a:pt x="1786253" y="92882"/>
                  <a:pt x="1902784" y="234153"/>
                </a:cubicBezTo>
                <a:lnTo>
                  <a:pt x="1916592" y="254989"/>
                </a:lnTo>
                <a:lnTo>
                  <a:pt x="1953766" y="227958"/>
                </a:lnTo>
                <a:cubicBezTo>
                  <a:pt x="2044088" y="174180"/>
                  <a:pt x="2152972" y="142778"/>
                  <a:pt x="2270179" y="142778"/>
                </a:cubicBezTo>
                <a:cubicBezTo>
                  <a:pt x="2504592" y="142778"/>
                  <a:pt x="2705718" y="268386"/>
                  <a:pt x="2791630" y="447399"/>
                </a:cubicBezTo>
                <a:lnTo>
                  <a:pt x="2800712" y="473183"/>
                </a:lnTo>
                <a:lnTo>
                  <a:pt x="2820565" y="467081"/>
                </a:lnTo>
                <a:cubicBezTo>
                  <a:pt x="2836867" y="463759"/>
                  <a:pt x="2853564" y="462036"/>
                  <a:pt x="2870563" y="462036"/>
                </a:cubicBezTo>
                <a:cubicBezTo>
                  <a:pt x="3051883" y="462036"/>
                  <a:pt x="3198871" y="658074"/>
                  <a:pt x="3198871" y="899900"/>
                </a:cubicBezTo>
                <a:cubicBezTo>
                  <a:pt x="3198871" y="1051041"/>
                  <a:pt x="3141454" y="1184296"/>
                  <a:pt x="3054123" y="1262984"/>
                </a:cubicBezTo>
                <a:lnTo>
                  <a:pt x="3001510" y="1301071"/>
                </a:lnTo>
                <a:lnTo>
                  <a:pt x="3004687" y="1325812"/>
                </a:lnTo>
                <a:cubicBezTo>
                  <a:pt x="3004687" y="1713326"/>
                  <a:pt x="2547489" y="2027468"/>
                  <a:pt x="1983507" y="2027468"/>
                </a:cubicBezTo>
                <a:lnTo>
                  <a:pt x="1930349" y="2023786"/>
                </a:lnTo>
                <a:lnTo>
                  <a:pt x="1914436" y="2036209"/>
                </a:lnTo>
                <a:cubicBezTo>
                  <a:pt x="1858200" y="2072155"/>
                  <a:pt x="1790407" y="2093144"/>
                  <a:pt x="1717432" y="2093144"/>
                </a:cubicBezTo>
                <a:cubicBezTo>
                  <a:pt x="1626214" y="2093144"/>
                  <a:pt x="1543092" y="2060349"/>
                  <a:pt x="1480518" y="2006539"/>
                </a:cubicBezTo>
                <a:lnTo>
                  <a:pt x="1465066" y="1989656"/>
                </a:lnTo>
                <a:lnTo>
                  <a:pt x="1450556" y="2002442"/>
                </a:lnTo>
                <a:cubicBezTo>
                  <a:pt x="1371192" y="2059707"/>
                  <a:pt x="1275517" y="2093144"/>
                  <a:pt x="1172530" y="2093144"/>
                </a:cubicBezTo>
                <a:cubicBezTo>
                  <a:pt x="1000885" y="2093144"/>
                  <a:pt x="849552" y="2000262"/>
                  <a:pt x="760190" y="1858991"/>
                </a:cubicBezTo>
                <a:lnTo>
                  <a:pt x="752612" y="1844080"/>
                </a:lnTo>
                <a:lnTo>
                  <a:pt x="707357" y="1861532"/>
                </a:lnTo>
                <a:cubicBezTo>
                  <a:pt x="662151" y="1875357"/>
                  <a:pt x="614760" y="1882710"/>
                  <a:pt x="565924" y="1882710"/>
                </a:cubicBezTo>
                <a:cubicBezTo>
                  <a:pt x="253373" y="1882710"/>
                  <a:pt x="0" y="1581534"/>
                  <a:pt x="0" y="1210015"/>
                </a:cubicBezTo>
                <a:cubicBezTo>
                  <a:pt x="0" y="1117135"/>
                  <a:pt x="15836" y="1028652"/>
                  <a:pt x="44473" y="948172"/>
                </a:cubicBezTo>
                <a:lnTo>
                  <a:pt x="71089" y="889883"/>
                </a:lnTo>
                <a:lnTo>
                  <a:pt x="36187" y="814667"/>
                </a:lnTo>
                <a:cubicBezTo>
                  <a:pt x="12885" y="750226"/>
                  <a:pt x="0" y="679377"/>
                  <a:pt x="0" y="605008"/>
                </a:cubicBezTo>
                <a:cubicBezTo>
                  <a:pt x="0" y="307531"/>
                  <a:pt x="206164" y="66378"/>
                  <a:pt x="460480" y="66378"/>
                </a:cubicBezTo>
                <a:cubicBezTo>
                  <a:pt x="587638" y="66378"/>
                  <a:pt x="702758" y="126666"/>
                  <a:pt x="786088" y="224139"/>
                </a:cubicBezTo>
                <a:lnTo>
                  <a:pt x="810798" y="259169"/>
                </a:lnTo>
                <a:lnTo>
                  <a:pt x="827377" y="234153"/>
                </a:lnTo>
                <a:cubicBezTo>
                  <a:pt x="943907" y="92882"/>
                  <a:pt x="1141250" y="0"/>
                  <a:pt x="1365080" y="0"/>
                </a:cubicBezTo>
                <a:close/>
              </a:path>
            </a:pathLst>
          </a:cu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Vậy chúng mình cùng làm bài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trình chiếu để giới thiệu về</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lịch sử văn hoá truyền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địa phương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31103" y="4649700"/>
            <a:ext cx="1436365" cy="2039707"/>
          </a:xfrm>
          <a:prstGeom prst="rect">
            <a:avLst/>
          </a:prstGeom>
        </p:spPr>
      </p:pic>
      <p:pic>
        <p:nvPicPr>
          <p:cNvPr id="3" name="Picture 2"/>
          <p:cNvPicPr>
            <a:picLocks noChangeAspect="1"/>
          </p:cNvPicPr>
          <p:nvPr/>
        </p:nvPicPr>
        <p:blipFill>
          <a:blip r:embed="rId5"/>
          <a:stretch>
            <a:fillRect/>
          </a:stretch>
        </p:blipFill>
        <p:spPr>
          <a:xfrm>
            <a:off x="151681" y="3287572"/>
            <a:ext cx="2975037" cy="34018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stretch>
            <a:fillRect/>
          </a:stretch>
        </p:blipFill>
        <p:spPr>
          <a:xfrm>
            <a:off x="8092918" y="1228370"/>
            <a:ext cx="3393800" cy="23561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a:stretch>
            <a:fillRect/>
          </a:stretch>
        </p:blipFill>
        <p:spPr>
          <a:xfrm>
            <a:off x="8092917" y="4317436"/>
            <a:ext cx="3393800" cy="23719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381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493878" y="1878463"/>
            <a:ext cx="4153667" cy="1932710"/>
          </a:xfrm>
          <a:prstGeom prst="roundRect">
            <a:avLst/>
          </a:prstGeom>
          <a:solidFill>
            <a:srgbClr val="BDD7E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giải quyết nhiệm vụ đó, các bạn có thể sử dụng phần mềm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14230" y="4673308"/>
            <a:ext cx="1436365" cy="2039707"/>
          </a:xfrm>
          <a:prstGeom prst="rect">
            <a:avLst/>
          </a:prstGeom>
        </p:spPr>
      </p:pic>
      <p:pic>
        <p:nvPicPr>
          <p:cNvPr id="2" name="Picture 1"/>
          <p:cNvPicPr>
            <a:picLocks noChangeAspect="1"/>
          </p:cNvPicPr>
          <p:nvPr/>
        </p:nvPicPr>
        <p:blipFill>
          <a:blip r:embed="rId5"/>
          <a:stretch>
            <a:fillRect/>
          </a:stretch>
        </p:blipFill>
        <p:spPr>
          <a:xfrm>
            <a:off x="551021" y="4069255"/>
            <a:ext cx="2942857" cy="1714286"/>
          </a:xfrm>
          <a:prstGeom prst="round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3157" y="5016778"/>
            <a:ext cx="1628775" cy="15335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8675291" y="1973945"/>
            <a:ext cx="2904762" cy="1847619"/>
          </a:xfrm>
          <a:prstGeom prst="roundRect">
            <a:avLst/>
          </a:prstGeom>
          <a:effectLst>
            <a:outerShdw blurRad="63500" sx="102000" sy="102000" algn="ctr" rotWithShape="0">
              <a:prstClr val="black">
                <a:alpha val="40000"/>
              </a:prstClr>
            </a:outerShdw>
          </a:effectLst>
        </p:spPr>
      </p:pic>
      <p:sp>
        <p:nvSpPr>
          <p:cNvPr id="13" name="TextBox 12"/>
          <p:cNvSpPr txBox="1"/>
          <p:nvPr/>
        </p:nvSpPr>
        <p:spPr>
          <a:xfrm>
            <a:off x="8461932" y="4452073"/>
            <a:ext cx="3419346" cy="707886"/>
          </a:xfrm>
          <a:prstGeom prst="rect">
            <a:avLst/>
          </a:prstGeom>
          <a:noFill/>
        </p:spPr>
        <p:txBody>
          <a:bodyPr wrap="square" rtlCol="0">
            <a:spAutoFit/>
          </a:bodyPr>
          <a:lstStyle/>
          <a:p>
            <a:pPr lvl="0" algn="ctr">
              <a:defRPr/>
            </a:pPr>
            <a:r>
              <a:rPr lang="en-US" sz="4000" b="1">
                <a:solidFill>
                  <a:srgbClr val="FF0000"/>
                </a:solidFill>
                <a:latin typeface="Roboto Black" panose="02000000000000000000" pitchFamily="2" charset="0"/>
                <a:ea typeface="Roboto Black" panose="02000000000000000000" pitchFamily="2" charset="0"/>
              </a:rPr>
              <a:t>PowerPoint</a:t>
            </a:r>
            <a:endParaRPr kumimoji="0" lang="en-US" altLang="zh-CN" sz="4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855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80">
                                          <p:stCondLst>
                                            <p:cond delay="0"/>
                                          </p:stCondLst>
                                        </p:cTn>
                                        <p:tgtEl>
                                          <p:spTgt spid="2"/>
                                        </p:tgtEl>
                                      </p:cBhvr>
                                    </p:animEffect>
                                    <p:anim calcmode="lin" valueType="num">
                                      <p:cBhvr>
                                        <p:cTn id="5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4" dur="26">
                                          <p:stCondLst>
                                            <p:cond delay="650"/>
                                          </p:stCondLst>
                                        </p:cTn>
                                        <p:tgtEl>
                                          <p:spTgt spid="2"/>
                                        </p:tgtEl>
                                      </p:cBhvr>
                                      <p:to x="100000" y="60000"/>
                                    </p:animScale>
                                    <p:animScale>
                                      <p:cBhvr>
                                        <p:cTn id="65" dur="166" decel="50000">
                                          <p:stCondLst>
                                            <p:cond delay="676"/>
                                          </p:stCondLst>
                                        </p:cTn>
                                        <p:tgtEl>
                                          <p:spTgt spid="2"/>
                                        </p:tgtEl>
                                      </p:cBhvr>
                                      <p:to x="100000" y="100000"/>
                                    </p:animScale>
                                    <p:animScale>
                                      <p:cBhvr>
                                        <p:cTn id="66" dur="26">
                                          <p:stCondLst>
                                            <p:cond delay="1312"/>
                                          </p:stCondLst>
                                        </p:cTn>
                                        <p:tgtEl>
                                          <p:spTgt spid="2"/>
                                        </p:tgtEl>
                                      </p:cBhvr>
                                      <p:to x="100000" y="80000"/>
                                    </p:animScale>
                                    <p:animScale>
                                      <p:cBhvr>
                                        <p:cTn id="67" dur="166" decel="50000">
                                          <p:stCondLst>
                                            <p:cond delay="1338"/>
                                          </p:stCondLst>
                                        </p:cTn>
                                        <p:tgtEl>
                                          <p:spTgt spid="2"/>
                                        </p:tgtEl>
                                      </p:cBhvr>
                                      <p:to x="100000" y="100000"/>
                                    </p:animScale>
                                    <p:animScale>
                                      <p:cBhvr>
                                        <p:cTn id="68" dur="26">
                                          <p:stCondLst>
                                            <p:cond delay="1642"/>
                                          </p:stCondLst>
                                        </p:cTn>
                                        <p:tgtEl>
                                          <p:spTgt spid="2"/>
                                        </p:tgtEl>
                                      </p:cBhvr>
                                      <p:to x="100000" y="90000"/>
                                    </p:animScale>
                                    <p:animScale>
                                      <p:cBhvr>
                                        <p:cTn id="69" dur="166" decel="50000">
                                          <p:stCondLst>
                                            <p:cond delay="1668"/>
                                          </p:stCondLst>
                                        </p:cTn>
                                        <p:tgtEl>
                                          <p:spTgt spid="2"/>
                                        </p:tgtEl>
                                      </p:cBhvr>
                                      <p:to x="100000" y="100000"/>
                                    </p:animScale>
                                    <p:animScale>
                                      <p:cBhvr>
                                        <p:cTn id="70" dur="26">
                                          <p:stCondLst>
                                            <p:cond delay="1808"/>
                                          </p:stCondLst>
                                        </p:cTn>
                                        <p:tgtEl>
                                          <p:spTgt spid="2"/>
                                        </p:tgtEl>
                                      </p:cBhvr>
                                      <p:to x="100000" y="95000"/>
                                    </p:animScale>
                                    <p:animScale>
                                      <p:cBhvr>
                                        <p:cTn id="7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CÔNG CỤ GẠCH ĐẦU DÒNG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56127" y="1457967"/>
            <a:ext cx="7884064"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tạo danh sách kiểu liệt kê, em có thể sử dụng công cụ </a:t>
            </a:r>
            <a:r>
              <a:rPr lang="vi-VN" sz="2400">
                <a:solidFill>
                  <a:srgbClr val="FF0000"/>
                </a:solidFill>
                <a:latin typeface="Roboto Black" panose="02000000000000000000" pitchFamily="2" charset="0"/>
                <a:ea typeface="Roboto Black" panose="02000000000000000000" pitchFamily="2" charset="0"/>
              </a:rPr>
              <a:t>GẠCH ĐẦU DÒNG</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431" y="2707391"/>
            <a:ext cx="7467455" cy="28193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TextBox 13"/>
          <p:cNvSpPr txBox="1"/>
          <p:nvPr/>
        </p:nvSpPr>
        <p:spPr>
          <a:xfrm>
            <a:off x="1589507" y="5945163"/>
            <a:ext cx="8717973"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trình bày như vậy thông tin sẽ được trình bày rõ ràng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ounded Rectangle 14"/>
          <p:cNvSpPr/>
          <p:nvPr/>
        </p:nvSpPr>
        <p:spPr>
          <a:xfrm>
            <a:off x="2724504" y="374054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00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repeatCount="indefinite" fill="hold" grpId="0" nodeType="clickEffect">
                                  <p:stCondLst>
                                    <p:cond delay="0"/>
                                  </p:stCondLst>
                                  <p:endCondLst>
                                    <p:cond evt="onNext" delay="0">
                                      <p:tgtEl>
                                        <p:sldTgt/>
                                      </p:tgtEl>
                                    </p:cond>
                                  </p:end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32" presetClass="emph" presetSubtype="0" fill="hold" grpId="1"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4086" t="3352" r="4965" b="6068"/>
          <a:stretch/>
        </p:blipFill>
        <p:spPr>
          <a:xfrm>
            <a:off x="2423159" y="3280410"/>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35345" y="2278403"/>
            <a:ext cx="7229437"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Di chuyển con trỏ chuột vào vùng khung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 kéo thả chuột để chọn một phần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801964" y="3749360"/>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họa;</a:t>
            </a:r>
          </a:p>
          <a:p>
            <a:pPr algn="l"/>
            <a:r>
              <a:rPr lang="vi-VN" sz="2000"/>
              <a:t>Tạo các hiệu ứng động</a:t>
            </a:r>
          </a:p>
          <a:p>
            <a:pPr algn="l"/>
            <a:r>
              <a:rPr lang="vi-VN" sz="2000"/>
              <a:t>Trình chiếu kiểm tra, chỉnh sửa và lưu bài chiều</a:t>
            </a:r>
          </a:p>
        </p:txBody>
      </p:sp>
      <p:grpSp>
        <p:nvGrpSpPr>
          <p:cNvPr id="4" name="Group 3"/>
          <p:cNvGrpSpPr/>
          <p:nvPr/>
        </p:nvGrpSpPr>
        <p:grpSpPr>
          <a:xfrm>
            <a:off x="456192" y="2168781"/>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461665"/>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1</a:t>
              </a:r>
              <a:endParaRPr lang="vi-VN" sz="2400" b="1">
                <a:solidFill>
                  <a:srgbClr val="FF0000"/>
                </a:solidFill>
                <a:latin typeface="Roboto Black" panose="02000000000000000000" pitchFamily="2" charset="0"/>
                <a:ea typeface="Roboto Black" panose="02000000000000000000" pitchFamily="2" charset="0"/>
              </a:endParaRPr>
            </a:p>
          </p:txBody>
        </p:sp>
      </p:grpSp>
    </p:spTree>
    <p:extLst>
      <p:ext uri="{BB962C8B-B14F-4D97-AF65-F5344CB8AC3E}">
        <p14:creationId xmlns:p14="http://schemas.microsoft.com/office/powerpoint/2010/main" val="126429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Trên thẻ lệnh </a:t>
            </a:r>
            <a:r>
              <a:rPr lang="vi-VN" sz="2400" b="1">
                <a:solidFill>
                  <a:srgbClr val="002060"/>
                </a:solidFill>
                <a:latin typeface="Roboto" panose="02000000000000000000" pitchFamily="2" charset="0"/>
                <a:ea typeface="Roboto" panose="02000000000000000000" pitchFamily="2" charset="0"/>
              </a:rPr>
              <a:t>Home</a:t>
            </a:r>
            <a:r>
              <a:rPr lang="vi-VN" sz="2400">
                <a:solidFill>
                  <a:srgbClr val="002060"/>
                </a:solidFill>
                <a:latin typeface="Roboto" panose="02000000000000000000" pitchFamily="2" charset="0"/>
                <a:ea typeface="Roboto" panose="02000000000000000000" pitchFamily="2" charset="0"/>
              </a:rPr>
              <a:t>, nháy chuột vào</a:t>
            </a:r>
          </a:p>
          <a:p>
            <a:pPr lvl="0" algn="ctr">
              <a:defRPr/>
            </a:pPr>
            <a:r>
              <a:rPr lang="vi-VN" sz="2400">
                <a:solidFill>
                  <a:srgbClr val="002060"/>
                </a:solidFill>
                <a:latin typeface="Roboto" panose="02000000000000000000" pitchFamily="2" charset="0"/>
                <a:ea typeface="Roboto" panose="02000000000000000000" pitchFamily="2" charset="0"/>
              </a:rPr>
              <a:t>bên cạnh nút lệnh tạo dấu đầu dòng</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244106" y="3957366"/>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a:t>
            </a:r>
            <a:r>
              <a:rPr lang="en-US" sz="2000"/>
              <a:t>hoạ</a:t>
            </a:r>
            <a:r>
              <a:rPr lang="vi-VN" sz="2000"/>
              <a:t>;</a:t>
            </a:r>
          </a:p>
          <a:p>
            <a:pPr algn="l"/>
            <a:r>
              <a:rPr lang="vi-VN" sz="2000"/>
              <a:t>Tạo các hiệu ứng động</a:t>
            </a:r>
          </a:p>
          <a:p>
            <a:pPr algn="l"/>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2</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2" name="Picture 1"/>
          <p:cNvPicPr>
            <a:picLocks noChangeAspect="1"/>
          </p:cNvPicPr>
          <p:nvPr/>
        </p:nvPicPr>
        <p:blipFill>
          <a:blip r:embed="rId5"/>
          <a:stretch>
            <a:fillRect/>
          </a:stretch>
        </p:blipFill>
        <p:spPr>
          <a:xfrm>
            <a:off x="7820353" y="1428049"/>
            <a:ext cx="1227163" cy="847327"/>
          </a:xfrm>
          <a:prstGeom prst="rect">
            <a:avLst/>
          </a:prstGeom>
          <a:ln w="190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a:off x="9246870" y="1794435"/>
            <a:ext cx="708660" cy="1008929"/>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BEAF302D-C5A1-EF1A-4377-F07796D7B20B}"/>
              </a:ext>
            </a:extLst>
          </p:cNvPr>
          <p:cNvSpPr/>
          <p:nvPr/>
        </p:nvSpPr>
        <p:spPr>
          <a:xfrm>
            <a:off x="8517502" y="1444379"/>
            <a:ext cx="530014" cy="8234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9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Nháy chuột chọn một kiểu trong danh</a:t>
            </a:r>
          </a:p>
          <a:p>
            <a:pPr lvl="0" algn="ctr">
              <a:defRPr/>
            </a:pPr>
            <a:r>
              <a:rPr lang="vi-VN" sz="2400">
                <a:solidFill>
                  <a:srgbClr val="002060"/>
                </a:solidFill>
                <a:latin typeface="Roboto" panose="02000000000000000000" pitchFamily="2" charset="0"/>
                <a:ea typeface="Roboto" panose="02000000000000000000" pitchFamily="2" charset="0"/>
              </a:rPr>
              <a:t>sách, quan sát sự thay đổi dấu đầu dòng</a:t>
            </a:r>
          </a:p>
          <a:p>
            <a:pPr lvl="0" algn="ctr">
              <a:defRPr/>
            </a:pPr>
            <a:r>
              <a:rPr lang="vi-VN" sz="2400">
                <a:solidFill>
                  <a:srgbClr val="002060"/>
                </a:solidFill>
                <a:latin typeface="Roboto" panose="02000000000000000000" pitchFamily="2" charset="0"/>
                <a:ea typeface="Roboto" panose="02000000000000000000" pitchFamily="2" charset="0"/>
              </a:rPr>
              <a:t>trên phần văn bản được chọn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041221" y="3984479"/>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marL="342900" indent="-342900" algn="l">
              <a:buFont typeface="Wingdings" panose="05000000000000000000" pitchFamily="2" charset="2"/>
              <a:buChar char="v"/>
            </a:pPr>
            <a:r>
              <a:rPr lang="vi-VN" sz="2000"/>
              <a:t>Chuẩn bị nội dung cho bài trình chiếu;</a:t>
            </a:r>
          </a:p>
          <a:p>
            <a:pPr marL="342900" indent="-342900" algn="l">
              <a:buFont typeface="Wingdings" panose="05000000000000000000" pitchFamily="2" charset="2"/>
              <a:buChar char="v"/>
            </a:pPr>
            <a:r>
              <a:rPr lang="vi-VN" sz="2000"/>
              <a:t>Chọn màu hoặc hình ảnh nền cho trang chiếu;</a:t>
            </a:r>
          </a:p>
          <a:p>
            <a:pPr marL="342900" indent="-342900" algn="l">
              <a:buFont typeface="Wingdings" panose="05000000000000000000" pitchFamily="2" charset="2"/>
              <a:buChar char="v"/>
            </a:pPr>
            <a:r>
              <a:rPr lang="vi-VN" sz="2000"/>
              <a:t>Nhập và định dạng nội dung văn bản;</a:t>
            </a:r>
          </a:p>
          <a:p>
            <a:pPr marL="342900" indent="-342900" algn="l">
              <a:buFont typeface="Wingdings" panose="05000000000000000000" pitchFamily="2" charset="2"/>
              <a:buChar char="v"/>
            </a:pPr>
            <a:r>
              <a:rPr lang="vi-VN" sz="2000"/>
              <a:t>Thêm các hình ảnh minh họa;</a:t>
            </a:r>
          </a:p>
          <a:p>
            <a:pPr marL="342900" indent="-342900" algn="l">
              <a:buFont typeface="Wingdings" panose="05000000000000000000" pitchFamily="2" charset="2"/>
              <a:buChar char="v"/>
            </a:pPr>
            <a:r>
              <a:rPr lang="vi-VN" sz="2000"/>
              <a:t>Tạo các hiệu ứng động</a:t>
            </a:r>
          </a:p>
          <a:p>
            <a:pPr marL="342900" indent="-342900" algn="l">
              <a:buFont typeface="Wingdings" panose="05000000000000000000" pitchFamily="2" charset="2"/>
              <a:buChar char="v"/>
            </a:pPr>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911298"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3</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rot="4646660" flipH="1">
            <a:off x="7570966" y="1434668"/>
            <a:ext cx="708660" cy="2306525"/>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10691214" y="407448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1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repeatCount="indefinite" fill="hold" grpId="0" nodeType="clickEffect">
                                  <p:stCondLst>
                                    <p:cond delay="0"/>
                                  </p:stCondLst>
                                  <p:endCondLst>
                                    <p:cond evt="onNext" delay="0">
                                      <p:tgtEl>
                                        <p:sldTgt/>
                                      </p:tgtEl>
                                    </p:cond>
                                  </p:end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32" presetClass="emph" presetSubtype="0" fill="hold" grpId="1"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9" grpId="0" animBg="1"/>
      <p:bldP spid="15" grpId="0" animBg="1"/>
      <p:bldP spid="15" grpId="1"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5492</TotalTime>
  <Words>2423</Words>
  <Application>Microsoft Office PowerPoint</Application>
  <PresentationFormat>Widescreen</PresentationFormat>
  <Paragraphs>212</Paragraphs>
  <Slides>31</Slides>
  <Notes>31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Pangolin</vt:lpstr>
      <vt:lpstr>Wingdings</vt:lpstr>
      <vt:lpstr>Times New Roman</vt:lpstr>
      <vt:lpstr>Roboto Black</vt:lpstr>
      <vt:lpstr>Arial</vt:lpstr>
      <vt:lpstr>Calibri</vt:lpstr>
      <vt:lpstr>Roboto</vt:lpstr>
      <vt:lpstr>Calibri Light</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317</cp:revision>
  <dcterms:created xsi:type="dcterms:W3CDTF">2023-04-01T23:44:56Z</dcterms:created>
  <dcterms:modified xsi:type="dcterms:W3CDTF">2023-07-12T08:17:19Z</dcterms:modified>
</cp:coreProperties>
</file>