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44"/>
  </p:notesMasterIdLst>
  <p:sldIdLst>
    <p:sldId id="4152" r:id="rId4"/>
    <p:sldId id="4266" r:id="rId5"/>
    <p:sldId id="4298" r:id="rId6"/>
    <p:sldId id="4158" r:id="rId7"/>
    <p:sldId id="4245" r:id="rId8"/>
    <p:sldId id="4189" r:id="rId9"/>
    <p:sldId id="4247" r:id="rId10"/>
    <p:sldId id="4267" r:id="rId11"/>
    <p:sldId id="4269" r:id="rId12"/>
    <p:sldId id="4270" r:id="rId13"/>
    <p:sldId id="4271" r:id="rId14"/>
    <p:sldId id="4248" r:id="rId15"/>
    <p:sldId id="4273" r:id="rId16"/>
    <p:sldId id="4222" r:id="rId17"/>
    <p:sldId id="4246" r:id="rId18"/>
    <p:sldId id="4274" r:id="rId19"/>
    <p:sldId id="4277" r:id="rId20"/>
    <p:sldId id="4275" r:id="rId21"/>
    <p:sldId id="4276" r:id="rId22"/>
    <p:sldId id="4278" r:id="rId23"/>
    <p:sldId id="4169" r:id="rId24"/>
    <p:sldId id="4203" r:id="rId25"/>
    <p:sldId id="4279" r:id="rId26"/>
    <p:sldId id="4280" r:id="rId27"/>
    <p:sldId id="4281" r:id="rId28"/>
    <p:sldId id="4282" r:id="rId29"/>
    <p:sldId id="4283" r:id="rId30"/>
    <p:sldId id="4284" r:id="rId31"/>
    <p:sldId id="4285" r:id="rId32"/>
    <p:sldId id="4286" r:id="rId33"/>
    <p:sldId id="4287" r:id="rId34"/>
    <p:sldId id="4288" r:id="rId35"/>
    <p:sldId id="4294" r:id="rId36"/>
    <p:sldId id="4289" r:id="rId37"/>
    <p:sldId id="4290" r:id="rId38"/>
    <p:sldId id="4295" r:id="rId39"/>
    <p:sldId id="4296" r:id="rId40"/>
    <p:sldId id="4297" r:id="rId41"/>
    <p:sldId id="4291" r:id="rId42"/>
    <p:sldId id="4292" r:id="rId43"/>
  </p:sldIdLst>
  <p:sldSz cx="12192000" cy="6858000"/>
  <p:notesSz cx="6858000" cy="9144000"/>
  <p:embeddedFontLst>
    <p:embeddedFont>
      <p:font typeface="Segoe Script" panose="030B0504020000000003" pitchFamily="66" charset="0"/>
      <p:regular r:id="rId45"/>
      <p:bold r:id="rId46"/>
    </p:embeddedFont>
    <p:embeddedFont>
      <p:font typeface="Calibri Light" panose="020F0302020204030204" pitchFamily="34" charset="0"/>
      <p:regular r:id="rId47"/>
      <p:italic r:id="rId48"/>
    </p:embeddedFont>
    <p:embeddedFont>
      <p:font typeface="Pangolin" panose="020B0604020202020204" charset="0"/>
      <p:regular r:id="rId49"/>
    </p:embeddedFont>
    <p:embeddedFont>
      <p:font typeface="Calibri" panose="020F0502020204030204" pitchFamily="34" charset="0"/>
      <p:regular r:id="rId50"/>
      <p:bold r:id="rId51"/>
      <p:italic r:id="rId52"/>
      <p:boldItalic r:id="rId53"/>
    </p:embeddedFont>
    <p:embeddedFont>
      <p:font typeface="Roboto Black" panose="02000000000000000000" pitchFamily="2" charset="0"/>
      <p:bold r:id="rId54"/>
      <p:boldItalic r:id="rId55"/>
    </p:embeddedFont>
    <p:embeddedFont>
      <p:font typeface="Roboto" panose="02000000000000000000" pitchFamily="2" charset="0"/>
      <p:regular r:id="rId56"/>
      <p:bold r:id="rId57"/>
      <p:italic r:id="rId58"/>
      <p:boldItalic r:id="rId5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1FA"/>
    <a:srgbClr val="F3F1F5"/>
    <a:srgbClr val="BB8CBF"/>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6" autoAdjust="0"/>
    <p:restoredTop sz="91052" autoAdjust="0"/>
  </p:normalViewPr>
  <p:slideViewPr>
    <p:cSldViewPr snapToGrid="0">
      <p:cViewPr varScale="1">
        <p:scale>
          <a:sx n="77" d="100"/>
          <a:sy n="77" d="100"/>
        </p:scale>
        <p:origin x="74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12/12/2025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8730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cho HS thảo</a:t>
            </a:r>
            <a:r>
              <a:rPr lang="vi-VN" baseline="0"/>
              <a:t> luận, phân tích về tư thế ngồi của bạn. Kết luận xem bạn ngồi đúng tư thế chưa?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7649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a:t>
            </a:r>
            <a:r>
              <a:rPr lang="vi-VN" baseline="0"/>
              <a:t>cho HS thảo luận và trả lời tác hại của việc ngồi sai tư thế, các bạn khác nhận xét, bổ sung câu trả lời. Sau đó giáo viên chốt các phương án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000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a:t>
            </a:r>
            <a:r>
              <a:rPr lang="vi-VN" baseline="0"/>
              <a:t>cho HS thảo luận và trả lời </a:t>
            </a:r>
            <a:r>
              <a:rPr lang="en-US" baseline="0"/>
              <a:t>nên sử dụng máy tính như thế nào</a:t>
            </a:r>
            <a:r>
              <a:rPr lang="vi-VN" baseline="0"/>
              <a:t>. Sau đó giáo viên chốt các phương án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902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Trong video trên cảnh báo chúng ta điều gì? Kể tên các hành động được cảnh báo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961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mời</a:t>
            </a:r>
            <a:r>
              <a:rPr lang="en-US" baseline="0"/>
              <a:t> HS quan sát tình huống, sau đó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8257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mời</a:t>
            </a:r>
            <a:r>
              <a:rPr lang="en-US" baseline="0"/>
              <a:t> HS quan sát tình huống, sau đó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3933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và đưa ra câu trả lời</a:t>
            </a:r>
          </a:p>
          <a:p>
            <a:r>
              <a:rPr lang="en-US" baseline="0"/>
              <a:t>GV bấm vào phương án, chuyển màu đỏ - việc không nên làm; chuyển màu xanh – việc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789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thành 2 đội chơi trò chơi, 1 đội kể tên những việc nên làm, 1 đội kể tên những việc không nên làm để tránh tai nạn về điện khi sử dụng máy tính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707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việc gì? (video trên nói về việc ngồi sai tư thế khi sử dụng máy tính gây hại cho xương và cách sửa)</a:t>
            </a:r>
          </a:p>
          <a:p>
            <a:r>
              <a:rPr lang="vi-VN" baseline="0"/>
              <a:t>Bạn nhỏ trong video ngồi sai như thế nào? (bạn ngồi tay và chân chưa vuông góc 90 độ). Trẻ em nên sử dụng máy tính trong thời gian bao lâu? (30p, sau đó nên vận động)</a:t>
            </a:r>
          </a:p>
          <a:p>
            <a:r>
              <a:rPr lang="vi-VN" baseline="0"/>
              <a:t>Các em ạ, khi ngồi học, làm việc, chơi sai tư thế sẽ gây hại rất lớn. Bài học hôm nay chúng ta cùng tìm hiểu và tìm giải pháp khắc phục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968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043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443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3423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1005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510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560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2365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việc gì? (video trên nói về việc ngồi sai tư thế khi sử dụng máy tính gây hại cho xương và cách sửa)</a:t>
            </a:r>
          </a:p>
          <a:p>
            <a:r>
              <a:rPr lang="vi-VN" baseline="0"/>
              <a:t>Bạn nhỏ trong video ngồi sai như thế nào? (bạn ngồi tay và chân chưa vuông góc 90 độ). Trẻ em nên sử dụng máy tính trong thời gian bao lâu? (30p, sau đó nên vận động)</a:t>
            </a:r>
          </a:p>
          <a:p>
            <a:r>
              <a:rPr lang="vi-VN" baseline="0"/>
              <a:t>Các em ạ, khi ngồi học, làm việc, chơi sai tư thế sẽ gây hại rất lớn. Bài học hôm nay chúng ta cùng tìm hiểu và tìm giải pháp khắc phục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364848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đo, gấp để chia phần đều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9540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 lưu</a:t>
            </a:r>
            <a:r>
              <a:rPr lang="en-US" baseline="0">
                <a:latin typeface="Times New Roman" panose="02020603050405020304" pitchFamily="18" charset="0"/>
                <a:cs typeface="Times New Roman" panose="02020603050405020304" pitchFamily="18" charset="0"/>
              </a:rPr>
              <a:t> ý cách đo, gấp tại các trung điểm để chia phần đều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875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1658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3163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3586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theo sườn.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7119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xem tình</a:t>
            </a:r>
            <a:r>
              <a:rPr lang="en-US" baseline="0"/>
              <a:t> hướng, phân tích và nêu ý kiến về hành động của bạn, nêu quy tắc an toàn khi sử dụng điện với thiết bị điện tử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205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xem tình</a:t>
            </a:r>
            <a:r>
              <a:rPr lang="en-US" baseline="0"/>
              <a:t> huống, nêu tác hại của hành động trên, nêu quy tắc an toàn khi sử dụng điện với thiết bị điện tử</a:t>
            </a:r>
          </a:p>
          <a:p>
            <a:r>
              <a:rPr lang="en-US"/>
              <a:t>Tác</a:t>
            </a:r>
            <a:r>
              <a:rPr lang="en-US" baseline="0"/>
              <a:t> hại : </a:t>
            </a:r>
            <a:r>
              <a:rPr lang="vi-VN"/>
              <a:t>Ảnh hưởng đến thị lực</a:t>
            </a:r>
            <a:r>
              <a:rPr lang="en-US"/>
              <a:t>, </a:t>
            </a:r>
            <a:r>
              <a:rPr lang="vi-VN"/>
              <a:t>Chất lượng giấc ngủ không đảm bảo</a:t>
            </a:r>
            <a:r>
              <a:rPr lang="en-US"/>
              <a:t>, Gây ra các bệnh lý về da, ả</a:t>
            </a:r>
            <a:r>
              <a:rPr lang="vi-VN"/>
              <a:t>nh hưởng đến hệ thống xương khớp</a:t>
            </a:r>
            <a:r>
              <a:rPr lang="en-US"/>
              <a:t>, Suy giảm trí nhớ</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6856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xem tình</a:t>
            </a:r>
            <a:r>
              <a:rPr lang="en-US" baseline="0"/>
              <a:t> huống, nêu tác hại của hành động trên, nêu quy tắc an toàn khi sử dụng điện với thiết bị điện </a:t>
            </a:r>
          </a:p>
          <a:p>
            <a:r>
              <a:rPr lang="en-US"/>
              <a:t>Em cần</a:t>
            </a:r>
            <a:r>
              <a:rPr lang="en-US" baseline="0"/>
              <a:t> làm gì trong trường hợp này? Tránh xa nơi có cháy và gọi người lớn xử lí hoặc gọi số điện thoại khẩn cấp nếu không có người lớn ở gần đó</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6777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5886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 </a:t>
            </a:r>
            <a:r>
              <a:rPr lang="en-US"/>
              <a:t>Hai bạn</a:t>
            </a:r>
            <a:r>
              <a:rPr lang="en-US" baseline="0"/>
              <a:t> đang làm gì? Hai bạn đang trao đổi vấn đề gì? Các bạn nói đúng không? Em có thường xuyên sử dụng máy tính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6373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GV chốt lại nội dung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06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hỏi</a:t>
            </a:r>
            <a:r>
              <a:rPr lang="en-US" baseline="0"/>
              <a:t> hs: em nhìn thấy các bạn đang làm gì? Đánh giá tư thế ngồi của các bạn. Bạn nào ngồi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3531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phân</a:t>
            </a:r>
            <a:r>
              <a:rPr lang="en-US" baseline="0"/>
              <a:t> tích chi tiết trong cách ngồi của bạn, có ích lợi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548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phân</a:t>
            </a:r>
            <a:r>
              <a:rPr lang="en-US" baseline="0"/>
              <a:t> tích tư thế ngồi của bạn, kết luận bạn ngồi có đúng không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3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4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92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4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0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63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62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70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88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61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8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50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microsoft.com/office/2007/relationships/hdphoto" Target="../media/hdphoto2.wdp"/><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32.png"/><Relationship Id="rId5" Type="http://schemas.openxmlformats.org/officeDocument/2006/relationships/image" Target="../media/image40.png"/><Relationship Id="rId10"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6.mp3"/><Relationship Id="rId7" Type="http://schemas.openxmlformats.org/officeDocument/2006/relationships/audio" Target="../media/audio1.wav"/><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36.xml"/><Relationship Id="rId5" Type="http://schemas.openxmlformats.org/officeDocument/2006/relationships/slideLayout" Target="../slideLayouts/slideLayout23.xml"/><Relationship Id="rId10" Type="http://schemas.openxmlformats.org/officeDocument/2006/relationships/image" Target="../media/image7.png"/><Relationship Id="rId4" Type="http://schemas.openxmlformats.org/officeDocument/2006/relationships/audio" Target="../media/media6.mp3"/><Relationship Id="rId9"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8.mp3"/><Relationship Id="rId7" Type="http://schemas.openxmlformats.org/officeDocument/2006/relationships/audio" Target="../media/audio1.wav"/><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37.xml"/><Relationship Id="rId5" Type="http://schemas.openxmlformats.org/officeDocument/2006/relationships/slideLayout" Target="../slideLayouts/slideLayout23.xml"/><Relationship Id="rId10" Type="http://schemas.openxmlformats.org/officeDocument/2006/relationships/image" Target="../media/image7.png"/><Relationship Id="rId4" Type="http://schemas.openxmlformats.org/officeDocument/2006/relationships/audio" Target="../media/media8.mp3"/><Relationship Id="rId9"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3.xml"/><Relationship Id="rId7" Type="http://schemas.openxmlformats.org/officeDocument/2006/relationships/image" Target="../media/image5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3.mp3"/><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flipH="1">
            <a:off x="6997978" y="939285"/>
            <a:ext cx="5067300" cy="4343400"/>
          </a:xfrm>
          <a:prstGeom prst="rect">
            <a:avLst/>
          </a:prstGeom>
          <a:effectLst>
            <a:softEdge rad="317500"/>
          </a:effectLst>
        </p:spPr>
      </p:pic>
      <p:sp>
        <p:nvSpPr>
          <p:cNvPr id="40" name="TextBox 39">
            <a:extLst>
              <a:ext uri="{FF2B5EF4-FFF2-40B4-BE49-F238E27FC236}">
                <a16:creationId xmlns:a16="http://schemas.microsoft.com/office/drawing/2014/main" xmlns="" id="{DA14CBFD-2C6F-E4A0-F468-3C5C731B2275}"/>
              </a:ext>
            </a:extLst>
          </p:cNvPr>
          <p:cNvSpPr txBox="1"/>
          <p:nvPr/>
        </p:nvSpPr>
        <p:spPr>
          <a:xfrm>
            <a:off x="3280022" y="710501"/>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168019" y="5559683"/>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156361" y="1763343"/>
            <a:ext cx="7606100" cy="3785652"/>
          </a:xfrm>
          <a:prstGeom prst="rect">
            <a:avLst/>
          </a:prstGeom>
          <a:noFill/>
        </p:spPr>
        <p:txBody>
          <a:bodyPr wrap="square" rtlCol="0">
            <a:spAutoFit/>
          </a:bodyPr>
          <a:lstStyle/>
          <a:p>
            <a:pPr lvl="0" algn="ctr">
              <a:defRPr/>
            </a:pPr>
            <a:r>
              <a:rPr lang="en-US" altLang="zh-CN" sz="6000" b="1" dirty="0">
                <a:solidFill>
                  <a:srgbClr val="0070C0"/>
                </a:solidFill>
                <a:latin typeface="Roboto Black" panose="02000000000000000000" pitchFamily="2" charset="0"/>
                <a:ea typeface="Roboto Black" panose="02000000000000000000" pitchFamily="2" charset="0"/>
              </a:rPr>
              <a:t>CẨM </a:t>
            </a:r>
            <a:r>
              <a:rPr lang="en-US" altLang="zh-CN" sz="6000" b="1" dirty="0" smtClean="0">
                <a:solidFill>
                  <a:srgbClr val="0070C0"/>
                </a:solidFill>
                <a:latin typeface="Roboto Black" panose="02000000000000000000" pitchFamily="2" charset="0"/>
                <a:ea typeface="Roboto Black" panose="02000000000000000000" pitchFamily="2" charset="0"/>
              </a:rPr>
              <a:t>NANG</a:t>
            </a:r>
          </a:p>
          <a:p>
            <a:pPr algn="ctr">
              <a:defRPr/>
            </a:pPr>
            <a:r>
              <a:rPr lang="en-US" altLang="zh-CN" sz="6000" b="1" dirty="0">
                <a:solidFill>
                  <a:schemeClr val="accent2">
                    <a:lumMod val="75000"/>
                  </a:schemeClr>
                </a:solidFill>
                <a:latin typeface="Roboto Black" panose="02000000000000000000" pitchFamily="2" charset="0"/>
                <a:ea typeface="Roboto Black" panose="02000000000000000000" pitchFamily="2" charset="0"/>
              </a:rPr>
              <a:t>SỬ DỤNG MÁY </a:t>
            </a:r>
            <a:r>
              <a:rPr lang="en-US" altLang="zh-CN" sz="6000" b="1" dirty="0" smtClean="0">
                <a:solidFill>
                  <a:schemeClr val="accent2">
                    <a:lumMod val="75000"/>
                  </a:schemeClr>
                </a:solidFill>
                <a:latin typeface="Roboto Black" panose="02000000000000000000" pitchFamily="2" charset="0"/>
                <a:ea typeface="Roboto Black" panose="02000000000000000000" pitchFamily="2" charset="0"/>
              </a:rPr>
              <a:t>TÍNH</a:t>
            </a:r>
          </a:p>
          <a:p>
            <a:pPr lvl="0" algn="ctr">
              <a:defRPr/>
            </a:pPr>
            <a:r>
              <a:rPr lang="en-US" altLang="zh-CN" sz="6000" b="1" dirty="0">
                <a:solidFill>
                  <a:srgbClr val="0070C0"/>
                </a:solidFill>
                <a:latin typeface="Roboto Black" panose="02000000000000000000" pitchFamily="2" charset="0"/>
                <a:ea typeface="Roboto Black" panose="02000000000000000000" pitchFamily="2" charset="0"/>
              </a:rPr>
              <a:t>ĐÚNG </a:t>
            </a:r>
            <a:r>
              <a:rPr lang="en-US" altLang="zh-CN" sz="6000" b="1" dirty="0" smtClean="0">
                <a:solidFill>
                  <a:srgbClr val="0070C0"/>
                </a:solidFill>
                <a:latin typeface="Roboto Black" panose="02000000000000000000" pitchFamily="2" charset="0"/>
                <a:ea typeface="Roboto Black" panose="02000000000000000000" pitchFamily="2" charset="0"/>
              </a:rPr>
              <a:t>CÁCH</a:t>
            </a:r>
          </a:p>
          <a:p>
            <a:pPr algn="ctr">
              <a:defRPr/>
            </a:pPr>
            <a:r>
              <a:rPr lang="en-US" altLang="zh-CN" sz="6000" b="1" dirty="0">
                <a:solidFill>
                  <a:srgbClr val="0070C0"/>
                </a:solidFill>
                <a:latin typeface="Roboto Black" panose="02000000000000000000" pitchFamily="2" charset="0"/>
                <a:ea typeface="Roboto Black" panose="02000000000000000000" pitchFamily="2" charset="0"/>
              </a:rPr>
              <a:t>AN </a:t>
            </a:r>
            <a:r>
              <a:rPr lang="en-US" altLang="zh-CN" sz="6000" b="1" dirty="0" smtClean="0">
                <a:solidFill>
                  <a:srgbClr val="0070C0"/>
                </a:solidFill>
                <a:latin typeface="Roboto Black" panose="02000000000000000000" pitchFamily="2" charset="0"/>
                <a:ea typeface="Roboto Black" panose="02000000000000000000" pitchFamily="2" charset="0"/>
              </a:rPr>
              <a:t>TOÀN</a:t>
            </a:r>
            <a:endParaRPr lang="en-US" altLang="zh-CN" sz="6000" dirty="0">
              <a:solidFill>
                <a:srgbClr val="0070C0"/>
              </a:solidFill>
              <a:latin typeface="Roboto Black" panose="02000000000000000000" pitchFamily="2" charset="0"/>
              <a:ea typeface="Roboto Black" panose="02000000000000000000" pitchFamily="2" charset="0"/>
            </a:endParaRPr>
          </a:p>
        </p:txBody>
      </p:sp>
      <p:pic>
        <p:nvPicPr>
          <p:cNvPr id="25" name="Picture 2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17" y="703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247412" y="712509"/>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KHI LÀM VIỆC VỚI MÁY TÍNH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705496" y="1553908"/>
            <a:ext cx="859505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Chỉ ra những điểm tư thế ngồi của các bạn không đúng?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6849733" y="2842224"/>
            <a:ext cx="2925041"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Lưng</a:t>
            </a:r>
            <a:r>
              <a:rPr kumimoji="0" lang="vi-VN"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ngả ra 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1705496" y="142482"/>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TƯ THẾ NGỒI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83480" y="2462686"/>
            <a:ext cx="4272786" cy="358566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Oval 6"/>
          <p:cNvSpPr/>
          <p:nvPr/>
        </p:nvSpPr>
        <p:spPr>
          <a:xfrm>
            <a:off x="5296934" y="2561669"/>
            <a:ext cx="577378" cy="5611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3</a:t>
            </a:r>
            <a:endParaRPr lang="en-US" sz="3200">
              <a:latin typeface="Roboto Black" panose="02000000000000000000" pitchFamily="2" charset="0"/>
              <a:ea typeface="Roboto Black" panose="02000000000000000000" pitchFamily="2" charset="0"/>
            </a:endParaRPr>
          </a:p>
        </p:txBody>
      </p:sp>
      <p:sp>
        <p:nvSpPr>
          <p:cNvPr id="15" name="TextBox 14"/>
          <p:cNvSpPr txBox="1"/>
          <p:nvPr/>
        </p:nvSpPr>
        <p:spPr>
          <a:xfrm>
            <a:off x="6849733" y="4557015"/>
            <a:ext cx="3164032"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Mắt</a:t>
            </a:r>
            <a:r>
              <a:rPr kumimoji="0" lang="vi-VN"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xa màn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849733" y="3730365"/>
            <a:ext cx="3000850"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Cánh</a:t>
            </a:r>
            <a:r>
              <a:rPr kumimoji="0" lang="vi-VN"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tay duỗi thẳng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7" name="Straight Arrow Connector 16"/>
          <p:cNvCxnSpPr/>
          <p:nvPr/>
        </p:nvCxnSpPr>
        <p:spPr>
          <a:xfrm>
            <a:off x="2576947" y="2849345"/>
            <a:ext cx="51954" cy="21613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842370" y="3886149"/>
            <a:ext cx="1064612" cy="3845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3223682" y="3387436"/>
            <a:ext cx="1234018" cy="808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3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6" presetClass="emph" presetSubtype="0" repeatCount="3000" fill="hold" nodeType="withEffect">
                                  <p:stCondLst>
                                    <p:cond delay="0"/>
                                  </p:stCondLst>
                                  <p:childTnLst>
                                    <p:animEffect transition="out" filter="fade">
                                      <p:cBhvr>
                                        <p:cTn id="35" dur="1000" tmFilter="0, 0; .2, .5; .8, .5; 1, 0"/>
                                        <p:tgtEl>
                                          <p:spTgt spid="17"/>
                                        </p:tgtEl>
                                      </p:cBhvr>
                                    </p:animEffect>
                                    <p:animScale>
                                      <p:cBhvr>
                                        <p:cTn id="36" dur="500" autoRev="1" fill="hold"/>
                                        <p:tgtEl>
                                          <p:spTgt spid="17"/>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1" presetClass="exit" presetSubtype="0" fill="hold"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26" presetClass="emph" presetSubtype="0" repeatCount="3000" fill="hold" grpId="1" nodeType="withEffect">
                                  <p:stCondLst>
                                    <p:cond delay="0"/>
                                  </p:stCondLst>
                                  <p:childTnLst>
                                    <p:animEffect transition="out" filter="fade">
                                      <p:cBhvr>
                                        <p:cTn id="50" dur="1000" tmFilter="0, 0; .2, .5; .8, .5; 1, 0"/>
                                        <p:tgtEl>
                                          <p:spTgt spid="19"/>
                                        </p:tgtEl>
                                      </p:cBhvr>
                                    </p:animEffect>
                                    <p:animScale>
                                      <p:cBhvr>
                                        <p:cTn id="51" dur="500" autoRev="1" fill="hold"/>
                                        <p:tgtEl>
                                          <p:spTgt spid="19"/>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1" presetClass="exit" presetSubtype="0" fill="hold" grpId="2"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6" presetClass="emph" presetSubtype="0" repeatCount="3000" fill="hold" nodeType="withEffect">
                                  <p:stCondLst>
                                    <p:cond delay="0"/>
                                  </p:stCondLst>
                                  <p:childTnLst>
                                    <p:animEffect transition="out" filter="fade">
                                      <p:cBhvr>
                                        <p:cTn id="65" dur="1000" tmFilter="0, 0; .2, .5; .8, .5; 1, 0"/>
                                        <p:tgtEl>
                                          <p:spTgt spid="20"/>
                                        </p:tgtEl>
                                      </p:cBhvr>
                                    </p:animEffect>
                                    <p:animScale>
                                      <p:cBhvr>
                                        <p:cTn id="66"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54" grpId="0"/>
      <p:bldP spid="52" grpId="0"/>
      <p:bldP spid="7" grpId="0" animBg="1"/>
      <p:bldP spid="15" grpId="0"/>
      <p:bldP spid="16" grpId="0"/>
      <p:bldP spid="19" grpId="0" animBg="1"/>
      <p:bldP spid="19" grpId="1" animBg="1"/>
      <p:bldP spid="19"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247412" y="712509"/>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KHI LÀM VIỆC VỚI MÁY TÍNH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10986" y="1358734"/>
            <a:ext cx="1052229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và cho biết tư thế ngồi đúng khi làm việc với máy tính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1705496" y="142482"/>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TƯ THẾ NGỒI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95142" y="2051251"/>
            <a:ext cx="7090662" cy="474557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6" name="TextBox 15"/>
          <p:cNvSpPr txBox="1"/>
          <p:nvPr/>
        </p:nvSpPr>
        <p:spPr>
          <a:xfrm>
            <a:off x="7059079" y="5237388"/>
            <a:ext cx="2635640" cy="1015663"/>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Tay đặt ngang tầm với bàn phím</a:t>
            </a:r>
          </a:p>
        </p:txBody>
      </p:sp>
      <p:sp>
        <p:nvSpPr>
          <p:cNvPr id="26" name="TextBox 25"/>
          <p:cNvSpPr txBox="1"/>
          <p:nvPr/>
        </p:nvSpPr>
        <p:spPr>
          <a:xfrm>
            <a:off x="3117878" y="2051251"/>
            <a:ext cx="4908509"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Mắt cách màn hình 50 - 80cm</a:t>
            </a:r>
          </a:p>
        </p:txBody>
      </p:sp>
      <p:cxnSp>
        <p:nvCxnSpPr>
          <p:cNvPr id="8" name="Straight Arrow Connector 7"/>
          <p:cNvCxnSpPr/>
          <p:nvPr/>
        </p:nvCxnSpPr>
        <p:spPr>
          <a:xfrm flipH="1">
            <a:off x="7472897" y="3283527"/>
            <a:ext cx="8558" cy="177492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411245" y="4325359"/>
            <a:ext cx="1758655" cy="19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172785" y="3107707"/>
            <a:ext cx="1267688" cy="98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593580" y="2951821"/>
            <a:ext cx="2495994" cy="1015663"/>
          </a:xfrm>
          <a:prstGeom prst="rect">
            <a:avLst/>
          </a:prstGeom>
          <a:noFill/>
        </p:spPr>
        <p:txBody>
          <a:bodyPr wrap="square" rtlCol="0">
            <a:spAutoFit/>
          </a:bodyPr>
          <a:lstStyle/>
          <a:p>
            <a:pPr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Ngồi thẳng lưng, vai thả lỏng</a:t>
            </a:r>
          </a:p>
        </p:txBody>
      </p:sp>
    </p:spTree>
    <p:extLst>
      <p:ext uri="{BB962C8B-B14F-4D97-AF65-F5344CB8AC3E}">
        <p14:creationId xmlns:p14="http://schemas.microsoft.com/office/powerpoint/2010/main" val="358291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6" presetClass="emph" presetSubtype="0" repeatCount="3000" fill="hold" nodeType="withEffect">
                                  <p:stCondLst>
                                    <p:cond delay="0"/>
                                  </p:stCondLst>
                                  <p:childTnLst>
                                    <p:animEffect transition="out" filter="fade">
                                      <p:cBhvr>
                                        <p:cTn id="30" dur="1000" tmFilter="0, 0; .2, .5; .8, .5; 1, 0"/>
                                        <p:tgtEl>
                                          <p:spTgt spid="8"/>
                                        </p:tgtEl>
                                      </p:cBhvr>
                                    </p:animEffect>
                                    <p:animScale>
                                      <p:cBhvr>
                                        <p:cTn id="31" dur="500" autoRev="1" fill="hold"/>
                                        <p:tgtEl>
                                          <p:spTgt spid="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6" presetClass="emph" presetSubtype="0" repeatCount="3000" fill="hold" nodeType="withEffect">
                                  <p:stCondLst>
                                    <p:cond delay="0"/>
                                  </p:stCondLst>
                                  <p:childTnLst>
                                    <p:animEffect transition="out" filter="fade">
                                      <p:cBhvr>
                                        <p:cTn id="43" dur="1000" tmFilter="0, 0; .2, .5; .8, .5; 1, 0"/>
                                        <p:tgtEl>
                                          <p:spTgt spid="29"/>
                                        </p:tgtEl>
                                      </p:cBhvr>
                                    </p:animEffect>
                                    <p:animScale>
                                      <p:cBhvr>
                                        <p:cTn id="44" dur="500" autoRev="1" fill="hold"/>
                                        <p:tgtEl>
                                          <p:spTgt spid="29"/>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10" presetClass="entr" presetSubtype="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26" presetClass="emph" presetSubtype="0" repeatCount="3000" fill="hold" nodeType="withEffect">
                                  <p:stCondLst>
                                    <p:cond delay="0"/>
                                  </p:stCondLst>
                                  <p:childTnLst>
                                    <p:animEffect transition="out" filter="fade">
                                      <p:cBhvr>
                                        <p:cTn id="56" dur="1000" tmFilter="0, 0; .2, .5; .8, .5; 1, 0"/>
                                        <p:tgtEl>
                                          <p:spTgt spid="32"/>
                                        </p:tgtEl>
                                      </p:cBhvr>
                                    </p:animEffect>
                                    <p:animScale>
                                      <p:cBhvr>
                                        <p:cTn id="57" dur="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52" grpId="0"/>
      <p:bldP spid="16" grpId="0"/>
      <p:bldP spid="26"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203382" y="212503"/>
            <a:ext cx="6241954" cy="584775"/>
          </a:xfrm>
          <a:prstGeom prst="rect">
            <a:avLst/>
          </a:prstGeom>
          <a:noFill/>
        </p:spPr>
        <p:txBody>
          <a:bodyPr wrap="square" rtlCol="0">
            <a:spAutoFit/>
          </a:bodyPr>
          <a:lstStyle/>
          <a:p>
            <a:pPr lvl="0" algn="ctr">
              <a:defRPr/>
            </a:pPr>
            <a:r>
              <a:rPr lang="vi-VN" sz="3200">
                <a:solidFill>
                  <a:srgbClr val="002060"/>
                </a:solidFill>
                <a:latin typeface="Roboto Black" panose="02000000000000000000" pitchFamily="2" charset="0"/>
                <a:ea typeface="Roboto Black" panose="02000000000000000000" pitchFamily="2" charset="0"/>
              </a:rPr>
              <a:t>TÁC HẠI KHI NGỒI SAI TƯ THẾ</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54" name="TextBox 53"/>
          <p:cNvSpPr txBox="1"/>
          <p:nvPr/>
        </p:nvSpPr>
        <p:spPr>
          <a:xfrm>
            <a:off x="2206653" y="1282846"/>
            <a:ext cx="8621823"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Ngồi sai tư thế khi làm việc với máy tính có thể gây ra bệnh về:</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78" name="TextBox 77"/>
          <p:cNvSpPr txBox="1"/>
          <p:nvPr/>
        </p:nvSpPr>
        <p:spPr>
          <a:xfrm>
            <a:off x="5547037" y="2360603"/>
            <a:ext cx="4303545" cy="584775"/>
          </a:xfrm>
          <a:prstGeom prst="rect">
            <a:avLst/>
          </a:prstGeom>
          <a:noFill/>
        </p:spPr>
        <p:txBody>
          <a:bodyPr wrap="square" rtlCol="0">
            <a:spAutoFit/>
          </a:bodyPr>
          <a:lstStyle/>
          <a:p>
            <a:pPr lvl="0" algn="just">
              <a:defRPr/>
            </a:pPr>
            <a:r>
              <a:rPr lang="en-US" sz="32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3200">
                <a:solidFill>
                  <a:srgbClr val="FF000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a:t>
            </a:r>
            <a:r>
              <a:rPr lang="en-US" sz="2400">
                <a:solidFill>
                  <a:srgbClr val="002060"/>
                </a:solidFill>
                <a:latin typeface="Roboto" panose="02000000000000000000" pitchFamily="2" charset="0"/>
                <a:ea typeface="Roboto" panose="02000000000000000000" pitchFamily="2" charset="0"/>
              </a:rPr>
              <a:t>ột sống</a:t>
            </a:r>
            <a:r>
              <a:rPr lang="vi-VN" sz="2400">
                <a:solidFill>
                  <a:srgbClr val="002060"/>
                </a:solidFill>
                <a:latin typeface="Roboto" panose="02000000000000000000" pitchFamily="2" charset="0"/>
                <a:ea typeface="Roboto" panose="02000000000000000000" pitchFamily="2" charset="0"/>
              </a:rPr>
              <a:t>: </a:t>
            </a:r>
            <a:r>
              <a:rPr lang="en-US" sz="2400">
                <a:solidFill>
                  <a:srgbClr val="002060"/>
                </a:solidFill>
                <a:latin typeface="Roboto" panose="02000000000000000000" pitchFamily="2" charset="0"/>
                <a:ea typeface="Roboto" panose="02000000000000000000" pitchFamily="2" charset="0"/>
              </a:rPr>
              <a:t>Vẹo cột sống</a:t>
            </a:r>
            <a:r>
              <a:rPr lang="vi-VN" sz="2400">
                <a:solidFill>
                  <a:srgbClr val="002060"/>
                </a:solidFill>
                <a:latin typeface="Roboto" panose="02000000000000000000" pitchFamily="2" charset="0"/>
                <a:ea typeface="Roboto" panose="02000000000000000000" pitchFamily="2" charset="0"/>
              </a:rPr>
              <a:t>  </a:t>
            </a:r>
            <a:endParaRPr lang="en-US" sz="2400">
              <a:solidFill>
                <a:srgbClr val="002060"/>
              </a:solidFill>
              <a:latin typeface="Roboto" panose="02000000000000000000" pitchFamily="2" charset="0"/>
              <a:ea typeface="Roboto" panose="02000000000000000000" pitchFamily="2" charset="0"/>
            </a:endParaRPr>
          </a:p>
        </p:txBody>
      </p:sp>
      <p:pic>
        <p:nvPicPr>
          <p:cNvPr id="108" name="Picture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294" y="4731020"/>
            <a:ext cx="1436365" cy="2039707"/>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681" y="1678794"/>
            <a:ext cx="4991594" cy="4259745"/>
          </a:xfrm>
          <a:prstGeom prst="rect">
            <a:avLst/>
          </a:prstGeom>
          <a:ln>
            <a:noFill/>
          </a:ln>
          <a:effectLst>
            <a:softEdge rad="317500"/>
          </a:effectLst>
        </p:spPr>
      </p:pic>
      <p:sp>
        <p:nvSpPr>
          <p:cNvPr id="53" name="TextBox 52"/>
          <p:cNvSpPr txBox="1"/>
          <p:nvPr/>
        </p:nvSpPr>
        <p:spPr>
          <a:xfrm>
            <a:off x="5547037" y="3445118"/>
            <a:ext cx="2609828" cy="584775"/>
          </a:xfrm>
          <a:prstGeom prst="rect">
            <a:avLst/>
          </a:prstGeom>
          <a:noFill/>
        </p:spPr>
        <p:txBody>
          <a:bodyPr wrap="square" rtlCol="0">
            <a:spAutoFit/>
          </a:bodyPr>
          <a:lstStyle/>
          <a:p>
            <a:pPr lvl="0" algn="just">
              <a:defRPr/>
            </a:pPr>
            <a:r>
              <a:rPr lang="en-US" sz="32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3200">
                <a:solidFill>
                  <a:srgbClr val="FF000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a:t>
            </a:r>
            <a:r>
              <a:rPr lang="en-US" sz="2400">
                <a:solidFill>
                  <a:srgbClr val="002060"/>
                </a:solidFill>
                <a:latin typeface="Roboto" panose="02000000000000000000" pitchFamily="2" charset="0"/>
                <a:ea typeface="Roboto" panose="02000000000000000000" pitchFamily="2" charset="0"/>
              </a:rPr>
              <a:t>ắt</a:t>
            </a:r>
            <a:r>
              <a:rPr lang="vi-VN" sz="2400">
                <a:solidFill>
                  <a:srgbClr val="002060"/>
                </a:solidFill>
                <a:latin typeface="Roboto" panose="02000000000000000000" pitchFamily="2" charset="0"/>
                <a:ea typeface="Roboto" panose="02000000000000000000" pitchFamily="2" charset="0"/>
              </a:rPr>
              <a:t>: Cận thị</a:t>
            </a:r>
            <a:endParaRPr lang="en-US" sz="2400">
              <a:solidFill>
                <a:srgbClr val="002060"/>
              </a:solidFill>
              <a:latin typeface="Roboto" panose="02000000000000000000" pitchFamily="2" charset="0"/>
              <a:ea typeface="Roboto" panose="02000000000000000000" pitchFamily="2" charset="0"/>
            </a:endParaRPr>
          </a:p>
        </p:txBody>
      </p:sp>
      <p:sp>
        <p:nvSpPr>
          <p:cNvPr id="55" name="TextBox 54"/>
          <p:cNvSpPr txBox="1"/>
          <p:nvPr/>
        </p:nvSpPr>
        <p:spPr>
          <a:xfrm>
            <a:off x="5547037" y="4529634"/>
            <a:ext cx="3852791" cy="584775"/>
          </a:xfrm>
          <a:prstGeom prst="rect">
            <a:avLst/>
          </a:prstGeom>
          <a:noFill/>
        </p:spPr>
        <p:txBody>
          <a:bodyPr wrap="square" rtlCol="0">
            <a:spAutoFit/>
          </a:bodyPr>
          <a:lstStyle/>
          <a:p>
            <a:pPr lvl="0" algn="just">
              <a:defRPr/>
            </a:pPr>
            <a:r>
              <a:rPr lang="en-US" sz="32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3200">
                <a:solidFill>
                  <a:srgbClr val="FF000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a:t>
            </a:r>
            <a:r>
              <a:rPr lang="en-US" sz="2400">
                <a:solidFill>
                  <a:srgbClr val="002060"/>
                </a:solidFill>
                <a:latin typeface="Roboto" panose="02000000000000000000" pitchFamily="2" charset="0"/>
                <a:ea typeface="Roboto" panose="02000000000000000000" pitchFamily="2" charset="0"/>
              </a:rPr>
              <a:t>au mỏi cổ, vai, tay</a:t>
            </a:r>
          </a:p>
        </p:txBody>
      </p:sp>
    </p:spTree>
    <p:extLst>
      <p:ext uri="{BB962C8B-B14F-4D97-AF65-F5344CB8AC3E}">
        <p14:creationId xmlns:p14="http://schemas.microsoft.com/office/powerpoint/2010/main" val="60031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1000"/>
                                        <p:tgtEl>
                                          <p:spTgt spid="54"/>
                                        </p:tgtEl>
                                      </p:cBhvr>
                                    </p:animEffect>
                                    <p:anim calcmode="lin" valueType="num">
                                      <p:cBhvr>
                                        <p:cTn id="23" dur="1000" fill="hold"/>
                                        <p:tgtEl>
                                          <p:spTgt spid="54"/>
                                        </p:tgtEl>
                                        <p:attrNameLst>
                                          <p:attrName>ppt_x</p:attrName>
                                        </p:attrNameLst>
                                      </p:cBhvr>
                                      <p:tavLst>
                                        <p:tav tm="0">
                                          <p:val>
                                            <p:strVal val="#ppt_x"/>
                                          </p:val>
                                        </p:tav>
                                        <p:tav tm="100000">
                                          <p:val>
                                            <p:strVal val="#ppt_x"/>
                                          </p:val>
                                        </p:tav>
                                      </p:tavLst>
                                    </p:anim>
                                    <p:anim calcmode="lin" valueType="num">
                                      <p:cBhvr>
                                        <p:cTn id="2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1000"/>
                                        <p:tgtEl>
                                          <p:spTgt spid="78"/>
                                        </p:tgtEl>
                                      </p:cBhvr>
                                    </p:animEffect>
                                    <p:anim calcmode="lin" valueType="num">
                                      <p:cBhvr>
                                        <p:cTn id="30" dur="1000" fill="hold"/>
                                        <p:tgtEl>
                                          <p:spTgt spid="78"/>
                                        </p:tgtEl>
                                        <p:attrNameLst>
                                          <p:attrName>ppt_x</p:attrName>
                                        </p:attrNameLst>
                                      </p:cBhvr>
                                      <p:tavLst>
                                        <p:tav tm="0">
                                          <p:val>
                                            <p:strVal val="#ppt_x"/>
                                          </p:val>
                                        </p:tav>
                                        <p:tav tm="100000">
                                          <p:val>
                                            <p:strVal val="#ppt_x"/>
                                          </p:val>
                                        </p:tav>
                                      </p:tavLst>
                                    </p:anim>
                                    <p:anim calcmode="lin" valueType="num">
                                      <p:cBhvr>
                                        <p:cTn id="3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anim calcmode="lin" valueType="num">
                                      <p:cBhvr>
                                        <p:cTn id="44" dur="1000" fill="hold"/>
                                        <p:tgtEl>
                                          <p:spTgt spid="55"/>
                                        </p:tgtEl>
                                        <p:attrNameLst>
                                          <p:attrName>ppt_x</p:attrName>
                                        </p:attrNameLst>
                                      </p:cBhvr>
                                      <p:tavLst>
                                        <p:tav tm="0">
                                          <p:val>
                                            <p:strVal val="#ppt_x"/>
                                          </p:val>
                                        </p:tav>
                                        <p:tav tm="100000">
                                          <p:val>
                                            <p:strVal val="#ppt_x"/>
                                          </p:val>
                                        </p:tav>
                                      </p:tavLst>
                                    </p:anim>
                                    <p:anim calcmode="lin" valueType="num">
                                      <p:cBhvr>
                                        <p:cTn id="4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4" grpId="0"/>
      <p:bldP spid="78" grpId="0"/>
      <p:bldP spid="53"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57400" y="212503"/>
            <a:ext cx="7886700" cy="1077218"/>
          </a:xfrm>
          <a:prstGeom prst="rect">
            <a:avLst/>
          </a:prstGeom>
          <a:noFill/>
        </p:spPr>
        <p:txBody>
          <a:bodyPr wrap="square" rtlCol="0">
            <a:spAutoFit/>
          </a:bodyPr>
          <a:lstStyle/>
          <a:p>
            <a:pPr lvl="0" algn="ctr">
              <a:defRPr/>
            </a:pPr>
            <a:r>
              <a:rPr lang="vi-VN" sz="3200">
                <a:solidFill>
                  <a:srgbClr val="002060"/>
                </a:solidFill>
                <a:latin typeface="Roboto Black" panose="02000000000000000000" pitchFamily="2" charset="0"/>
                <a:ea typeface="Roboto Black" panose="02000000000000000000" pitchFamily="2" charset="0"/>
              </a:rPr>
              <a:t>NÊN SỬ DỤNG MÁY TÍNH NHƯ THẾ NÀO CHO AN TOÀN, ĐÚNG CÁCH</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78" name="TextBox 77"/>
          <p:cNvSpPr txBox="1"/>
          <p:nvPr/>
        </p:nvSpPr>
        <p:spPr>
          <a:xfrm>
            <a:off x="5474301" y="1878795"/>
            <a:ext cx="4303545" cy="584775"/>
          </a:xfrm>
          <a:prstGeom prst="rect">
            <a:avLst/>
          </a:prstGeom>
          <a:noFill/>
        </p:spPr>
        <p:txBody>
          <a:bodyPr wrap="square" rtlCol="0">
            <a:spAutoFit/>
          </a:bodyPr>
          <a:lstStyle/>
          <a:p>
            <a:pPr lvl="0" algn="just">
              <a:defRPr/>
            </a:pPr>
            <a:r>
              <a:rPr lang="vi-V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3200">
                <a:solidFill>
                  <a:srgbClr val="FF000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Ngồi đúng tư thế</a:t>
            </a:r>
            <a:endParaRPr lang="en-US" sz="2400">
              <a:solidFill>
                <a:srgbClr val="002060"/>
              </a:solidFill>
              <a:latin typeface="Roboto" panose="02000000000000000000" pitchFamily="2" charset="0"/>
              <a:ea typeface="Roboto" panose="02000000000000000000" pitchFamily="2" charset="0"/>
            </a:endParaRPr>
          </a:p>
        </p:txBody>
      </p:sp>
      <p:pic>
        <p:nvPicPr>
          <p:cNvPr id="108" name="Picture 10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10294" y="4731020"/>
            <a:ext cx="1436365" cy="2039707"/>
          </a:xfrm>
          <a:prstGeom prst="rect">
            <a:avLst/>
          </a:prstGeom>
        </p:spPr>
      </p:pic>
      <p:pic>
        <p:nvPicPr>
          <p:cNvPr id="50" name="Picture 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995" y="1785859"/>
            <a:ext cx="1397220" cy="2945161"/>
          </a:xfrm>
          <a:prstGeom prst="rect">
            <a:avLst/>
          </a:prstGeom>
          <a:ln>
            <a:noFill/>
          </a:ln>
          <a:effectLst>
            <a:outerShdw blurRad="63500" sx="102000" sy="102000" algn="ctr" rotWithShape="0">
              <a:prstClr val="black">
                <a:alpha val="40000"/>
              </a:prstClr>
            </a:outerShdw>
          </a:effectLst>
        </p:spPr>
      </p:pic>
      <p:sp>
        <p:nvSpPr>
          <p:cNvPr id="53" name="TextBox 52"/>
          <p:cNvSpPr txBox="1"/>
          <p:nvPr/>
        </p:nvSpPr>
        <p:spPr>
          <a:xfrm>
            <a:off x="5474301" y="2878731"/>
            <a:ext cx="4155473" cy="954107"/>
          </a:xfrm>
          <a:prstGeom prst="rect">
            <a:avLst/>
          </a:prstGeom>
          <a:noFill/>
        </p:spPr>
        <p:txBody>
          <a:bodyPr wrap="square" rtlCol="0">
            <a:spAutoFit/>
          </a:bodyPr>
          <a:lstStyle/>
          <a:p>
            <a:pPr lvl="0" algn="just">
              <a:defRPr/>
            </a:pPr>
            <a:r>
              <a:rPr lang="vi-V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3200">
                <a:solidFill>
                  <a:srgbClr val="FF000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Không nên sử dụng máy tính trong thời gian dài</a:t>
            </a:r>
            <a:endParaRPr lang="en-US" sz="2400">
              <a:solidFill>
                <a:srgbClr val="002060"/>
              </a:solidFill>
              <a:latin typeface="Roboto" panose="02000000000000000000" pitchFamily="2" charset="0"/>
              <a:ea typeface="Roboto" panose="02000000000000000000" pitchFamily="2" charset="0"/>
            </a:endParaRPr>
          </a:p>
        </p:txBody>
      </p:sp>
      <p:sp>
        <p:nvSpPr>
          <p:cNvPr id="55" name="TextBox 54"/>
          <p:cNvSpPr txBox="1"/>
          <p:nvPr/>
        </p:nvSpPr>
        <p:spPr>
          <a:xfrm>
            <a:off x="5474301" y="4247999"/>
            <a:ext cx="4155474" cy="1323439"/>
          </a:xfrm>
          <a:prstGeom prst="rect">
            <a:avLst/>
          </a:prstGeom>
          <a:noFill/>
        </p:spPr>
        <p:txBody>
          <a:bodyPr wrap="square" rtlCol="0">
            <a:spAutoFit/>
          </a:bodyPr>
          <a:lstStyle/>
          <a:p>
            <a:pPr lvl="0" algn="just">
              <a:defRPr/>
            </a:pPr>
            <a:r>
              <a:rPr lang="vi-V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3200">
                <a:solidFill>
                  <a:srgbClr val="FF000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Sau khoảng 30 phút nên dừng lại, đứng dậy giải lao, vận động nhẹ nhàng vài phút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6969" y="4222195"/>
            <a:ext cx="1349665" cy="223846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1802" y="2228770"/>
            <a:ext cx="1630208" cy="2173611"/>
          </a:xfrm>
          <a:prstGeom prst="rect">
            <a:avLst/>
          </a:prstGeom>
        </p:spPr>
      </p:pic>
    </p:spTree>
    <p:extLst>
      <p:ext uri="{BB962C8B-B14F-4D97-AF65-F5344CB8AC3E}">
        <p14:creationId xmlns:p14="http://schemas.microsoft.com/office/powerpoint/2010/main" val="98455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1000"/>
                                        <p:tgtEl>
                                          <p:spTgt spid="78"/>
                                        </p:tgtEl>
                                      </p:cBhvr>
                                    </p:animEffect>
                                    <p:anim calcmode="lin" valueType="num">
                                      <p:cBhvr>
                                        <p:cTn id="18" dur="1000" fill="hold"/>
                                        <p:tgtEl>
                                          <p:spTgt spid="78"/>
                                        </p:tgtEl>
                                        <p:attrNameLst>
                                          <p:attrName>ppt_x</p:attrName>
                                        </p:attrNameLst>
                                      </p:cBhvr>
                                      <p:tavLst>
                                        <p:tav tm="0">
                                          <p:val>
                                            <p:strVal val="#ppt_x"/>
                                          </p:val>
                                        </p:tav>
                                        <p:tav tm="100000">
                                          <p:val>
                                            <p:strVal val="#ppt_x"/>
                                          </p:val>
                                        </p:tav>
                                      </p:tavLst>
                                    </p:anim>
                                    <p:anim calcmode="lin" valueType="num">
                                      <p:cBhvr>
                                        <p:cTn id="1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anim calcmode="lin" valueType="num">
                                      <p:cBhvr>
                                        <p:cTn id="25" dur="1000" fill="hold"/>
                                        <p:tgtEl>
                                          <p:spTgt spid="53"/>
                                        </p:tgtEl>
                                        <p:attrNameLst>
                                          <p:attrName>ppt_x</p:attrName>
                                        </p:attrNameLst>
                                      </p:cBhvr>
                                      <p:tavLst>
                                        <p:tav tm="0">
                                          <p:val>
                                            <p:strVal val="#ppt_x"/>
                                          </p:val>
                                        </p:tav>
                                        <p:tav tm="100000">
                                          <p:val>
                                            <p:strVal val="#ppt_x"/>
                                          </p:val>
                                        </p:tav>
                                      </p:tavLst>
                                    </p:anim>
                                    <p:anim calcmode="lin" valueType="num">
                                      <p:cBhvr>
                                        <p:cTn id="2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par>
                                <p:cTn id="34" presetID="26"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80">
                                          <p:stCondLst>
                                            <p:cond delay="0"/>
                                          </p:stCondLst>
                                        </p:cTn>
                                        <p:tgtEl>
                                          <p:spTgt spid="50"/>
                                        </p:tgtEl>
                                      </p:cBhvr>
                                    </p:animEffect>
                                    <p:anim calcmode="lin" valueType="num">
                                      <p:cBhvr>
                                        <p:cTn id="37"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42" dur="26">
                                          <p:stCondLst>
                                            <p:cond delay="650"/>
                                          </p:stCondLst>
                                        </p:cTn>
                                        <p:tgtEl>
                                          <p:spTgt spid="50"/>
                                        </p:tgtEl>
                                      </p:cBhvr>
                                      <p:to x="100000" y="60000"/>
                                    </p:animScale>
                                    <p:animScale>
                                      <p:cBhvr>
                                        <p:cTn id="43" dur="166" decel="50000">
                                          <p:stCondLst>
                                            <p:cond delay="676"/>
                                          </p:stCondLst>
                                        </p:cTn>
                                        <p:tgtEl>
                                          <p:spTgt spid="50"/>
                                        </p:tgtEl>
                                      </p:cBhvr>
                                      <p:to x="100000" y="100000"/>
                                    </p:animScale>
                                    <p:animScale>
                                      <p:cBhvr>
                                        <p:cTn id="44" dur="26">
                                          <p:stCondLst>
                                            <p:cond delay="1312"/>
                                          </p:stCondLst>
                                        </p:cTn>
                                        <p:tgtEl>
                                          <p:spTgt spid="50"/>
                                        </p:tgtEl>
                                      </p:cBhvr>
                                      <p:to x="100000" y="80000"/>
                                    </p:animScale>
                                    <p:animScale>
                                      <p:cBhvr>
                                        <p:cTn id="45" dur="166" decel="50000">
                                          <p:stCondLst>
                                            <p:cond delay="1338"/>
                                          </p:stCondLst>
                                        </p:cTn>
                                        <p:tgtEl>
                                          <p:spTgt spid="50"/>
                                        </p:tgtEl>
                                      </p:cBhvr>
                                      <p:to x="100000" y="100000"/>
                                    </p:animScale>
                                    <p:animScale>
                                      <p:cBhvr>
                                        <p:cTn id="46" dur="26">
                                          <p:stCondLst>
                                            <p:cond delay="1642"/>
                                          </p:stCondLst>
                                        </p:cTn>
                                        <p:tgtEl>
                                          <p:spTgt spid="50"/>
                                        </p:tgtEl>
                                      </p:cBhvr>
                                      <p:to x="100000" y="90000"/>
                                    </p:animScale>
                                    <p:animScale>
                                      <p:cBhvr>
                                        <p:cTn id="47" dur="166" decel="50000">
                                          <p:stCondLst>
                                            <p:cond delay="1668"/>
                                          </p:stCondLst>
                                        </p:cTn>
                                        <p:tgtEl>
                                          <p:spTgt spid="50"/>
                                        </p:tgtEl>
                                      </p:cBhvr>
                                      <p:to x="100000" y="100000"/>
                                    </p:animScale>
                                    <p:animScale>
                                      <p:cBhvr>
                                        <p:cTn id="48" dur="26">
                                          <p:stCondLst>
                                            <p:cond delay="1808"/>
                                          </p:stCondLst>
                                        </p:cTn>
                                        <p:tgtEl>
                                          <p:spTgt spid="50"/>
                                        </p:tgtEl>
                                      </p:cBhvr>
                                      <p:to x="100000" y="95000"/>
                                    </p:animScale>
                                    <p:animScale>
                                      <p:cBhvr>
                                        <p:cTn id="49" dur="166" decel="50000">
                                          <p:stCondLst>
                                            <p:cond delay="1834"/>
                                          </p:stCondLst>
                                        </p:cTn>
                                        <p:tgtEl>
                                          <p:spTgt spid="50"/>
                                        </p:tgtEl>
                                      </p:cBhvr>
                                      <p:to x="100000" y="100000"/>
                                    </p:animScale>
                                  </p:childTnLst>
                                </p:cTn>
                              </p:par>
                              <p:par>
                                <p:cTn id="50" presetID="26"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down)">
                                      <p:cBhvr>
                                        <p:cTn id="52" dur="580">
                                          <p:stCondLst>
                                            <p:cond delay="0"/>
                                          </p:stCondLst>
                                        </p:cTn>
                                        <p:tgtEl>
                                          <p:spTgt spid="3"/>
                                        </p:tgtEl>
                                      </p:cBhvr>
                                    </p:animEffect>
                                    <p:anim calcmode="lin" valueType="num">
                                      <p:cBhvr>
                                        <p:cTn id="5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58" dur="26">
                                          <p:stCondLst>
                                            <p:cond delay="650"/>
                                          </p:stCondLst>
                                        </p:cTn>
                                        <p:tgtEl>
                                          <p:spTgt spid="3"/>
                                        </p:tgtEl>
                                      </p:cBhvr>
                                      <p:to x="100000" y="60000"/>
                                    </p:animScale>
                                    <p:animScale>
                                      <p:cBhvr>
                                        <p:cTn id="59" dur="166" decel="50000">
                                          <p:stCondLst>
                                            <p:cond delay="676"/>
                                          </p:stCondLst>
                                        </p:cTn>
                                        <p:tgtEl>
                                          <p:spTgt spid="3"/>
                                        </p:tgtEl>
                                      </p:cBhvr>
                                      <p:to x="100000" y="100000"/>
                                    </p:animScale>
                                    <p:animScale>
                                      <p:cBhvr>
                                        <p:cTn id="60" dur="26">
                                          <p:stCondLst>
                                            <p:cond delay="1312"/>
                                          </p:stCondLst>
                                        </p:cTn>
                                        <p:tgtEl>
                                          <p:spTgt spid="3"/>
                                        </p:tgtEl>
                                      </p:cBhvr>
                                      <p:to x="100000" y="80000"/>
                                    </p:animScale>
                                    <p:animScale>
                                      <p:cBhvr>
                                        <p:cTn id="61" dur="166" decel="50000">
                                          <p:stCondLst>
                                            <p:cond delay="1338"/>
                                          </p:stCondLst>
                                        </p:cTn>
                                        <p:tgtEl>
                                          <p:spTgt spid="3"/>
                                        </p:tgtEl>
                                      </p:cBhvr>
                                      <p:to x="100000" y="100000"/>
                                    </p:animScale>
                                    <p:animScale>
                                      <p:cBhvr>
                                        <p:cTn id="62" dur="26">
                                          <p:stCondLst>
                                            <p:cond delay="1642"/>
                                          </p:stCondLst>
                                        </p:cTn>
                                        <p:tgtEl>
                                          <p:spTgt spid="3"/>
                                        </p:tgtEl>
                                      </p:cBhvr>
                                      <p:to x="100000" y="90000"/>
                                    </p:animScale>
                                    <p:animScale>
                                      <p:cBhvr>
                                        <p:cTn id="63" dur="166" decel="50000">
                                          <p:stCondLst>
                                            <p:cond delay="1668"/>
                                          </p:stCondLst>
                                        </p:cTn>
                                        <p:tgtEl>
                                          <p:spTgt spid="3"/>
                                        </p:tgtEl>
                                      </p:cBhvr>
                                      <p:to x="100000" y="100000"/>
                                    </p:animScale>
                                    <p:animScale>
                                      <p:cBhvr>
                                        <p:cTn id="64" dur="26">
                                          <p:stCondLst>
                                            <p:cond delay="1808"/>
                                          </p:stCondLst>
                                        </p:cTn>
                                        <p:tgtEl>
                                          <p:spTgt spid="3"/>
                                        </p:tgtEl>
                                      </p:cBhvr>
                                      <p:to x="100000" y="95000"/>
                                    </p:animScale>
                                    <p:animScale>
                                      <p:cBhvr>
                                        <p:cTn id="65" dur="166" decel="50000">
                                          <p:stCondLst>
                                            <p:cond delay="1834"/>
                                          </p:stCondLst>
                                        </p:cTn>
                                        <p:tgtEl>
                                          <p:spTgt spid="3"/>
                                        </p:tgtEl>
                                      </p:cBhvr>
                                      <p:to x="100000" y="100000"/>
                                    </p:animScale>
                                  </p:childTnLst>
                                </p:cTn>
                              </p:par>
                              <p:par>
                                <p:cTn id="66" presetID="26" presetClass="entr" presetSubtype="0" fill="hold"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down)">
                                      <p:cBhvr>
                                        <p:cTn id="68" dur="580">
                                          <p:stCondLst>
                                            <p:cond delay="0"/>
                                          </p:stCondLst>
                                        </p:cTn>
                                        <p:tgtEl>
                                          <p:spTgt spid="2"/>
                                        </p:tgtEl>
                                      </p:cBhvr>
                                    </p:animEffect>
                                    <p:anim calcmode="lin" valueType="num">
                                      <p:cBhvr>
                                        <p:cTn id="6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4" dur="26">
                                          <p:stCondLst>
                                            <p:cond delay="650"/>
                                          </p:stCondLst>
                                        </p:cTn>
                                        <p:tgtEl>
                                          <p:spTgt spid="2"/>
                                        </p:tgtEl>
                                      </p:cBhvr>
                                      <p:to x="100000" y="60000"/>
                                    </p:animScale>
                                    <p:animScale>
                                      <p:cBhvr>
                                        <p:cTn id="75" dur="166" decel="50000">
                                          <p:stCondLst>
                                            <p:cond delay="676"/>
                                          </p:stCondLst>
                                        </p:cTn>
                                        <p:tgtEl>
                                          <p:spTgt spid="2"/>
                                        </p:tgtEl>
                                      </p:cBhvr>
                                      <p:to x="100000" y="100000"/>
                                    </p:animScale>
                                    <p:animScale>
                                      <p:cBhvr>
                                        <p:cTn id="76" dur="26">
                                          <p:stCondLst>
                                            <p:cond delay="1312"/>
                                          </p:stCondLst>
                                        </p:cTn>
                                        <p:tgtEl>
                                          <p:spTgt spid="2"/>
                                        </p:tgtEl>
                                      </p:cBhvr>
                                      <p:to x="100000" y="80000"/>
                                    </p:animScale>
                                    <p:animScale>
                                      <p:cBhvr>
                                        <p:cTn id="77" dur="166" decel="50000">
                                          <p:stCondLst>
                                            <p:cond delay="1338"/>
                                          </p:stCondLst>
                                        </p:cTn>
                                        <p:tgtEl>
                                          <p:spTgt spid="2"/>
                                        </p:tgtEl>
                                      </p:cBhvr>
                                      <p:to x="100000" y="100000"/>
                                    </p:animScale>
                                    <p:animScale>
                                      <p:cBhvr>
                                        <p:cTn id="78" dur="26">
                                          <p:stCondLst>
                                            <p:cond delay="1642"/>
                                          </p:stCondLst>
                                        </p:cTn>
                                        <p:tgtEl>
                                          <p:spTgt spid="2"/>
                                        </p:tgtEl>
                                      </p:cBhvr>
                                      <p:to x="100000" y="90000"/>
                                    </p:animScale>
                                    <p:animScale>
                                      <p:cBhvr>
                                        <p:cTn id="79" dur="166" decel="50000">
                                          <p:stCondLst>
                                            <p:cond delay="1668"/>
                                          </p:stCondLst>
                                        </p:cTn>
                                        <p:tgtEl>
                                          <p:spTgt spid="2"/>
                                        </p:tgtEl>
                                      </p:cBhvr>
                                      <p:to x="100000" y="100000"/>
                                    </p:animScale>
                                    <p:animScale>
                                      <p:cBhvr>
                                        <p:cTn id="80" dur="26">
                                          <p:stCondLst>
                                            <p:cond delay="1808"/>
                                          </p:stCondLst>
                                        </p:cTn>
                                        <p:tgtEl>
                                          <p:spTgt spid="2"/>
                                        </p:tgtEl>
                                      </p:cBhvr>
                                      <p:to x="100000" y="95000"/>
                                    </p:animScale>
                                    <p:animScale>
                                      <p:cBhvr>
                                        <p:cTn id="81" dur="166" decel="50000">
                                          <p:stCondLst>
                                            <p:cond delay="1834"/>
                                          </p:stCondLst>
                                        </p:cTn>
                                        <p:tgtEl>
                                          <p:spTgt spid="2"/>
                                        </p:tgtEl>
                                      </p:cBhvr>
                                      <p:to x="100000" y="100000"/>
                                    </p:animScale>
                                  </p:childTnLst>
                                </p:cTn>
                              </p:par>
                              <p:par>
                                <p:cTn id="82" presetID="53" presetClass="entr" presetSubtype="16"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p:cTn id="84" dur="500" fill="hold"/>
                                        <p:tgtEl>
                                          <p:spTgt spid="50"/>
                                        </p:tgtEl>
                                        <p:attrNameLst>
                                          <p:attrName>ppt_w</p:attrName>
                                        </p:attrNameLst>
                                      </p:cBhvr>
                                      <p:tavLst>
                                        <p:tav tm="0">
                                          <p:val>
                                            <p:fltVal val="0"/>
                                          </p:val>
                                        </p:tav>
                                        <p:tav tm="100000">
                                          <p:val>
                                            <p:strVal val="#ppt_w"/>
                                          </p:val>
                                        </p:tav>
                                      </p:tavLst>
                                    </p:anim>
                                    <p:anim calcmode="lin" valueType="num">
                                      <p:cBhvr>
                                        <p:cTn id="85" dur="500" fill="hold"/>
                                        <p:tgtEl>
                                          <p:spTgt spid="50"/>
                                        </p:tgtEl>
                                        <p:attrNameLst>
                                          <p:attrName>ppt_h</p:attrName>
                                        </p:attrNameLst>
                                      </p:cBhvr>
                                      <p:tavLst>
                                        <p:tav tm="0">
                                          <p:val>
                                            <p:fltVal val="0"/>
                                          </p:val>
                                        </p:tav>
                                        <p:tav tm="100000">
                                          <p:val>
                                            <p:strVal val="#ppt_h"/>
                                          </p:val>
                                        </p:tav>
                                      </p:tavLst>
                                    </p:anim>
                                    <p:animEffect transition="in" filter="fade">
                                      <p:cBhvr>
                                        <p:cTn id="8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8" grpId="0"/>
      <p:bldP spid="53"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28137" y="1491744"/>
            <a:ext cx="10044663" cy="4912457"/>
          </a:xfrm>
          <a:prstGeom prst="round2Diag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2" name="Rectangle 1"/>
          <p:cNvSpPr/>
          <p:nvPr/>
        </p:nvSpPr>
        <p:spPr>
          <a:xfrm>
            <a:off x="1218733" y="1579525"/>
            <a:ext cx="4695825" cy="1805623"/>
          </a:xfrm>
          <a:prstGeom prst="rect">
            <a:avLst/>
          </a:prstGeom>
        </p:spPr>
        <p:txBody>
          <a:bodyPr wrap="square">
            <a:spAutoFit/>
          </a:bodyPr>
          <a:lstStyle/>
          <a:p>
            <a:r>
              <a:rPr lang="en-US" sz="2400" spc="-30">
                <a:latin typeface="Roboto" panose="02000000000000000000" pitchFamily="2" charset="0"/>
                <a:ea typeface="Calibri" panose="020F0502020204030204" pitchFamily="34" charset="0"/>
                <a:cs typeface="Times New Roman" panose="02020603050405020304" pitchFamily="18" charset="0"/>
              </a:rPr>
              <a:t>Em hãy cho biết tư thế ngồi đúng</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6248400" y="1579524"/>
            <a:ext cx="4552950" cy="1805623"/>
          </a:xfrm>
          <a:prstGeom prst="rect">
            <a:avLst/>
          </a:prstGeom>
        </p:spPr>
        <p:txBody>
          <a:bodyPr wrap="square">
            <a:spAutoFit/>
          </a:bodyPr>
          <a:lstStyle/>
          <a:p>
            <a:r>
              <a:rPr lang="en-US" sz="2400">
                <a:latin typeface="Roboto" panose="02000000000000000000" pitchFamily="2" charset="0"/>
                <a:ea typeface="Calibri" panose="020F0502020204030204" pitchFamily="34" charset="0"/>
                <a:cs typeface="Times New Roman" panose="02020603050405020304" pitchFamily="18" charset="0"/>
              </a:rPr>
              <a:t>Tác hại khi ngồi sai tư thế </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620221" y="3750674"/>
            <a:ext cx="9057303" cy="1990288"/>
          </a:xfrm>
          <a:prstGeom prst="rect">
            <a:avLst/>
          </a:prstGeom>
        </p:spPr>
        <p:txBody>
          <a:bodyPr wrap="square">
            <a:spAutoFit/>
          </a:bodyPr>
          <a:lstStyle/>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Bạn Mai nói: “Hôm qua tớ chơi máy tính cả buổi sáng”.</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Bạn Lan nói: “Tớ chơi máy tính 30 phút rồi đi đạp xe với em gái”.</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spcBef>
                <a:spcPts val="600"/>
              </a:spcBef>
            </a:pPr>
            <a:r>
              <a:rPr lang="en-US" sz="2400">
                <a:latin typeface="Roboto" panose="02000000000000000000" pitchFamily="2" charset="0"/>
                <a:ea typeface="Calibri" panose="020F0502020204030204" pitchFamily="34" charset="0"/>
                <a:cs typeface="Times New Roman" panose="02020603050405020304" pitchFamily="18" charset="0"/>
              </a:rPr>
              <a:t>Theo em, bạn nào sử dụng máy tính an toàn, đúng cách? Vì sao?</a:t>
            </a:r>
            <a:endParaRPr lang="en-US" sz="240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800"/>
              </a:spcBef>
              <a:spcAft>
                <a:spcPts val="800"/>
              </a:spcAft>
            </a:pPr>
            <a:r>
              <a:rPr lang="en-US" sz="1400">
                <a:latin typeface="Roboto" panose="02000000000000000000" pitchFamily="2" charset="0"/>
                <a:ea typeface="Times New Roman" panose="02020603050405020304" pitchFamily="18" charset="0"/>
              </a:rPr>
              <a:t>………………………………..</a:t>
            </a:r>
            <a:r>
              <a:rPr lang="vi-VN" sz="1400">
                <a:latin typeface="Roboto" panose="02000000000000000000" pitchFamily="2" charset="0"/>
                <a:ea typeface="Times New Roman" panose="02020603050405020304" pitchFamily="18" charset="0"/>
              </a:rPr>
              <a:t>……………………………..……</a:t>
            </a:r>
            <a:r>
              <a:rPr lang="en-US" sz="1400">
                <a:latin typeface="Roboto" panose="02000000000000000000" pitchFamily="2" charset="0"/>
                <a:ea typeface="Times New Roman" panose="02020603050405020304" pitchFamily="18" charset="0"/>
              </a:rPr>
              <a:t>………………………………..</a:t>
            </a:r>
            <a:r>
              <a:rPr lang="vi-VN" sz="1400">
                <a:latin typeface="Roboto" panose="02000000000000000000" pitchFamily="2" charset="0"/>
                <a:ea typeface="Times New Roman" panose="02020603050405020304" pitchFamily="18" charset="0"/>
              </a:rPr>
              <a:t>……………………………..……</a:t>
            </a:r>
            <a:r>
              <a:rPr lang="en-US" sz="1400">
                <a:latin typeface="Roboto" panose="02000000000000000000" pitchFamily="2" charset="0"/>
                <a:ea typeface="Times New Roman" panose="02020603050405020304" pitchFamily="18" charset="0"/>
              </a:rPr>
              <a:t>………………</a:t>
            </a:r>
            <a:endParaRPr lang="en-US" sz="1400">
              <a:latin typeface="Times New Roman" panose="02020603050405020304" pitchFamily="18" charset="0"/>
              <a:ea typeface="Times New Roman" panose="02020603050405020304" pitchFamily="18" charset="0"/>
            </a:endParaRPr>
          </a:p>
          <a:p>
            <a:r>
              <a:rPr lang="en-US" sz="1400">
                <a:latin typeface="Roboto" panose="02000000000000000000" pitchFamily="2" charset="0"/>
                <a:ea typeface="Calibri" panose="020F0502020204030204" pitchFamily="34" charset="0"/>
                <a:cs typeface="Times New Roman" panose="02020603050405020304" pitchFamily="18" charset="0"/>
              </a:rPr>
              <a:t>………………………………..</a:t>
            </a:r>
            <a:r>
              <a:rPr lang="vi-VN" sz="1400">
                <a:latin typeface="Roboto" panose="02000000000000000000" pitchFamily="2" charset="0"/>
                <a:ea typeface="Calibri" panose="020F0502020204030204" pitchFamily="34" charset="0"/>
                <a:cs typeface="Times New Roman" panose="02020603050405020304" pitchFamily="18" charset="0"/>
              </a:rPr>
              <a:t>……………………………..……</a:t>
            </a:r>
            <a:r>
              <a:rPr lang="en-US" sz="1400">
                <a:latin typeface="Roboto" panose="02000000000000000000" pitchFamily="2" charset="0"/>
                <a:ea typeface="Calibri" panose="020F0502020204030204" pitchFamily="34" charset="0"/>
                <a:cs typeface="Times New Roman" panose="02020603050405020304" pitchFamily="18" charset="0"/>
              </a:rPr>
              <a:t>………………………………..</a:t>
            </a:r>
            <a:r>
              <a:rPr lang="vi-VN" sz="1400">
                <a:latin typeface="Roboto" panose="02000000000000000000" pitchFamily="2" charset="0"/>
                <a:ea typeface="Calibri" panose="020F0502020204030204" pitchFamily="34" charset="0"/>
                <a:cs typeface="Times New Roman" panose="02020603050405020304" pitchFamily="18" charset="0"/>
              </a:rPr>
              <a:t>……………………………..……</a:t>
            </a:r>
            <a:r>
              <a:rPr lang="en-US" sz="1400">
                <a:latin typeface="Roboto" panose="02000000000000000000" pitchFamily="2" charset="0"/>
                <a:ea typeface="Calibri" panose="020F0502020204030204" pitchFamily="34" charset="0"/>
                <a:cs typeface="Times New Roman" panose="02020603050405020304" pitchFamily="18" charset="0"/>
              </a:rPr>
              <a:t>………………</a:t>
            </a:r>
            <a:endParaRPr lang="en-US"/>
          </a:p>
        </p:txBody>
      </p:sp>
      <p:sp>
        <p:nvSpPr>
          <p:cNvPr id="10" name="TextBox 9"/>
          <p:cNvSpPr txBox="1"/>
          <p:nvPr/>
        </p:nvSpPr>
        <p:spPr>
          <a:xfrm>
            <a:off x="1218733" y="2869672"/>
            <a:ext cx="4315292"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Tay đặt ngang tầm với bàn phím</a:t>
            </a:r>
          </a:p>
        </p:txBody>
      </p:sp>
      <p:sp>
        <p:nvSpPr>
          <p:cNvPr id="11" name="TextBox 10"/>
          <p:cNvSpPr txBox="1"/>
          <p:nvPr/>
        </p:nvSpPr>
        <p:spPr>
          <a:xfrm>
            <a:off x="1218733" y="1992469"/>
            <a:ext cx="3941201"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Mắt cách màn hình 50 - 80cm</a:t>
            </a:r>
          </a:p>
        </p:txBody>
      </p:sp>
      <p:sp>
        <p:nvSpPr>
          <p:cNvPr id="12" name="TextBox 11"/>
          <p:cNvSpPr txBox="1"/>
          <p:nvPr/>
        </p:nvSpPr>
        <p:spPr>
          <a:xfrm>
            <a:off x="1218733" y="2457979"/>
            <a:ext cx="3713062" cy="400110"/>
          </a:xfrm>
          <a:prstGeom prst="rect">
            <a:avLst/>
          </a:prstGeom>
          <a:noFill/>
        </p:spPr>
        <p:txBody>
          <a:bodyPr wrap="square" rtlCol="0">
            <a:spAutoFit/>
          </a:bodyPr>
          <a:lstStyle/>
          <a:p>
            <a:pPr algn="just">
              <a:defRPr/>
            </a:pPr>
            <a:r>
              <a:rPr lang="vi-VN" sz="2000">
                <a:solidFill>
                  <a:srgbClr val="FF0000"/>
                </a:solidFill>
                <a:latin typeface="Roboto" panose="02000000000000000000" pitchFamily="2" charset="0"/>
                <a:ea typeface="Roboto" panose="02000000000000000000" pitchFamily="2" charset="0"/>
              </a:rPr>
              <a:t>Ngồi thẳng lưng, vai thả lỏng</a:t>
            </a:r>
          </a:p>
        </p:txBody>
      </p:sp>
      <p:sp>
        <p:nvSpPr>
          <p:cNvPr id="13" name="TextBox 12"/>
          <p:cNvSpPr txBox="1"/>
          <p:nvPr/>
        </p:nvSpPr>
        <p:spPr>
          <a:xfrm>
            <a:off x="6664460" y="1954606"/>
            <a:ext cx="1806263"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Vẹo cột sống</a:t>
            </a:r>
            <a:r>
              <a:rPr lang="vi-VN" sz="2000">
                <a:solidFill>
                  <a:srgbClr val="FF0000"/>
                </a:solidFill>
                <a:latin typeface="Roboto" panose="02000000000000000000" pitchFamily="2" charset="0"/>
                <a:ea typeface="Roboto" panose="02000000000000000000" pitchFamily="2" charset="0"/>
              </a:rPr>
              <a:t>  </a:t>
            </a:r>
            <a:endParaRPr lang="en-US" sz="2000">
              <a:solidFill>
                <a:srgbClr val="FF0000"/>
              </a:solidFill>
              <a:latin typeface="Roboto" panose="02000000000000000000" pitchFamily="2" charset="0"/>
              <a:ea typeface="Roboto" panose="02000000000000000000" pitchFamily="2" charset="0"/>
            </a:endParaRPr>
          </a:p>
        </p:txBody>
      </p:sp>
      <p:sp>
        <p:nvSpPr>
          <p:cNvPr id="14" name="TextBox 13"/>
          <p:cNvSpPr txBox="1"/>
          <p:nvPr/>
        </p:nvSpPr>
        <p:spPr>
          <a:xfrm>
            <a:off x="6664460" y="2421154"/>
            <a:ext cx="1196663"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Cận thị</a:t>
            </a:r>
            <a:endParaRPr lang="en-US" sz="2000">
              <a:solidFill>
                <a:srgbClr val="FF0000"/>
              </a:solidFill>
              <a:latin typeface="Roboto" panose="02000000000000000000" pitchFamily="2" charset="0"/>
              <a:ea typeface="Roboto" panose="02000000000000000000" pitchFamily="2" charset="0"/>
            </a:endParaRPr>
          </a:p>
        </p:txBody>
      </p:sp>
      <p:sp>
        <p:nvSpPr>
          <p:cNvPr id="15" name="TextBox 14"/>
          <p:cNvSpPr txBox="1"/>
          <p:nvPr/>
        </p:nvSpPr>
        <p:spPr>
          <a:xfrm>
            <a:off x="6664460" y="2941341"/>
            <a:ext cx="2755765"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rPr>
              <a:t>Đ</a:t>
            </a:r>
            <a:r>
              <a:rPr lang="en-US" sz="2000">
                <a:solidFill>
                  <a:srgbClr val="FF0000"/>
                </a:solidFill>
                <a:latin typeface="Roboto" panose="02000000000000000000" pitchFamily="2" charset="0"/>
                <a:ea typeface="Roboto" panose="02000000000000000000" pitchFamily="2" charset="0"/>
              </a:rPr>
              <a:t>au mỏi cổ, vai, tay</a:t>
            </a:r>
          </a:p>
        </p:txBody>
      </p:sp>
      <p:sp>
        <p:nvSpPr>
          <p:cNvPr id="16" name="TextBox 15"/>
          <p:cNvSpPr txBox="1"/>
          <p:nvPr/>
        </p:nvSpPr>
        <p:spPr>
          <a:xfrm>
            <a:off x="1811450" y="5002689"/>
            <a:ext cx="6332425"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B</a:t>
            </a:r>
            <a:r>
              <a:rPr lang="vi-VN" sz="2000">
                <a:solidFill>
                  <a:srgbClr val="FF0000"/>
                </a:solidFill>
                <a:latin typeface="Roboto" panose="02000000000000000000" pitchFamily="2" charset="0"/>
                <a:ea typeface="Roboto" panose="02000000000000000000" pitchFamily="2" charset="0"/>
              </a:rPr>
              <a:t>ạn </a:t>
            </a:r>
            <a:r>
              <a:rPr lang="en-US" sz="2000">
                <a:solidFill>
                  <a:srgbClr val="FF0000"/>
                </a:solidFill>
                <a:latin typeface="Roboto" panose="02000000000000000000" pitchFamily="2" charset="0"/>
                <a:ea typeface="Roboto" panose="02000000000000000000" pitchFamily="2" charset="0"/>
              </a:rPr>
              <a:t>Lan</a:t>
            </a:r>
            <a:r>
              <a:rPr lang="vi-VN" sz="2000">
                <a:solidFill>
                  <a:srgbClr val="FF0000"/>
                </a:solidFill>
                <a:latin typeface="Roboto" panose="02000000000000000000" pitchFamily="2" charset="0"/>
                <a:ea typeface="Roboto" panose="02000000000000000000" pitchFamily="2" charset="0"/>
              </a:rPr>
              <a:t> sử dụng máy tính an toàn, đúng cách</a:t>
            </a:r>
            <a:r>
              <a:rPr lang="en-US" sz="2000">
                <a:solidFill>
                  <a:srgbClr val="FF0000"/>
                </a:solidFill>
                <a:latin typeface="Roboto" panose="02000000000000000000" pitchFamily="2" charset="0"/>
                <a:ea typeface="Roboto" panose="02000000000000000000" pitchFamily="2" charset="0"/>
              </a:rPr>
              <a:t> </a:t>
            </a:r>
          </a:p>
          <a:p>
            <a:pPr lvl="0" algn="just">
              <a:defRPr/>
            </a:pPr>
            <a:r>
              <a:rPr lang="en-US" sz="2000">
                <a:solidFill>
                  <a:srgbClr val="FF0000"/>
                </a:solidFill>
                <a:latin typeface="Roboto" panose="02000000000000000000" pitchFamily="2" charset="0"/>
                <a:ea typeface="Roboto" panose="02000000000000000000" pitchFamily="2" charset="0"/>
              </a:rPr>
              <a:t>vì bạn chỉ sử dụng máy tính 30 phút rồi vận đông</a:t>
            </a:r>
          </a:p>
        </p:txBody>
      </p:sp>
    </p:spTree>
    <p:extLst>
      <p:ext uri="{BB962C8B-B14F-4D97-AF65-F5344CB8AC3E}">
        <p14:creationId xmlns:p14="http://schemas.microsoft.com/office/powerpoint/2010/main" val="11475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86187" y="585571"/>
            <a:ext cx="10505813"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AN TOÀN ĐIỆN KHI SỬ DỤNG MÁY TÍNH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2"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86099" y="1911927"/>
            <a:ext cx="6695209" cy="3766055"/>
          </a:xfrm>
          <a:prstGeom prst="rect">
            <a:avLst/>
          </a:prstGeom>
        </p:spPr>
      </p:pic>
    </p:spTree>
    <p:extLst>
      <p:ext uri="{BB962C8B-B14F-4D97-AF65-F5344CB8AC3E}">
        <p14:creationId xmlns:p14="http://schemas.microsoft.com/office/powerpoint/2010/main" val="640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1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86187" y="585571"/>
            <a:ext cx="10505813"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AN TOÀN ĐIỆN KHI SỬ DỤNG MÁY TÍNH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55" y="2160365"/>
            <a:ext cx="5429775" cy="4010316"/>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8" name="Group 7"/>
          <p:cNvGrpSpPr/>
          <p:nvPr/>
        </p:nvGrpSpPr>
        <p:grpSpPr>
          <a:xfrm flipH="1">
            <a:off x="1433128" y="1330930"/>
            <a:ext cx="2937021" cy="1905758"/>
            <a:chOff x="704016" y="3100849"/>
            <a:chExt cx="2091616" cy="1742645"/>
          </a:xfrm>
          <a:solidFill>
            <a:srgbClr val="AAE1FA"/>
          </a:solidFill>
        </p:grpSpPr>
        <p:sp>
          <p:nvSpPr>
            <p:cNvPr id="9" name="Rectangle 5"/>
            <p:cNvSpPr/>
            <p:nvPr/>
          </p:nvSpPr>
          <p:spPr>
            <a:xfrm>
              <a:off x="704016" y="3100849"/>
              <a:ext cx="2091616" cy="1083272"/>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6402467" flipH="1">
              <a:off x="565592" y="4070309"/>
              <a:ext cx="1230097" cy="316273"/>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TextBox 6"/>
          <p:cNvSpPr txBox="1"/>
          <p:nvPr/>
        </p:nvSpPr>
        <p:spPr>
          <a:xfrm>
            <a:off x="1579387" y="1476417"/>
            <a:ext cx="2920769"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Thưa cô! Phích cắm</a:t>
            </a:r>
          </a:p>
          <a:p>
            <a:pPr lvl="0" algn="just">
              <a:defRPr/>
            </a:pPr>
            <a:r>
              <a:rPr lang="vi-VN" sz="2400">
                <a:solidFill>
                  <a:srgbClr val="002060"/>
                </a:solidFill>
                <a:latin typeface="Roboto" panose="02000000000000000000" pitchFamily="2" charset="0"/>
                <a:ea typeface="Roboto" panose="02000000000000000000" pitchFamily="2" charset="0"/>
              </a:rPr>
              <a:t>máy tính bị lỏng ạ!</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6716690" y="1383212"/>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15" name="TextBox 14"/>
          <p:cNvSpPr txBox="1"/>
          <p:nvPr/>
        </p:nvSpPr>
        <p:spPr>
          <a:xfrm>
            <a:off x="6716690" y="2399478"/>
            <a:ext cx="3551501"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Bạn nhỏ báo cho cô giáo biết về sự cố bạn phát hiện ra</a:t>
            </a:r>
          </a:p>
        </p:txBody>
      </p:sp>
      <p:sp>
        <p:nvSpPr>
          <p:cNvPr id="16" name="TextBox 15"/>
          <p:cNvSpPr txBox="1"/>
          <p:nvPr/>
        </p:nvSpPr>
        <p:spPr>
          <a:xfrm>
            <a:off x="6716690" y="37900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6716690" y="4868358"/>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đúng.</a:t>
            </a:r>
          </a:p>
          <a:p>
            <a:pPr lvl="0" algn="just">
              <a:defRPr/>
            </a:pPr>
            <a:r>
              <a:rPr lang="en-US" sz="2400">
                <a:solidFill>
                  <a:srgbClr val="FF0000"/>
                </a:solidFill>
                <a:latin typeface="Roboto" panose="02000000000000000000" pitchFamily="2" charset="0"/>
                <a:ea typeface="Roboto" panose="02000000000000000000" pitchFamily="2" charset="0"/>
              </a:rPr>
              <a:t>Vì bạn đã biết giữ an toàn cho bản thân và báo người lớn xử l </a:t>
            </a:r>
          </a:p>
        </p:txBody>
      </p:sp>
    </p:spTree>
    <p:extLst>
      <p:ext uri="{BB962C8B-B14F-4D97-AF65-F5344CB8AC3E}">
        <p14:creationId xmlns:p14="http://schemas.microsoft.com/office/powerpoint/2010/main" val="288041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1"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686187" y="585571"/>
            <a:ext cx="10505813"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TÌM HIỂU VỀ AN TOÀN ĐIỆN KHI SỬ DỤNG MÁY TÍNH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005" y="2012493"/>
            <a:ext cx="5429775" cy="3979185"/>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p:cNvSpPr txBox="1"/>
          <p:nvPr/>
        </p:nvSpPr>
        <p:spPr>
          <a:xfrm>
            <a:off x="1871087" y="1535263"/>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15" name="TextBox 14"/>
          <p:cNvSpPr txBox="1"/>
          <p:nvPr/>
        </p:nvSpPr>
        <p:spPr>
          <a:xfrm>
            <a:off x="1871087" y="2224823"/>
            <a:ext cx="3551501"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Bạn nhỏ vừa chơi máy tính vừa ăn uống và làm đổ nước ra bàn</a:t>
            </a:r>
          </a:p>
        </p:txBody>
      </p:sp>
      <p:sp>
        <p:nvSpPr>
          <p:cNvPr id="16" name="TextBox 15"/>
          <p:cNvSpPr txBox="1"/>
          <p:nvPr/>
        </p:nvSpPr>
        <p:spPr>
          <a:xfrm>
            <a:off x="1871087" y="3586586"/>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7" name="TextBox 16"/>
          <p:cNvSpPr txBox="1"/>
          <p:nvPr/>
        </p:nvSpPr>
        <p:spPr>
          <a:xfrm>
            <a:off x="1871087" y="4706084"/>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lgn="just">
              <a:defRPr/>
            </a:pPr>
            <a:r>
              <a:rPr lang="en-US" sz="2400">
                <a:solidFill>
                  <a:srgbClr val="FF0000"/>
                </a:solidFill>
                <a:latin typeface="Roboto" panose="02000000000000000000" pitchFamily="2" charset="0"/>
                <a:ea typeface="Roboto" panose="02000000000000000000" pitchFamily="2" charset="0"/>
              </a:rPr>
              <a:t>Vì nước đổ ra sẽ gây hỏng, bẩn máy tính và khu vực xung quanh </a:t>
            </a:r>
          </a:p>
        </p:txBody>
      </p:sp>
    </p:spTree>
    <p:extLst>
      <p:ext uri="{BB962C8B-B14F-4D97-AF65-F5344CB8AC3E}">
        <p14:creationId xmlns:p14="http://schemas.microsoft.com/office/powerpoint/2010/main" val="414735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38100" y="5129177"/>
            <a:ext cx="1871087" cy="1728823"/>
          </a:xfrm>
          <a:prstGeom prst="rect">
            <a:avLst/>
          </a:prstGeom>
          <a:solidFill>
            <a:srgbClr val="F3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1909187" y="212439"/>
            <a:ext cx="9115163" cy="830997"/>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hãy chỉ ra những việc nên làm và những việc không nên làm để tránh tai nạn về điện khi sử dụng máy tính</a:t>
            </a:r>
          </a:p>
        </p:txBody>
      </p:sp>
      <p:sp>
        <p:nvSpPr>
          <p:cNvPr id="15" name="TextBox 14"/>
          <p:cNvSpPr txBox="1"/>
          <p:nvPr/>
        </p:nvSpPr>
        <p:spPr>
          <a:xfrm>
            <a:off x="159273" y="1445912"/>
            <a:ext cx="3705674"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A. Sử dụng máy tính khi được sự đồng ý của thầy cô, người lớn.</a:t>
            </a:r>
          </a:p>
        </p:txBody>
      </p:sp>
      <p:sp>
        <p:nvSpPr>
          <p:cNvPr id="13" name="TextBox 12"/>
          <p:cNvSpPr txBox="1"/>
          <p:nvPr/>
        </p:nvSpPr>
        <p:spPr>
          <a:xfrm>
            <a:off x="190540" y="5422519"/>
            <a:ext cx="3690069"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 Dùng chất lỏng, khăn ướt để lau máy tính.</a:t>
            </a:r>
          </a:p>
        </p:txBody>
      </p:sp>
      <p:sp>
        <p:nvSpPr>
          <p:cNvPr id="14" name="TextBox 13"/>
          <p:cNvSpPr txBox="1"/>
          <p:nvPr/>
        </p:nvSpPr>
        <p:spPr>
          <a:xfrm>
            <a:off x="186357" y="3237641"/>
            <a:ext cx="3582406" cy="156966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B. Cho tay, kéo, dao hoặc đồ vật bằng kim loại cắm vào ổ điện hoặc các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bộ phận của máy tính.</a:t>
            </a:r>
          </a:p>
        </p:txBody>
      </p:sp>
      <p:sp>
        <p:nvSpPr>
          <p:cNvPr id="16" name="TextBox 15"/>
          <p:cNvSpPr txBox="1"/>
          <p:nvPr/>
        </p:nvSpPr>
        <p:spPr>
          <a:xfrm>
            <a:off x="8170176" y="1411165"/>
            <a:ext cx="3522470"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 Giữ khu vực xung quanh máy tính luôn sạch sẽ.</a:t>
            </a:r>
          </a:p>
        </p:txBody>
      </p:sp>
      <p:sp>
        <p:nvSpPr>
          <p:cNvPr id="17" name="TextBox 16"/>
          <p:cNvSpPr txBox="1"/>
          <p:nvPr/>
        </p:nvSpPr>
        <p:spPr>
          <a:xfrm>
            <a:off x="8170177" y="3190212"/>
            <a:ext cx="3522470"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E. Vừa sạc pin vừa sử dụng điện thoại thông minh, máy tính bảng,…</a:t>
            </a:r>
          </a:p>
        </p:txBody>
      </p:sp>
      <p:sp>
        <p:nvSpPr>
          <p:cNvPr id="18" name="TextBox 17"/>
          <p:cNvSpPr txBox="1"/>
          <p:nvPr/>
        </p:nvSpPr>
        <p:spPr>
          <a:xfrm>
            <a:off x="8170176" y="5148437"/>
            <a:ext cx="3600291"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F. Đặt đồ ăn, đồ uống quanh khu vực để máy tính.</a:t>
            </a:r>
            <a:endParaRPr lang="en-US"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3913213" y="3235827"/>
            <a:ext cx="1747356" cy="13484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26735" r="6830"/>
          <a:stretch/>
        </p:blipFill>
        <p:spPr>
          <a:xfrm flipH="1">
            <a:off x="3954032" y="1411165"/>
            <a:ext cx="1665718" cy="14279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6"/>
          <a:stretch>
            <a:fillRect/>
          </a:stretch>
        </p:blipFill>
        <p:spPr>
          <a:xfrm>
            <a:off x="3974866" y="5129177"/>
            <a:ext cx="1624049" cy="13478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0" name="Picture 19"/>
          <p:cNvPicPr>
            <a:picLocks noChangeAspect="1"/>
          </p:cNvPicPr>
          <p:nvPr/>
        </p:nvPicPr>
        <p:blipFill>
          <a:blip r:embed="rId7"/>
          <a:stretch>
            <a:fillRect/>
          </a:stretch>
        </p:blipFill>
        <p:spPr>
          <a:xfrm>
            <a:off x="6250956" y="3237641"/>
            <a:ext cx="1735830" cy="13466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0956" y="1411165"/>
            <a:ext cx="1684427" cy="142796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2" name="Picture 21"/>
          <p:cNvPicPr>
            <a:picLocks noChangeAspect="1"/>
          </p:cNvPicPr>
          <p:nvPr/>
        </p:nvPicPr>
        <p:blipFill>
          <a:blip r:embed="rId9"/>
          <a:stretch>
            <a:fillRect/>
          </a:stretch>
        </p:blipFill>
        <p:spPr>
          <a:xfrm>
            <a:off x="6250956" y="5129177"/>
            <a:ext cx="1684427" cy="134782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01799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mph" presetSubtype="2" fill="hold" nodeType="clickEffect">
                                  <p:stCondLst>
                                    <p:cond delay="0"/>
                                  </p:stCondLst>
                                  <p:childTnLst>
                                    <p:animClr clrSpc="rgb" dir="cw">
                                      <p:cBhvr>
                                        <p:cTn id="73" dur="3000" fill="hold"/>
                                        <p:tgtEl>
                                          <p:spTgt spid="16"/>
                                        </p:tgtEl>
                                        <p:attrNameLst>
                                          <p:attrName>fillcolor</p:attrName>
                                        </p:attrNameLst>
                                      </p:cBhvr>
                                      <p:to>
                                        <a:srgbClr val="00CC00"/>
                                      </p:to>
                                    </p:animClr>
                                    <p:set>
                                      <p:cBhvr>
                                        <p:cTn id="74" dur="3000" fill="hold"/>
                                        <p:tgtEl>
                                          <p:spTgt spid="16"/>
                                        </p:tgtEl>
                                        <p:attrNameLst>
                                          <p:attrName>fill.type</p:attrName>
                                        </p:attrNameLst>
                                      </p:cBhvr>
                                      <p:to>
                                        <p:strVal val="solid"/>
                                      </p:to>
                                    </p:set>
                                    <p:set>
                                      <p:cBhvr>
                                        <p:cTn id="75" dur="3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14"/>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withEffect">
                                  <p:stCondLst>
                                    <p:cond delay="0"/>
                                  </p:stCondLst>
                                  <p:childTnLst>
                                    <p:animClr clrSpc="rgb" dir="cw">
                                      <p:cBhvr>
                                        <p:cTn id="80" dur="2000" fill="hold"/>
                                        <p:tgtEl>
                                          <p:spTgt spid="14"/>
                                        </p:tgtEl>
                                        <p:attrNameLst>
                                          <p:attrName>fillcolor</p:attrName>
                                        </p:attrNameLst>
                                      </p:cBhvr>
                                      <p:to>
                                        <a:srgbClr val="FF0000"/>
                                      </p:to>
                                    </p:animClr>
                                    <p:set>
                                      <p:cBhvr>
                                        <p:cTn id="81" dur="2000" fill="hold"/>
                                        <p:tgtEl>
                                          <p:spTgt spid="14"/>
                                        </p:tgtEl>
                                        <p:attrNameLst>
                                          <p:attrName>fill.type</p:attrName>
                                        </p:attrNameLst>
                                      </p:cBhvr>
                                      <p:to>
                                        <p:strVal val="solid"/>
                                      </p:to>
                                    </p:set>
                                    <p:set>
                                      <p:cBhvr>
                                        <p:cTn id="8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000" fill="hold"/>
                                        <p:tgtEl>
                                          <p:spTgt spid="17"/>
                                        </p:tgtEl>
                                        <p:attrNameLst>
                                          <p:attrName>fillcolor</p:attrName>
                                        </p:attrNameLst>
                                      </p:cBhvr>
                                      <p:to>
                                        <a:srgbClr val="FF0000"/>
                                      </p:to>
                                    </p:animClr>
                                    <p:set>
                                      <p:cBhvr>
                                        <p:cTn id="88" dur="2000" fill="hold"/>
                                        <p:tgtEl>
                                          <p:spTgt spid="17"/>
                                        </p:tgtEl>
                                        <p:attrNameLst>
                                          <p:attrName>fill.type</p:attrName>
                                        </p:attrNameLst>
                                      </p:cBhvr>
                                      <p:to>
                                        <p:strVal val="solid"/>
                                      </p:to>
                                    </p:set>
                                    <p:set>
                                      <p:cBhvr>
                                        <p:cTn id="89"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90" restart="whenNotActive" fill="hold" evtFilter="cancelBubble" nodeType="interactiveSeq">
                <p:stCondLst>
                  <p:cond evt="onClick" delay="0">
                    <p:tgtEl>
                      <p:spTgt spid="1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8"/>
                                        </p:tgtEl>
                                        <p:attrNameLst>
                                          <p:attrName>fillcolor</p:attrName>
                                        </p:attrNameLst>
                                      </p:cBhvr>
                                      <p:to>
                                        <a:srgbClr val="FF0000"/>
                                      </p:to>
                                    </p:animClr>
                                    <p:set>
                                      <p:cBhvr>
                                        <p:cTn id="95" dur="2000" fill="hold"/>
                                        <p:tgtEl>
                                          <p:spTgt spid="18"/>
                                        </p:tgtEl>
                                        <p:attrNameLst>
                                          <p:attrName>fill.type</p:attrName>
                                        </p:attrNameLst>
                                      </p:cBhvr>
                                      <p:to>
                                        <p:strVal val="solid"/>
                                      </p:to>
                                    </p:set>
                                    <p:set>
                                      <p:cBhvr>
                                        <p:cTn id="96"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000" fill="hold"/>
                                        <p:tgtEl>
                                          <p:spTgt spid="13"/>
                                        </p:tgtEl>
                                        <p:attrNameLst>
                                          <p:attrName>fillcolor</p:attrName>
                                        </p:attrNameLst>
                                      </p:cBhvr>
                                      <p:to>
                                        <a:srgbClr val="FF0000"/>
                                      </p:to>
                                    </p:animClr>
                                    <p:set>
                                      <p:cBhvr>
                                        <p:cTn id="102" dur="2000" fill="hold"/>
                                        <p:tgtEl>
                                          <p:spTgt spid="13"/>
                                        </p:tgtEl>
                                        <p:attrNameLst>
                                          <p:attrName>fill.type</p:attrName>
                                        </p:attrNameLst>
                                      </p:cBhvr>
                                      <p:to>
                                        <p:strVal val="solid"/>
                                      </p:to>
                                    </p:set>
                                    <p:set>
                                      <p:cBhvr>
                                        <p:cTn id="103"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04" restart="whenNotActive" fill="hold" evtFilter="cancelBubble" nodeType="interactiveSeq">
                <p:stCondLst>
                  <p:cond evt="onClick" delay="0">
                    <p:tgtEl>
                      <p:spTgt spid="15"/>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000" fill="hold"/>
                                        <p:tgtEl>
                                          <p:spTgt spid="15"/>
                                        </p:tgtEl>
                                        <p:attrNameLst>
                                          <p:attrName>fillcolor</p:attrName>
                                        </p:attrNameLst>
                                      </p:cBhvr>
                                      <p:to>
                                        <a:srgbClr val="00B050"/>
                                      </p:to>
                                    </p:animClr>
                                    <p:set>
                                      <p:cBhvr>
                                        <p:cTn id="109" dur="2000" fill="hold"/>
                                        <p:tgtEl>
                                          <p:spTgt spid="15"/>
                                        </p:tgtEl>
                                        <p:attrNameLst>
                                          <p:attrName>fill.type</p:attrName>
                                        </p:attrNameLst>
                                      </p:cBhvr>
                                      <p:to>
                                        <p:strVal val="solid"/>
                                      </p:to>
                                    </p:set>
                                    <p:set>
                                      <p:cBhvr>
                                        <p:cTn id="11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1" grpId="0"/>
      <p:bldP spid="15" grpId="0"/>
      <p:bldP spid="13" grpId="0"/>
      <p:bldP spid="14"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25171" y="197712"/>
            <a:ext cx="9600938" cy="1077218"/>
          </a:xfrm>
          <a:prstGeom prst="rect">
            <a:avLst/>
          </a:prstGeom>
          <a:noFill/>
        </p:spPr>
        <p:txBody>
          <a:bodyPr wrap="square" rtlCol="0">
            <a:spAutoFit/>
          </a:bodyPr>
          <a:lstStyle/>
          <a:p>
            <a:pPr lvl="0" algn="ctr">
              <a:defRPr/>
            </a:pPr>
            <a:r>
              <a:rPr lang="en-US" altLang="zh-CN" sz="3200">
                <a:solidFill>
                  <a:srgbClr val="002060"/>
                </a:solidFill>
                <a:latin typeface="Roboto" panose="02000000000000000000" pitchFamily="2" charset="0"/>
                <a:ea typeface="Roboto" panose="02000000000000000000" pitchFamily="2" charset="0"/>
              </a:rPr>
              <a:t>Em hãy kể thêm một số việc nên và không nên làm để tránh tai nạn về điện khi sử dụng máy tính</a:t>
            </a:r>
            <a:endParaRPr kumimoji="0" lang="en-US" altLang="zh-CN" sz="32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542571" y="2368452"/>
            <a:ext cx="3838928" cy="830997"/>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Sử dụng các loại ổ cắm có nắp bảo vệ an toàn</a:t>
            </a:r>
          </a:p>
        </p:txBody>
      </p:sp>
      <p:sp>
        <p:nvSpPr>
          <p:cNvPr id="13" name="TextBox 12"/>
          <p:cNvSpPr txBox="1"/>
          <p:nvPr/>
        </p:nvSpPr>
        <p:spPr>
          <a:xfrm>
            <a:off x="542572" y="3407318"/>
            <a:ext cx="3961489" cy="156966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Dây điện trong nhà phải được đặt trong ống cách điện và dùng loại dây có vỏ bọc cách điện</a:t>
            </a:r>
            <a:endParaRPr lang="en-US" sz="240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7050505" y="4992287"/>
            <a:ext cx="3994735" cy="830997"/>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hạm tay vào dây điện nứt, ổ điện hở,...</a:t>
            </a:r>
            <a:endParaRPr lang="en-US"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7050505" y="2338352"/>
            <a:ext cx="4153049"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Để</a:t>
            </a:r>
            <a:r>
              <a:rPr lang="vi-VN" sz="2400">
                <a:solidFill>
                  <a:srgbClr val="002060"/>
                </a:solidFill>
                <a:latin typeface="Roboto" panose="02000000000000000000" pitchFamily="2" charset="0"/>
                <a:ea typeface="Roboto" panose="02000000000000000000" pitchFamily="2" charset="0"/>
              </a:rPr>
              <a:t> trang thiết bị điện phát nhiệt ở gần đồ vật dễ cháy nổ</a:t>
            </a:r>
            <a:endParaRPr lang="en-US" sz="2400">
              <a:solidFill>
                <a:srgbClr val="002060"/>
              </a:solidFill>
              <a:latin typeface="Roboto" panose="02000000000000000000" pitchFamily="2" charset="0"/>
              <a:ea typeface="Roboto" panose="02000000000000000000" pitchFamily="2" charset="0"/>
            </a:endParaRPr>
          </a:p>
        </p:txBody>
      </p:sp>
      <p:sp>
        <p:nvSpPr>
          <p:cNvPr id="15" name="TextBox 14"/>
          <p:cNvSpPr txBox="1"/>
          <p:nvPr/>
        </p:nvSpPr>
        <p:spPr>
          <a:xfrm>
            <a:off x="7050505" y="4034652"/>
            <a:ext cx="411842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a:t>
            </a:r>
            <a:r>
              <a:rPr lang="en-US" sz="2400">
                <a:solidFill>
                  <a:srgbClr val="002060"/>
                </a:solidFill>
                <a:latin typeface="Roboto" panose="02000000000000000000" pitchFamily="2" charset="0"/>
                <a:ea typeface="Roboto" panose="02000000000000000000" pitchFamily="2" charset="0"/>
              </a:rPr>
              <a:t>máy tính </a:t>
            </a:r>
            <a:r>
              <a:rPr lang="vi-VN" sz="2400">
                <a:solidFill>
                  <a:srgbClr val="002060"/>
                </a:solidFill>
                <a:latin typeface="Roboto" panose="02000000000000000000" pitchFamily="2" charset="0"/>
                <a:ea typeface="Roboto" panose="02000000000000000000" pitchFamily="2" charset="0"/>
              </a:rPr>
              <a:t>khi tay ướt </a:t>
            </a:r>
            <a:endParaRPr lang="en-US"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1852279" y="1452698"/>
            <a:ext cx="1357863" cy="707886"/>
          </a:xfrm>
          <a:prstGeom prst="rect">
            <a:avLst/>
          </a:prstGeom>
          <a:noFill/>
        </p:spPr>
        <p:txBody>
          <a:bodyPr wrap="square" rtlCol="0">
            <a:spAutoFit/>
          </a:bodyPr>
          <a:lstStyle/>
          <a:p>
            <a:pPr lvl="0" algn="just">
              <a:defRPr/>
            </a:pPr>
            <a:r>
              <a:rPr lang="en-US" sz="4000" b="1">
                <a:solidFill>
                  <a:srgbClr val="00B050"/>
                </a:solidFill>
                <a:latin typeface="Roboto Black" panose="02000000000000000000" pitchFamily="2" charset="0"/>
                <a:ea typeface="Roboto Black" panose="02000000000000000000" pitchFamily="2" charset="0"/>
              </a:rPr>
              <a:t>Nên</a:t>
            </a:r>
          </a:p>
        </p:txBody>
      </p:sp>
      <p:sp>
        <p:nvSpPr>
          <p:cNvPr id="19" name="TextBox 18"/>
          <p:cNvSpPr txBox="1"/>
          <p:nvPr/>
        </p:nvSpPr>
        <p:spPr>
          <a:xfrm>
            <a:off x="7593606" y="1452698"/>
            <a:ext cx="2849200" cy="707886"/>
          </a:xfrm>
          <a:prstGeom prst="rect">
            <a:avLst/>
          </a:prstGeom>
          <a:noFill/>
        </p:spPr>
        <p:txBody>
          <a:bodyPr wrap="square" rtlCol="0">
            <a:spAutoFit/>
          </a:bodyPr>
          <a:lstStyle/>
          <a:p>
            <a:pPr lvl="0" algn="just">
              <a:defRPr/>
            </a:pPr>
            <a:r>
              <a:rPr lang="en-US" sz="4000" b="1">
                <a:solidFill>
                  <a:srgbClr val="FF0000"/>
                </a:solidFill>
                <a:latin typeface="Roboto Black" panose="02000000000000000000" pitchFamily="2" charset="0"/>
                <a:ea typeface="Roboto Black" panose="02000000000000000000" pitchFamily="2" charset="0"/>
              </a:rPr>
              <a:t>Không nên</a:t>
            </a:r>
          </a:p>
        </p:txBody>
      </p:sp>
      <p:sp>
        <p:nvSpPr>
          <p:cNvPr id="20" name="Rectangle 19"/>
          <p:cNvSpPr/>
          <p:nvPr/>
        </p:nvSpPr>
        <p:spPr>
          <a:xfrm>
            <a:off x="38100" y="5129177"/>
            <a:ext cx="1871087" cy="1728823"/>
          </a:xfrm>
          <a:prstGeom prst="rect">
            <a:avLst/>
          </a:prstGeom>
          <a:solidFill>
            <a:srgbClr val="F3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2571" y="5246767"/>
            <a:ext cx="3961489"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có sấm chớp cần tắt hết các thiết bị điện tử</a:t>
            </a:r>
            <a:r>
              <a:rPr lang="en-US" sz="2400">
                <a:solidFill>
                  <a:srgbClr val="002060"/>
                </a:solidFill>
                <a:latin typeface="Roboto" panose="02000000000000000000" pitchFamily="2" charset="0"/>
                <a:ea typeface="Roboto" panose="02000000000000000000" pitchFamily="2" charset="0"/>
              </a:rPr>
              <a:t>, máy tính</a:t>
            </a:r>
          </a:p>
        </p:txBody>
      </p:sp>
    </p:spTree>
    <p:extLst>
      <p:ext uri="{BB962C8B-B14F-4D97-AF65-F5344CB8AC3E}">
        <p14:creationId xmlns:p14="http://schemas.microsoft.com/office/powerpoint/2010/main" val="41191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3" grpId="0"/>
      <p:bldP spid="14" grpId="0"/>
      <p:bldP spid="16" grpId="0"/>
      <p:bldP spid="15" grpId="0"/>
      <p:bldP spid="18" grpId="0"/>
      <p:bldP spid="19"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ử dụng máy tính an toà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71875" y="2659208"/>
            <a:ext cx="5032664" cy="3774498"/>
          </a:xfrm>
          <a:prstGeom prst="rect">
            <a:avLst/>
          </a:prstGeom>
        </p:spPr>
      </p:pic>
      <p:sp>
        <p:nvSpPr>
          <p:cNvPr id="3" name="TextBox 2"/>
          <p:cNvSpPr txBox="1"/>
          <p:nvPr/>
        </p:nvSpPr>
        <p:spPr>
          <a:xfrm>
            <a:off x="2447512" y="1432201"/>
            <a:ext cx="7281390"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13" y="0"/>
            <a:ext cx="1885899" cy="1411357"/>
          </a:xfrm>
          <a:prstGeom prst="rect">
            <a:avLst/>
          </a:prstGeom>
          <a:effectLst>
            <a:outerShdw blurRad="63500" sx="102000" sy="102000" algn="ctr" rotWithShape="0">
              <a:prstClr val="black">
                <a:alpha val="40000"/>
              </a:prstClr>
            </a:outerShdw>
          </a:effectLst>
        </p:spPr>
      </p:pic>
      <p:sp>
        <p:nvSpPr>
          <p:cNvPr id="6" name="TextBox 5"/>
          <p:cNvSpPr txBox="1"/>
          <p:nvPr/>
        </p:nvSpPr>
        <p:spPr>
          <a:xfrm>
            <a:off x="3630224" y="481814"/>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684392" y="642884"/>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4" name="Rectangle 3"/>
          <p:cNvSpPr/>
          <p:nvPr/>
        </p:nvSpPr>
        <p:spPr>
          <a:xfrm>
            <a:off x="9569302" y="6106489"/>
            <a:ext cx="744279"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49879" y="3790871"/>
            <a:ext cx="5124772" cy="1171575"/>
            <a:chOff x="0" y="0"/>
            <a:chExt cx="5115711" cy="1114425"/>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47825" cy="11144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7756" y="69842"/>
              <a:ext cx="1417955" cy="96202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608" y="19049"/>
              <a:ext cx="1511300" cy="1076325"/>
            </a:xfrm>
            <a:prstGeom prst="rect">
              <a:avLst/>
            </a:prstGeom>
          </p:spPr>
        </p:pic>
      </p:grpSp>
      <p:sp>
        <p:nvSpPr>
          <p:cNvPr id="11" name="Rectangle 5"/>
          <p:cNvSpPr>
            <a:spLocks noChangeArrowheads="1"/>
          </p:cNvSpPr>
          <p:nvPr/>
        </p:nvSpPr>
        <p:spPr bwMode="auto">
          <a:xfrm>
            <a:off x="622057" y="1549368"/>
            <a:ext cx="4874071" cy="1426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Roboto" panose="02000000000000000000" pitchFamily="2" charset="0"/>
                <a:ea typeface="Roboto" panose="02000000000000000000" pitchFamily="2" charset="0"/>
                <a:cs typeface="Times New Roman" panose="02020603050405020304" pitchFamily="18" charset="0"/>
              </a:rPr>
              <a:t>1. Hành động nào sau đây đúng</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cs typeface="Times New Roman" panose="02020603050405020304" pitchFamily="18" charset="0"/>
              </a:rPr>
              <a:t>A. Ăn, uống khi đang sử dụng máy tính</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cs typeface="Times New Roman" panose="02020603050405020304" pitchFamily="18" charset="0"/>
              </a:rPr>
              <a:t>B. Báo người lớn khi thấy cháy, khét</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sp>
        <p:nvSpPr>
          <p:cNvPr id="12" name="Rectangle 5"/>
          <p:cNvSpPr>
            <a:spLocks noChangeArrowheads="1"/>
          </p:cNvSpPr>
          <p:nvPr/>
        </p:nvSpPr>
        <p:spPr bwMode="auto">
          <a:xfrm>
            <a:off x="622057" y="3258252"/>
            <a:ext cx="57333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2000" b="1">
                <a:latin typeface="Roboto" panose="02000000000000000000" pitchFamily="2" charset="0"/>
                <a:ea typeface="Roboto" panose="02000000000000000000" pitchFamily="2" charset="0"/>
                <a:cs typeface="Times New Roman" panose="02020603050405020304" pitchFamily="18" charset="0"/>
              </a:rPr>
              <a:t>2. Chọn hình ảnh đúng? Giải thích vì sao</a:t>
            </a:r>
            <a:endParaRPr lang="en-US" altLang="en-US" sz="2000" b="1">
              <a:latin typeface="Roboto" panose="02000000000000000000" pitchFamily="2" charset="0"/>
              <a:ea typeface="Roboto" panose="02000000000000000000" pitchFamily="2" charset="0"/>
              <a:cs typeface="Times New Roman" panose="02020603050405020304" pitchFamily="18" charset="0"/>
            </a:endParaRPr>
          </a:p>
        </p:txBody>
      </p:sp>
      <p:sp>
        <p:nvSpPr>
          <p:cNvPr id="13" name="Rectangle 12"/>
          <p:cNvSpPr/>
          <p:nvPr/>
        </p:nvSpPr>
        <p:spPr>
          <a:xfrm>
            <a:off x="1" y="4961566"/>
            <a:ext cx="1871086" cy="1916349"/>
          </a:xfrm>
          <a:prstGeom prst="rect">
            <a:avLst/>
          </a:prstGeom>
          <a:solidFill>
            <a:srgbClr val="F3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058815" y="5243670"/>
            <a:ext cx="177388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atin typeface="Roboto" panose="02000000000000000000" pitchFamily="2" charset="0"/>
                <a:ea typeface="Roboto" panose="02000000000000000000" pitchFamily="2" charset="0"/>
                <a:cs typeface="Times New Roman" panose="02020603050405020304" pitchFamily="18" charset="0"/>
              </a:rPr>
              <a:t>B. Lau khô tay trước khi sử dụng các thiết bị điện</a:t>
            </a:r>
          </a:p>
        </p:txBody>
      </p:sp>
      <p:sp>
        <p:nvSpPr>
          <p:cNvPr id="16" name="Rectangle 15"/>
          <p:cNvSpPr/>
          <p:nvPr/>
        </p:nvSpPr>
        <p:spPr>
          <a:xfrm>
            <a:off x="3773009" y="5271349"/>
            <a:ext cx="19468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atin typeface="Roboto" panose="02000000000000000000" pitchFamily="2" charset="0"/>
                <a:ea typeface="Roboto" panose="02000000000000000000" pitchFamily="2" charset="0"/>
                <a:cs typeface="Times New Roman" panose="02020603050405020304" pitchFamily="18" charset="0"/>
              </a:rPr>
              <a:t>C. Chạm tay vào đoạn dây điện hở</a:t>
            </a:r>
          </a:p>
        </p:txBody>
      </p:sp>
      <p:sp>
        <p:nvSpPr>
          <p:cNvPr id="17" name="Rectangle 16"/>
          <p:cNvSpPr/>
          <p:nvPr/>
        </p:nvSpPr>
        <p:spPr>
          <a:xfrm>
            <a:off x="301331" y="5212523"/>
            <a:ext cx="14204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atin typeface="Roboto" panose="02000000000000000000" pitchFamily="2" charset="0"/>
                <a:ea typeface="Roboto" panose="02000000000000000000" pitchFamily="2" charset="0"/>
                <a:cs typeface="Times New Roman" panose="02020603050405020304" pitchFamily="18" charset="0"/>
              </a:rPr>
              <a:t>A. Cắm điện khi tay ướt</a:t>
            </a:r>
          </a:p>
        </p:txBody>
      </p:sp>
      <p:sp>
        <p:nvSpPr>
          <p:cNvPr id="18" name="Rectangle 17"/>
          <p:cNvSpPr/>
          <p:nvPr/>
        </p:nvSpPr>
        <p:spPr>
          <a:xfrm>
            <a:off x="5844118" y="1972893"/>
            <a:ext cx="6096000" cy="646331"/>
          </a:xfrm>
          <a:prstGeom prst="rect">
            <a:avLst/>
          </a:prstGeom>
        </p:spPr>
        <p:txBody>
          <a:bodyPr>
            <a:spAutoFit/>
          </a:bodyPr>
          <a:lstStyle/>
          <a:p>
            <a:pPr algn="just">
              <a:spcAft>
                <a:spcPts val="0"/>
              </a:spcAft>
            </a:pPr>
            <a:r>
              <a:rPr lang="en-US" b="1">
                <a:latin typeface="Roboto" panose="02000000000000000000" pitchFamily="2" charset="0"/>
                <a:ea typeface="Roboto" panose="02000000000000000000" pitchFamily="2" charset="0"/>
                <a:cs typeface="Times New Roman" panose="02020603050405020304" pitchFamily="18" charset="0"/>
              </a:rPr>
              <a:t>3. Em nên và không nên làm gì để để tránh tai nạn về điện khi sử dụng máy tính</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713264423"/>
              </p:ext>
            </p:extLst>
          </p:nvPr>
        </p:nvGraphicFramePr>
        <p:xfrm>
          <a:off x="5844118" y="2976148"/>
          <a:ext cx="6109970" cy="2416493"/>
        </p:xfrm>
        <a:graphic>
          <a:graphicData uri="http://schemas.openxmlformats.org/drawingml/2006/table">
            <a:tbl>
              <a:tblPr firstRow="1" firstCol="1" bandRow="1">
                <a:tableStyleId>{5C22544A-7EE6-4342-B048-85BDC9FD1C3A}</a:tableStyleId>
              </a:tblPr>
              <a:tblGrid>
                <a:gridCol w="3054985">
                  <a:extLst>
                    <a:ext uri="{9D8B030D-6E8A-4147-A177-3AD203B41FA5}">
                      <a16:colId xmlns:a16="http://schemas.microsoft.com/office/drawing/2014/main" xmlns="" val="1760337158"/>
                    </a:ext>
                  </a:extLst>
                </a:gridCol>
                <a:gridCol w="3054985">
                  <a:extLst>
                    <a:ext uri="{9D8B030D-6E8A-4147-A177-3AD203B41FA5}">
                      <a16:colId xmlns:a16="http://schemas.microsoft.com/office/drawing/2014/main" xmlns="" val="2027500441"/>
                    </a:ext>
                  </a:extLst>
                </a:gridCol>
              </a:tblGrid>
              <a:tr h="0">
                <a:tc>
                  <a:txBody>
                    <a:bodyPr/>
                    <a:lstStyle/>
                    <a:p>
                      <a:pPr algn="ctr">
                        <a:spcAft>
                          <a:spcPts val="0"/>
                        </a:spcAft>
                      </a:pPr>
                      <a:r>
                        <a:rPr lang="en-US" sz="1800" b="1" kern="1200">
                          <a:solidFill>
                            <a:schemeClr val="tx1"/>
                          </a:solidFill>
                          <a:latin typeface="Roboto" panose="02000000000000000000" pitchFamily="2" charset="0"/>
                          <a:ea typeface="Roboto" panose="02000000000000000000" pitchFamily="2" charset="0"/>
                          <a:cs typeface="Times New Roman" panose="02020603050405020304" pitchFamily="18" charset="0"/>
                        </a:rPr>
                        <a:t>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 </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AE1FA"/>
                    </a:solidFill>
                  </a:tcPr>
                </a:tc>
                <a:tc>
                  <a:txBody>
                    <a:bodyPr/>
                    <a:lstStyle/>
                    <a:p>
                      <a:pPr marL="0" algn="ctr" defTabSz="914400" rtl="0" eaLnBrk="1" latinLnBrk="0" hangingPunct="1">
                        <a:spcAft>
                          <a:spcPts val="0"/>
                        </a:spcAft>
                      </a:pPr>
                      <a:r>
                        <a:rPr lang="en-US" sz="1800" b="1" kern="1200">
                          <a:solidFill>
                            <a:schemeClr val="tx1"/>
                          </a:solidFill>
                          <a:latin typeface="Roboto" panose="02000000000000000000" pitchFamily="2" charset="0"/>
                          <a:ea typeface="Roboto" panose="02000000000000000000" pitchFamily="2" charset="0"/>
                          <a:cs typeface="Times New Roman" panose="02020603050405020304" pitchFamily="18" charset="0"/>
                        </a:rPr>
                        <a:t>Không nên</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p>
                    <a:p>
                      <a:pPr algn="l">
                        <a:lnSpc>
                          <a:spcPct val="200000"/>
                        </a:lnSpc>
                        <a:spcBef>
                          <a:spcPts val="0"/>
                        </a:spcBef>
                        <a:spcAft>
                          <a:spcPts val="0"/>
                        </a:spcAft>
                      </a:pPr>
                      <a:r>
                        <a:rPr lang="en-US" sz="1200">
                          <a:solidFill>
                            <a:schemeClr val="tx1"/>
                          </a:solidFill>
                          <a:effectLst/>
                        </a:rPr>
                        <a:t>………………………………..</a:t>
                      </a:r>
                      <a:r>
                        <a:rPr lang="vi-VN" sz="1200">
                          <a:solidFill>
                            <a:schemeClr val="tx1"/>
                          </a:solidFill>
                          <a:effectLst/>
                        </a:rPr>
                        <a:t>……………………………</a:t>
                      </a:r>
                      <a:r>
                        <a:rPr lang="en-US" sz="1200">
                          <a:solidFill>
                            <a:schemeClr val="tx1"/>
                          </a:solidFill>
                          <a:effectLst/>
                        </a:rPr>
                        <a:t>………………………………..</a:t>
                      </a:r>
                      <a:r>
                        <a:rPr lang="vi-VN" sz="1200">
                          <a:solidFill>
                            <a:schemeClr val="tx1"/>
                          </a:solidFill>
                          <a:effectLst/>
                        </a:rPr>
                        <a:t>……………………</a:t>
                      </a:r>
                      <a:r>
                        <a:rPr lang="en-US" sz="1200">
                          <a:solidFill>
                            <a:schemeClr val="tx1"/>
                          </a:solidFill>
                          <a:effectLst/>
                        </a:rPr>
                        <a:t>…</a:t>
                      </a:r>
                      <a:endParaRPr lang="en-US"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AAE1FA"/>
                    </a:solidFill>
                  </a:tcPr>
                </a:tc>
                <a:extLst>
                  <a:ext uri="{0D108BD9-81ED-4DB2-BD59-A6C34878D82A}">
                    <a16:rowId xmlns:a16="http://schemas.microsoft.com/office/drawing/2014/main" xmlns="" val="1684743632"/>
                  </a:ext>
                </a:extLst>
              </a:tr>
            </a:tbl>
          </a:graphicData>
        </a:graphic>
      </p:graphicFrame>
      <p:sp>
        <p:nvSpPr>
          <p:cNvPr id="20" name="Oval 19"/>
          <p:cNvSpPr/>
          <p:nvPr/>
        </p:nvSpPr>
        <p:spPr>
          <a:xfrm>
            <a:off x="622057" y="2557363"/>
            <a:ext cx="356175" cy="356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0989" y="5243670"/>
            <a:ext cx="356175" cy="3561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922315" y="3113305"/>
            <a:ext cx="2400738" cy="789960"/>
          </a:xfrm>
          <a:prstGeom prst="rect">
            <a:avLst/>
          </a:prstGeom>
          <a:noFill/>
        </p:spPr>
        <p:txBody>
          <a:bodyPr wrap="square" rtlCol="0">
            <a:spAutoFit/>
          </a:bodyPr>
          <a:lstStyle/>
          <a:p>
            <a:pPr lvl="0" algn="just">
              <a:lnSpc>
                <a:spcPct val="150000"/>
              </a:lnSpc>
              <a:defRPr/>
            </a:pPr>
            <a:r>
              <a:rPr lang="en-US" sz="1600">
                <a:solidFill>
                  <a:srgbClr val="FF0000"/>
                </a:solidFill>
                <a:latin typeface="Roboto" panose="02000000000000000000" pitchFamily="2" charset="0"/>
                <a:ea typeface="Roboto" panose="02000000000000000000" pitchFamily="2" charset="0"/>
              </a:rPr>
              <a:t>Sử dụng các loại ổ cắm có nắp bảo vệ an toàn</a:t>
            </a:r>
          </a:p>
        </p:txBody>
      </p:sp>
      <p:sp>
        <p:nvSpPr>
          <p:cNvPr id="25" name="TextBox 24"/>
          <p:cNvSpPr txBox="1"/>
          <p:nvPr/>
        </p:nvSpPr>
        <p:spPr>
          <a:xfrm>
            <a:off x="8935299" y="4253538"/>
            <a:ext cx="2621161" cy="830997"/>
          </a:xfrm>
          <a:prstGeom prst="rect">
            <a:avLst/>
          </a:prstGeom>
          <a:noFill/>
        </p:spPr>
        <p:txBody>
          <a:bodyPr wrap="square" rtlCol="0">
            <a:spAutoFit/>
          </a:bodyPr>
          <a:lstStyle/>
          <a:p>
            <a:pPr lvl="0" algn="just">
              <a:lnSpc>
                <a:spcPct val="150000"/>
              </a:lnSpc>
              <a:defRPr/>
            </a:pPr>
            <a:r>
              <a:rPr lang="en-US" sz="1600">
                <a:solidFill>
                  <a:srgbClr val="FF0000"/>
                </a:solidFill>
                <a:latin typeface="Roboto" panose="02000000000000000000" pitchFamily="2" charset="0"/>
                <a:ea typeface="Roboto" panose="02000000000000000000" pitchFamily="2" charset="0"/>
              </a:rPr>
              <a:t>C</a:t>
            </a:r>
            <a:r>
              <a:rPr lang="vi-VN" sz="1600">
                <a:solidFill>
                  <a:srgbClr val="FF0000"/>
                </a:solidFill>
                <a:latin typeface="Roboto" panose="02000000000000000000" pitchFamily="2" charset="0"/>
                <a:ea typeface="Roboto" panose="02000000000000000000" pitchFamily="2" charset="0"/>
              </a:rPr>
              <a:t>hạm tay vào dây điện nứt, ổ điện hở,...</a:t>
            </a:r>
            <a:endParaRPr lang="en-US" sz="1600">
              <a:solidFill>
                <a:srgbClr val="FF0000"/>
              </a:solidFill>
              <a:latin typeface="Roboto" panose="02000000000000000000" pitchFamily="2" charset="0"/>
              <a:ea typeface="Roboto" panose="02000000000000000000" pitchFamily="2" charset="0"/>
            </a:endParaRPr>
          </a:p>
        </p:txBody>
      </p:sp>
      <p:sp>
        <p:nvSpPr>
          <p:cNvPr id="26" name="TextBox 25"/>
          <p:cNvSpPr txBox="1"/>
          <p:nvPr/>
        </p:nvSpPr>
        <p:spPr>
          <a:xfrm>
            <a:off x="8881877" y="3144710"/>
            <a:ext cx="2968642" cy="789960"/>
          </a:xfrm>
          <a:prstGeom prst="rect">
            <a:avLst/>
          </a:prstGeom>
          <a:noFill/>
        </p:spPr>
        <p:txBody>
          <a:bodyPr wrap="square" rtlCol="0">
            <a:spAutoFit/>
          </a:bodyPr>
          <a:lstStyle/>
          <a:p>
            <a:pPr lvl="0" algn="just">
              <a:lnSpc>
                <a:spcPct val="150000"/>
              </a:lnSpc>
              <a:defRPr/>
            </a:pPr>
            <a:r>
              <a:rPr lang="en-US" sz="1600">
                <a:solidFill>
                  <a:srgbClr val="FF0000"/>
                </a:solidFill>
                <a:latin typeface="Roboto" panose="02000000000000000000" pitchFamily="2" charset="0"/>
                <a:ea typeface="Roboto" panose="02000000000000000000" pitchFamily="2" charset="0"/>
              </a:rPr>
              <a:t>Để</a:t>
            </a:r>
            <a:r>
              <a:rPr lang="vi-VN" sz="1600">
                <a:solidFill>
                  <a:srgbClr val="FF0000"/>
                </a:solidFill>
                <a:latin typeface="Roboto" panose="02000000000000000000" pitchFamily="2" charset="0"/>
                <a:ea typeface="Roboto" panose="02000000000000000000" pitchFamily="2" charset="0"/>
              </a:rPr>
              <a:t> trang thiết bị điện phát nhiệt ở gần đồ vật dễ cháy nổ</a:t>
            </a:r>
            <a:endParaRPr lang="en-US" sz="1600">
              <a:solidFill>
                <a:srgbClr val="FF0000"/>
              </a:solidFill>
              <a:latin typeface="Roboto" panose="02000000000000000000" pitchFamily="2" charset="0"/>
              <a:ea typeface="Roboto" panose="02000000000000000000" pitchFamily="2" charset="0"/>
            </a:endParaRPr>
          </a:p>
        </p:txBody>
      </p:sp>
      <p:sp>
        <p:nvSpPr>
          <p:cNvPr id="27" name="TextBox 26"/>
          <p:cNvSpPr txBox="1"/>
          <p:nvPr/>
        </p:nvSpPr>
        <p:spPr>
          <a:xfrm>
            <a:off x="8899103" y="3972068"/>
            <a:ext cx="4118429" cy="338554"/>
          </a:xfrm>
          <a:prstGeom prst="rect">
            <a:avLst/>
          </a:prstGeom>
          <a:noFill/>
        </p:spPr>
        <p:txBody>
          <a:bodyPr wrap="square" rtlCol="0">
            <a:spAutoFit/>
          </a:bodyPr>
          <a:lstStyle/>
          <a:p>
            <a:pPr lvl="0" algn="just">
              <a:defRPr/>
            </a:pPr>
            <a:r>
              <a:rPr lang="en-US" sz="1600">
                <a:solidFill>
                  <a:srgbClr val="FF0000"/>
                </a:solidFill>
                <a:latin typeface="Roboto" panose="02000000000000000000" pitchFamily="2" charset="0"/>
                <a:ea typeface="Roboto" panose="02000000000000000000" pitchFamily="2" charset="0"/>
              </a:rPr>
              <a:t>S</a:t>
            </a:r>
            <a:r>
              <a:rPr lang="vi-VN" sz="1600">
                <a:solidFill>
                  <a:srgbClr val="FF0000"/>
                </a:solidFill>
                <a:latin typeface="Roboto" panose="02000000000000000000" pitchFamily="2" charset="0"/>
                <a:ea typeface="Roboto" panose="02000000000000000000" pitchFamily="2" charset="0"/>
              </a:rPr>
              <a:t>ử dụng </a:t>
            </a:r>
            <a:r>
              <a:rPr lang="en-US" sz="1600">
                <a:solidFill>
                  <a:srgbClr val="FF0000"/>
                </a:solidFill>
                <a:latin typeface="Roboto" panose="02000000000000000000" pitchFamily="2" charset="0"/>
                <a:ea typeface="Roboto" panose="02000000000000000000" pitchFamily="2" charset="0"/>
              </a:rPr>
              <a:t>máy tính </a:t>
            </a:r>
            <a:r>
              <a:rPr lang="vi-VN" sz="1600">
                <a:solidFill>
                  <a:srgbClr val="FF0000"/>
                </a:solidFill>
                <a:latin typeface="Roboto" panose="02000000000000000000" pitchFamily="2" charset="0"/>
                <a:ea typeface="Roboto" panose="02000000000000000000" pitchFamily="2" charset="0"/>
              </a:rPr>
              <a:t>khi tay ướt </a:t>
            </a:r>
            <a:endParaRPr lang="en-US" sz="1600">
              <a:solidFill>
                <a:srgbClr val="FF0000"/>
              </a:solidFill>
              <a:latin typeface="Roboto" panose="02000000000000000000" pitchFamily="2" charset="0"/>
              <a:ea typeface="Roboto" panose="02000000000000000000" pitchFamily="2" charset="0"/>
            </a:endParaRPr>
          </a:p>
        </p:txBody>
      </p:sp>
      <p:sp>
        <p:nvSpPr>
          <p:cNvPr id="28" name="TextBox 27"/>
          <p:cNvSpPr txBox="1"/>
          <p:nvPr/>
        </p:nvSpPr>
        <p:spPr>
          <a:xfrm>
            <a:off x="5901182" y="3857993"/>
            <a:ext cx="2745961" cy="789960"/>
          </a:xfrm>
          <a:prstGeom prst="rect">
            <a:avLst/>
          </a:prstGeom>
          <a:noFill/>
        </p:spPr>
        <p:txBody>
          <a:bodyPr wrap="square" rtlCol="0">
            <a:spAutoFit/>
          </a:bodyPr>
          <a:lstStyle/>
          <a:p>
            <a:pPr lvl="0" algn="just">
              <a:lnSpc>
                <a:spcPct val="150000"/>
              </a:lnSpc>
              <a:defRPr/>
            </a:pPr>
            <a:r>
              <a:rPr lang="vi-VN" sz="1600">
                <a:solidFill>
                  <a:srgbClr val="FF0000"/>
                </a:solidFill>
                <a:latin typeface="Roboto" panose="02000000000000000000" pitchFamily="2" charset="0"/>
                <a:ea typeface="Roboto" panose="02000000000000000000" pitchFamily="2" charset="0"/>
              </a:rPr>
              <a:t>Khi có sấm chớp cần tắt hết các thiết bị điện tử</a:t>
            </a:r>
            <a:r>
              <a:rPr lang="en-US" sz="1600">
                <a:solidFill>
                  <a:srgbClr val="FF0000"/>
                </a:solidFill>
                <a:latin typeface="Roboto" panose="02000000000000000000" pitchFamily="2" charset="0"/>
                <a:ea typeface="Roboto" panose="02000000000000000000" pitchFamily="2" charset="0"/>
              </a:rPr>
              <a:t>, máy tính</a:t>
            </a:r>
          </a:p>
        </p:txBody>
      </p:sp>
    </p:spTree>
    <p:extLst>
      <p:ext uri="{BB962C8B-B14F-4D97-AF65-F5344CB8AC3E}">
        <p14:creationId xmlns:p14="http://schemas.microsoft.com/office/powerpoint/2010/main" val="33745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2977141" y="746122"/>
            <a:ext cx="596545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xmlns=""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xmlns=""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xmlns=""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xmlns=""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xmlns=""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xmlns="" id="{901E8F2F-82B1-8289-A128-7A4A6AA36D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9" cstate="print">
            <a:extLst>
              <a:ext uri="{BEBA8EAE-BF5A-486C-A8C5-ECC9F3942E4B}">
                <a14:imgProps xmlns:a14="http://schemas.microsoft.com/office/drawing/2010/main">
                  <a14:imgLayer r:embed="rId10">
                    <a14:imgEffect>
                      <a14:backgroundRemoval t="9217" b="94931" l="1919" r="95736"/>
                    </a14:imgEffect>
                  </a14:imgLayer>
                </a14:imgProps>
              </a:ext>
              <a:ext uri="{28A0092B-C50C-407E-A947-70E740481C1C}">
                <a14:useLocalDpi xmlns:a14="http://schemas.microsoft.com/office/drawing/2010/main" val="0"/>
              </a:ext>
            </a:extLst>
          </a:blip>
          <a:stretch>
            <a:fillRect/>
          </a:stretch>
        </p:blipFill>
        <p:spPr>
          <a:xfrm>
            <a:off x="3869028" y="4755960"/>
            <a:ext cx="1628150" cy="753323"/>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0" y="5917722"/>
            <a:ext cx="12192000" cy="940278"/>
          </a:xfrm>
          <a:custGeom>
            <a:avLst/>
            <a:gdLst>
              <a:gd name="connsiteX0" fmla="*/ 0 w 12192000"/>
              <a:gd name="connsiteY0" fmla="*/ 0 h 845389"/>
              <a:gd name="connsiteX1" fmla="*/ 12192000 w 12192000"/>
              <a:gd name="connsiteY1" fmla="*/ 0 h 845389"/>
              <a:gd name="connsiteX2" fmla="*/ 12192000 w 12192000"/>
              <a:gd name="connsiteY2" fmla="*/ 845389 h 845389"/>
              <a:gd name="connsiteX3" fmla="*/ 0 w 12192000"/>
              <a:gd name="connsiteY3" fmla="*/ 845389 h 845389"/>
              <a:gd name="connsiteX4" fmla="*/ 0 w 12192000"/>
              <a:gd name="connsiteY4" fmla="*/ 0 h 845389"/>
              <a:gd name="connsiteX0" fmla="*/ 0 w 12192000"/>
              <a:gd name="connsiteY0" fmla="*/ 0 h 1152105"/>
              <a:gd name="connsiteX1" fmla="*/ 12192000 w 12192000"/>
              <a:gd name="connsiteY1" fmla="*/ 0 h 1152105"/>
              <a:gd name="connsiteX2" fmla="*/ 12192000 w 12192000"/>
              <a:gd name="connsiteY2" fmla="*/ 845389 h 1152105"/>
              <a:gd name="connsiteX3" fmla="*/ 0 w 12192000"/>
              <a:gd name="connsiteY3" fmla="*/ 845389 h 1152105"/>
              <a:gd name="connsiteX4" fmla="*/ 0 w 12192000"/>
              <a:gd name="connsiteY4" fmla="*/ 0 h 1152105"/>
              <a:gd name="connsiteX0" fmla="*/ 0 w 12192000"/>
              <a:gd name="connsiteY0" fmla="*/ 0 h 1095555"/>
              <a:gd name="connsiteX1" fmla="*/ 12192000 w 12192000"/>
              <a:gd name="connsiteY1" fmla="*/ 0 h 1095555"/>
              <a:gd name="connsiteX2" fmla="*/ 12192000 w 12192000"/>
              <a:gd name="connsiteY2" fmla="*/ 845389 h 1095555"/>
              <a:gd name="connsiteX3" fmla="*/ 5727940 w 12192000"/>
              <a:gd name="connsiteY3" fmla="*/ 1095555 h 1095555"/>
              <a:gd name="connsiteX4" fmla="*/ 0 w 12192000"/>
              <a:gd name="connsiteY4" fmla="*/ 845389 h 1095555"/>
              <a:gd name="connsiteX5" fmla="*/ 0 w 12192000"/>
              <a:gd name="connsiteY5" fmla="*/ 0 h 1095555"/>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40720"/>
              <a:gd name="connsiteX1" fmla="*/ 12192000 w 12192000"/>
              <a:gd name="connsiteY1" fmla="*/ 0 h 1140720"/>
              <a:gd name="connsiteX2" fmla="*/ 12192000 w 12192000"/>
              <a:gd name="connsiteY2" fmla="*/ 845389 h 1140720"/>
              <a:gd name="connsiteX3" fmla="*/ 5727940 w 12192000"/>
              <a:gd name="connsiteY3" fmla="*/ 1095555 h 1140720"/>
              <a:gd name="connsiteX4" fmla="*/ 0 w 12192000"/>
              <a:gd name="connsiteY4" fmla="*/ 845389 h 1140720"/>
              <a:gd name="connsiteX5" fmla="*/ 0 w 12192000"/>
              <a:gd name="connsiteY5" fmla="*/ 0 h 1140720"/>
              <a:gd name="connsiteX0" fmla="*/ 0 w 12192000"/>
              <a:gd name="connsiteY0" fmla="*/ 0 h 1126825"/>
              <a:gd name="connsiteX1" fmla="*/ 12192000 w 12192000"/>
              <a:gd name="connsiteY1" fmla="*/ 0 h 1126825"/>
              <a:gd name="connsiteX2" fmla="*/ 12192000 w 12192000"/>
              <a:gd name="connsiteY2" fmla="*/ 845389 h 1126825"/>
              <a:gd name="connsiteX3" fmla="*/ 9428672 w 12192000"/>
              <a:gd name="connsiteY3" fmla="*/ 1095554 h 1126825"/>
              <a:gd name="connsiteX4" fmla="*/ 5727940 w 12192000"/>
              <a:gd name="connsiteY4" fmla="*/ 1095555 h 1126825"/>
              <a:gd name="connsiteX5" fmla="*/ 0 w 12192000"/>
              <a:gd name="connsiteY5" fmla="*/ 845389 h 1126825"/>
              <a:gd name="connsiteX6" fmla="*/ 0 w 12192000"/>
              <a:gd name="connsiteY6" fmla="*/ 0 h 1126825"/>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00342"/>
              <a:gd name="connsiteX1" fmla="*/ 12192000 w 12192000"/>
              <a:gd name="connsiteY1" fmla="*/ 0 h 1100342"/>
              <a:gd name="connsiteX2" fmla="*/ 12192000 w 12192000"/>
              <a:gd name="connsiteY2" fmla="*/ 845389 h 1100342"/>
              <a:gd name="connsiteX3" fmla="*/ 9428672 w 12192000"/>
              <a:gd name="connsiteY3" fmla="*/ 1095554 h 1100342"/>
              <a:gd name="connsiteX4" fmla="*/ 5727940 w 12192000"/>
              <a:gd name="connsiteY4" fmla="*/ 1095555 h 1100342"/>
              <a:gd name="connsiteX5" fmla="*/ 0 w 12192000"/>
              <a:gd name="connsiteY5" fmla="*/ 845389 h 1100342"/>
              <a:gd name="connsiteX6" fmla="*/ 0 w 12192000"/>
              <a:gd name="connsiteY6" fmla="*/ 0 h 1100342"/>
              <a:gd name="connsiteX0" fmla="*/ 0 w 12192000"/>
              <a:gd name="connsiteY0" fmla="*/ 0 h 1170103"/>
              <a:gd name="connsiteX1" fmla="*/ 12192000 w 12192000"/>
              <a:gd name="connsiteY1" fmla="*/ 0 h 1170103"/>
              <a:gd name="connsiteX2" fmla="*/ 12192000 w 12192000"/>
              <a:gd name="connsiteY2" fmla="*/ 845389 h 1170103"/>
              <a:gd name="connsiteX3" fmla="*/ 9428672 w 12192000"/>
              <a:gd name="connsiteY3" fmla="*/ 1095554 h 1170103"/>
              <a:gd name="connsiteX4" fmla="*/ 5727940 w 12192000"/>
              <a:gd name="connsiteY4" fmla="*/ 1095555 h 1170103"/>
              <a:gd name="connsiteX5" fmla="*/ 0 w 12192000"/>
              <a:gd name="connsiteY5" fmla="*/ 845389 h 1170103"/>
              <a:gd name="connsiteX6" fmla="*/ 0 w 12192000"/>
              <a:gd name="connsiteY6" fmla="*/ 0 h 1170103"/>
              <a:gd name="connsiteX0" fmla="*/ 0 w 12192000"/>
              <a:gd name="connsiteY0" fmla="*/ 0 h 1181114"/>
              <a:gd name="connsiteX1" fmla="*/ 12192000 w 12192000"/>
              <a:gd name="connsiteY1" fmla="*/ 0 h 1181114"/>
              <a:gd name="connsiteX2" fmla="*/ 12192000 w 12192000"/>
              <a:gd name="connsiteY2" fmla="*/ 845389 h 1181114"/>
              <a:gd name="connsiteX3" fmla="*/ 9428672 w 12192000"/>
              <a:gd name="connsiteY3" fmla="*/ 1095554 h 1181114"/>
              <a:gd name="connsiteX4" fmla="*/ 5727940 w 12192000"/>
              <a:gd name="connsiteY4" fmla="*/ 1095555 h 1181114"/>
              <a:gd name="connsiteX5" fmla="*/ 0 w 12192000"/>
              <a:gd name="connsiteY5" fmla="*/ 845389 h 1181114"/>
              <a:gd name="connsiteX6" fmla="*/ 0 w 12192000"/>
              <a:gd name="connsiteY6" fmla="*/ 0 h 1181114"/>
              <a:gd name="connsiteX0" fmla="*/ 0 w 12192000"/>
              <a:gd name="connsiteY0" fmla="*/ 0 h 1211880"/>
              <a:gd name="connsiteX1" fmla="*/ 12192000 w 12192000"/>
              <a:gd name="connsiteY1" fmla="*/ 0 h 1211880"/>
              <a:gd name="connsiteX2" fmla="*/ 12192000 w 12192000"/>
              <a:gd name="connsiteY2" fmla="*/ 845389 h 1211880"/>
              <a:gd name="connsiteX3" fmla="*/ 9428672 w 12192000"/>
              <a:gd name="connsiteY3" fmla="*/ 1095554 h 1211880"/>
              <a:gd name="connsiteX4" fmla="*/ 5727940 w 12192000"/>
              <a:gd name="connsiteY4" fmla="*/ 1095555 h 1211880"/>
              <a:gd name="connsiteX5" fmla="*/ 0 w 12192000"/>
              <a:gd name="connsiteY5" fmla="*/ 845389 h 1211880"/>
              <a:gd name="connsiteX6" fmla="*/ 0 w 12192000"/>
              <a:gd name="connsiteY6" fmla="*/ 0 h 121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211880">
                <a:moveTo>
                  <a:pt x="0" y="0"/>
                </a:moveTo>
                <a:lnTo>
                  <a:pt x="12192000" y="0"/>
                </a:lnTo>
                <a:lnTo>
                  <a:pt x="12192000" y="845389"/>
                </a:lnTo>
                <a:cubicBezTo>
                  <a:pt x="11731445" y="1027981"/>
                  <a:pt x="10600906" y="1329905"/>
                  <a:pt x="9428672" y="1095554"/>
                </a:cubicBezTo>
                <a:cubicBezTo>
                  <a:pt x="8256438" y="861203"/>
                  <a:pt x="7501148" y="1449238"/>
                  <a:pt x="5727940" y="1095555"/>
                </a:cubicBezTo>
                <a:cubicBezTo>
                  <a:pt x="3954732" y="741872"/>
                  <a:pt x="954657" y="1027982"/>
                  <a:pt x="0" y="845389"/>
                </a:cubicBezTo>
                <a:lnTo>
                  <a:pt x="0" y="0"/>
                </a:ln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903" y="1513228"/>
            <a:ext cx="5166487" cy="37874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 name="Group 1"/>
          <p:cNvGrpSpPr/>
          <p:nvPr/>
        </p:nvGrpSpPr>
        <p:grpSpPr>
          <a:xfrm>
            <a:off x="1982272" y="5876863"/>
            <a:ext cx="1058090" cy="981137"/>
            <a:chOff x="3620572" y="5591807"/>
            <a:chExt cx="1058090" cy="981137"/>
          </a:xfrm>
        </p:grpSpPr>
        <p:sp>
          <p:nvSpPr>
            <p:cNvPr id="26" name="Arrow: Pentagon 25">
              <a:extLst>
                <a:ext uri="{FF2B5EF4-FFF2-40B4-BE49-F238E27FC236}">
                  <a16:creationId xmlns:a16="http://schemas.microsoft.com/office/drawing/2014/main" xmlns="" id="{F1C07DEE-8892-24B9-69DB-4BC45E9619CB}"/>
                </a:ext>
              </a:extLst>
            </p:cNvPr>
            <p:cNvSpPr/>
            <p:nvPr/>
          </p:nvSpPr>
          <p:spPr>
            <a:xfrm>
              <a:off x="3643268" y="5591807"/>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xmlns=""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89" y="227964"/>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xmlns="" id="{DA14CBFD-2C6F-E4A0-F468-3C5C731B2275}"/>
              </a:ext>
            </a:extLst>
          </p:cNvPr>
          <p:cNvSpPr txBox="1"/>
          <p:nvPr/>
        </p:nvSpPr>
        <p:spPr>
          <a:xfrm>
            <a:off x="5365997" y="444620"/>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4</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921568" y="1475660"/>
            <a:ext cx="4237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CẨM NANG</a:t>
            </a:r>
          </a:p>
        </p:txBody>
      </p:sp>
      <p:sp>
        <p:nvSpPr>
          <p:cNvPr id="15" name="TextBox 14"/>
          <p:cNvSpPr txBox="1"/>
          <p:nvPr/>
        </p:nvSpPr>
        <p:spPr>
          <a:xfrm>
            <a:off x="1982272" y="2631297"/>
            <a:ext cx="408820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FF00"/>
                </a:solidFill>
                <a:effectLst/>
                <a:uLnTx/>
                <a:uFillTx/>
                <a:latin typeface="Roboto Black" panose="02000000000000000000" pitchFamily="2" charset="0"/>
                <a:ea typeface="Roboto Black" panose="02000000000000000000" pitchFamily="2" charset="0"/>
                <a:cs typeface="+mn-cs"/>
              </a:rPr>
              <a:t>SỬ DỤNG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FF00"/>
                </a:solidFill>
                <a:effectLst/>
                <a:uLnTx/>
                <a:uFillTx/>
                <a:latin typeface="Roboto Black" panose="02000000000000000000" pitchFamily="2" charset="0"/>
                <a:ea typeface="Roboto Black" panose="02000000000000000000" pitchFamily="2" charset="0"/>
                <a:cs typeface="+mn-cs"/>
              </a:rPr>
              <a:t>MÁY TÍNH</a:t>
            </a:r>
          </a:p>
        </p:txBody>
      </p:sp>
      <p:sp>
        <p:nvSpPr>
          <p:cNvPr id="16" name="TextBox 15"/>
          <p:cNvSpPr txBox="1"/>
          <p:nvPr/>
        </p:nvSpPr>
        <p:spPr>
          <a:xfrm>
            <a:off x="595485" y="4973021"/>
            <a:ext cx="547499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ĐÚNG CÁCH</a:t>
            </a:r>
          </a:p>
        </p:txBody>
      </p:sp>
      <p:sp>
        <p:nvSpPr>
          <p:cNvPr id="17" name="TextBox 16"/>
          <p:cNvSpPr txBox="1"/>
          <p:nvPr/>
        </p:nvSpPr>
        <p:spPr>
          <a:xfrm>
            <a:off x="5553650" y="5661361"/>
            <a:ext cx="4123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cs typeface="+mn-cs"/>
              </a:rPr>
              <a:t>AN TOÀN</a:t>
            </a:r>
          </a:p>
        </p:txBody>
      </p:sp>
    </p:spTree>
    <p:extLst>
      <p:ext uri="{BB962C8B-B14F-4D97-AF65-F5344CB8AC3E}">
        <p14:creationId xmlns:p14="http://schemas.microsoft.com/office/powerpoint/2010/main" val="16759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748855" y="1411357"/>
            <a:ext cx="7095537" cy="830997"/>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r>
              <a:rPr lang="vi-VN" sz="2400">
                <a:solidFill>
                  <a:srgbClr val="002060"/>
                </a:solidFill>
                <a:latin typeface="Roboto" panose="02000000000000000000" pitchFamily="2" charset="0"/>
                <a:ea typeface="Roboto" panose="02000000000000000000" pitchFamily="2" charset="0"/>
              </a:rPr>
              <a:t>cẩm nang sử dụng máy tính đúng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cách, an toàn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040413" y="293252"/>
            <a:ext cx="927262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CÁCH, AN TOÀN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3" y="0"/>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168" y="2651617"/>
            <a:ext cx="3029373" cy="308653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988" b="96933" l="0" r="98310"/>
                    </a14:imgEffect>
                  </a14:imgLayer>
                </a14:imgProps>
              </a:ext>
              <a:ext uri="{28A0092B-C50C-407E-A947-70E740481C1C}">
                <a14:useLocalDpi xmlns:a14="http://schemas.microsoft.com/office/drawing/2010/main" val="0"/>
              </a:ext>
            </a:extLst>
          </a:blip>
          <a:stretch>
            <a:fillRect/>
          </a:stretch>
        </p:blipFill>
        <p:spPr>
          <a:xfrm>
            <a:off x="6296623" y="2866731"/>
            <a:ext cx="3381847" cy="3105583"/>
          </a:xfrm>
          <a:prstGeom prst="rect">
            <a:avLst/>
          </a:prstGeom>
        </p:spPr>
      </p:pic>
    </p:spTree>
    <p:extLst>
      <p:ext uri="{BB962C8B-B14F-4D97-AF65-F5344CB8AC3E}">
        <p14:creationId xmlns:p14="http://schemas.microsoft.com/office/powerpoint/2010/main" val="26636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680765" y="2085443"/>
            <a:ext cx="5903241"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Trình bày được tác hại của việc ngồi sai tư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sử dụng máy tính quá thời gian quy định;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quy tắc đúng về tư thế ngồi, thời gian sử dụng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an toàn về điện khi sử dụng máy tính</a:t>
            </a:r>
          </a:p>
        </p:txBody>
      </p:sp>
      <p:sp>
        <p:nvSpPr>
          <p:cNvPr id="10" name="TextBox 9"/>
          <p:cNvSpPr txBox="1"/>
          <p:nvPr/>
        </p:nvSpPr>
        <p:spPr>
          <a:xfrm>
            <a:off x="1680765" y="4195968"/>
            <a:ext cx="5828988"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Sử dụng vật liệu quen thuộc, dễ tìm hoặc vật liệu tái chế</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80764" y="5143986"/>
            <a:ext cx="5903241"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Hình thức đẹp, sáng tạo và sử dụng </a:t>
            </a: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ược lâu dài</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3988" b="96933" l="0" r="98310"/>
                    </a14:imgEffect>
                  </a14:imgLayer>
                </a14:imgProps>
              </a:ext>
              <a:ext uri="{28A0092B-C50C-407E-A947-70E740481C1C}">
                <a14:useLocalDpi xmlns:a14="http://schemas.microsoft.com/office/drawing/2010/main" val="0"/>
              </a:ext>
            </a:extLst>
          </a:blip>
          <a:stretch>
            <a:fillRect/>
          </a:stretch>
        </p:blipFill>
        <p:spPr>
          <a:xfrm>
            <a:off x="7683044" y="2778001"/>
            <a:ext cx="3088210" cy="2835933"/>
          </a:xfrm>
          <a:prstGeom prst="rect">
            <a:avLst/>
          </a:prstGeom>
        </p:spPr>
      </p:pic>
    </p:spTree>
    <p:extLst>
      <p:ext uri="{BB962C8B-B14F-4D97-AF65-F5344CB8AC3E}">
        <p14:creationId xmlns:p14="http://schemas.microsoft.com/office/powerpoint/2010/main" val="33587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177103" y="1446003"/>
            <a:ext cx="7360960" cy="830997"/>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gn="ctr">
              <a:defRPr/>
            </a:pPr>
            <a:r>
              <a:rPr lang="vi-VN" sz="2400">
                <a:solidFill>
                  <a:srgbClr val="002060"/>
                </a:solidFill>
                <a:latin typeface="Roboto" panose="02000000000000000000" pitchFamily="2" charset="0"/>
                <a:ea typeface="Roboto" panose="02000000000000000000" pitchFamily="2" charset="0"/>
              </a:rPr>
              <a:t>cẩm nang sử dụng máy tính đúng cách, an toàn</a:t>
            </a: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177103" y="215890"/>
            <a:ext cx="89943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 CÁCH, AN TOÀN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2" name="TextBox 21"/>
          <p:cNvSpPr txBox="1"/>
          <p:nvPr/>
        </p:nvSpPr>
        <p:spPr>
          <a:xfrm>
            <a:off x="3738386" y="3001385"/>
            <a:ext cx="341587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Nội dung của cẩm nang</a:t>
            </a:r>
          </a:p>
        </p:txBody>
      </p:sp>
      <p:pic>
        <p:nvPicPr>
          <p:cNvPr id="2" name="Picture 1"/>
          <p:cNvPicPr>
            <a:picLocks noChangeAspect="1"/>
          </p:cNvPicPr>
          <p:nvPr/>
        </p:nvPicPr>
        <p:blipFill>
          <a:blip r:embed="rId4"/>
          <a:stretch>
            <a:fillRect/>
          </a:stretch>
        </p:blipFill>
        <p:spPr>
          <a:xfrm>
            <a:off x="615781" y="2702099"/>
            <a:ext cx="2890636" cy="3725891"/>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7541999" y="2574785"/>
            <a:ext cx="4209450" cy="3614331"/>
          </a:xfrm>
          <a:prstGeom prst="rect">
            <a:avLst/>
          </a:prstGeom>
          <a:effectLst>
            <a:outerShdw blurRad="63500" sx="102000" sy="102000" algn="ctr" rotWithShape="0">
              <a:prstClr val="black">
                <a:alpha val="40000"/>
              </a:prstClr>
            </a:outerShdw>
          </a:effectLst>
        </p:spPr>
      </p:pic>
      <p:sp>
        <p:nvSpPr>
          <p:cNvPr id="20" name="TextBox 19"/>
          <p:cNvSpPr txBox="1"/>
          <p:nvPr/>
        </p:nvSpPr>
        <p:spPr>
          <a:xfrm>
            <a:off x="3738385" y="3734047"/>
            <a:ext cx="3415875"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Hình thức thể hiện của cẩm nang</a:t>
            </a:r>
          </a:p>
        </p:txBody>
      </p:sp>
      <p:sp>
        <p:nvSpPr>
          <p:cNvPr id="23" name="TextBox 22"/>
          <p:cNvSpPr txBox="1"/>
          <p:nvPr/>
        </p:nvSpPr>
        <p:spPr>
          <a:xfrm>
            <a:off x="3738385" y="4835205"/>
            <a:ext cx="3201970"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Vật liệu làm cẩm nang</a:t>
            </a:r>
          </a:p>
        </p:txBody>
      </p:sp>
      <p:sp>
        <p:nvSpPr>
          <p:cNvPr id="24" name="TextBox 23"/>
          <p:cNvSpPr txBox="1"/>
          <p:nvPr/>
        </p:nvSpPr>
        <p:spPr>
          <a:xfrm>
            <a:off x="3507984" y="5594655"/>
            <a:ext cx="4034015"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bước để tạo cẩm nang</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760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0" grpId="0"/>
      <p:bldP spid="22" grpId="0"/>
      <p:bldP spid="20"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166330" y="1969124"/>
            <a:ext cx="6038844" cy="393338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Nhóm dùng vật liệu gì để làm </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cẩm nang</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lang="vi-VN" altLang="zh-CN" sz="2400">
                <a:solidFill>
                  <a:srgbClr val="002060"/>
                </a:solidFill>
                <a:latin typeface="Roboto" panose="02000000000000000000" pitchFamily="2" charset="0"/>
                <a:ea typeface="Roboto" panose="02000000000000000000" pitchFamily="2" charset="0"/>
              </a:rPr>
              <a:t>Hình thức thể hiện của cẩm nang</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lnSpc>
                <a:spcPct val="130000"/>
              </a:lnSpc>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vi-VN" altLang="zh-CN" sz="2400">
                <a:solidFill>
                  <a:srgbClr val="002060"/>
                </a:solidFill>
                <a:latin typeface="Roboto" panose="02000000000000000000" pitchFamily="2" charset="0"/>
                <a:ea typeface="Roboto" panose="02000000000000000000" pitchFamily="2" charset="0"/>
              </a:rPr>
              <a:t>Nội dung của cẩm nang</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Nêu ngắn gọn các bước làm</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141" y="2887848"/>
            <a:ext cx="2450959" cy="24972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8578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571" y="3195896"/>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C50EEADF-F242-4F8F-96FE-76601BA8159E}"/>
              </a:ext>
            </a:extLst>
          </p:cNvPr>
          <p:cNvSpPr txBox="1"/>
          <p:nvPr/>
        </p:nvSpPr>
        <p:spPr>
          <a:xfrm>
            <a:off x="1799048" y="2541288"/>
            <a:ext cx="691750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xmlns=""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xmlns="" id="{901E8F2F-82B1-8289-A128-7A4A6AA36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xmlns="" id="{4A2210E2-AFE1-878C-C378-54692377689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21" b="98140" l="22979" r="79149"/>
                    </a14:imgEffect>
                  </a14:imgLayer>
                </a14:imgProps>
              </a:ex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11"/>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654737" y="199545"/>
            <a:ext cx="7626944"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CẨM NANG SỬ DỤNG MÁY TÍNH ĐÚNG CÁCH, AN TOÀN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ackgroundRemoval t="9217" b="94931" l="1919" r="95736"/>
                    </a14:imgEffect>
                  </a14:imgLayer>
                </a14:imgProps>
              </a:ext>
              <a:ext uri="{28A0092B-C50C-407E-A947-70E740481C1C}">
                <a14:useLocalDpi xmlns:a14="http://schemas.microsoft.com/office/drawing/2010/main" val="0"/>
              </a:ext>
            </a:extLst>
          </a:blip>
          <a:stretch>
            <a:fillRect/>
          </a:stretch>
        </p:blipFill>
        <p:spPr>
          <a:xfrm>
            <a:off x="1799048" y="4329124"/>
            <a:ext cx="1628150" cy="753323"/>
          </a:xfrm>
          <a:prstGeom prst="rect">
            <a:avLst/>
          </a:prstGeom>
        </p:spPr>
      </p:pic>
    </p:spTree>
    <p:extLst>
      <p:ext uri="{BB962C8B-B14F-4D97-AF65-F5344CB8AC3E}">
        <p14:creationId xmlns:p14="http://schemas.microsoft.com/office/powerpoint/2010/main" val="77168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434" y="2508629"/>
            <a:ext cx="3372833" cy="3436471"/>
          </a:xfrm>
          <a:prstGeom prst="rect">
            <a:avLst/>
          </a:prstGeom>
        </p:spPr>
      </p:pic>
      <p:sp>
        <p:nvSpPr>
          <p:cNvPr id="116" name="TextBox 115"/>
          <p:cNvSpPr txBox="1"/>
          <p:nvPr/>
        </p:nvSpPr>
        <p:spPr>
          <a:xfrm>
            <a:off x="1627911" y="1068032"/>
            <a:ext cx="9116290"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Làm cẩm nang sử dụng máy tính đúng cách, an toàn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4" name="Rectangle 3"/>
          <p:cNvSpPr/>
          <p:nvPr/>
        </p:nvSpPr>
        <p:spPr>
          <a:xfrm>
            <a:off x="435803" y="235278"/>
            <a:ext cx="11585223" cy="584775"/>
          </a:xfrm>
          <a:prstGeom prst="rect">
            <a:avLst/>
          </a:prstGeom>
        </p:spPr>
        <p:txBody>
          <a:bodyPr wrap="none">
            <a:spAutoFit/>
          </a:bodyPr>
          <a:lstStyle/>
          <a:p>
            <a:r>
              <a:rPr lang="en-US" altLang="zh-CN" sz="3200" b="1">
                <a:solidFill>
                  <a:srgbClr val="002060"/>
                </a:solidFill>
                <a:latin typeface="Roboto" panose="02000000000000000000" pitchFamily="2" charset="0"/>
                <a:ea typeface="Roboto" panose="02000000000000000000" pitchFamily="2" charset="0"/>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CÁCH, AN TOÀN</a:t>
            </a:r>
            <a:endParaRPr lang="en-US" sz="3200"/>
          </a:p>
        </p:txBody>
      </p:sp>
      <p:pic>
        <p:nvPicPr>
          <p:cNvPr id="11" name="Picture 10"/>
          <p:cNvPicPr>
            <a:picLocks noChangeAspect="1"/>
          </p:cNvPicPr>
          <p:nvPr/>
        </p:nvPicPr>
        <p:blipFill>
          <a:blip r:embed="rId5"/>
          <a:stretch>
            <a:fillRect/>
          </a:stretch>
        </p:blipFill>
        <p:spPr>
          <a:xfrm>
            <a:off x="435803" y="1978199"/>
            <a:ext cx="2890636" cy="3725891"/>
          </a:xfrm>
          <a:prstGeom prst="rect">
            <a:avLst/>
          </a:prstGeom>
        </p:spPr>
      </p:pic>
      <p:grpSp>
        <p:nvGrpSpPr>
          <p:cNvPr id="18" name="Group 17"/>
          <p:cNvGrpSpPr/>
          <p:nvPr/>
        </p:nvGrpSpPr>
        <p:grpSpPr>
          <a:xfrm>
            <a:off x="7365948" y="2197274"/>
            <a:ext cx="4755500" cy="3966901"/>
            <a:chOff x="7365948" y="2197274"/>
            <a:chExt cx="4755500" cy="3966901"/>
          </a:xfrm>
        </p:grpSpPr>
        <p:sp>
          <p:nvSpPr>
            <p:cNvPr id="12" name="Rectangle 11"/>
            <p:cNvSpPr/>
            <p:nvPr/>
          </p:nvSpPr>
          <p:spPr>
            <a:xfrm>
              <a:off x="9332639" y="2197274"/>
              <a:ext cx="2702103" cy="3806625"/>
            </a:xfrm>
            <a:prstGeom prst="rect">
              <a:avLst/>
            </a:prstGeom>
            <a:solidFill>
              <a:schemeClr val="bg1">
                <a:lumMod val="95000"/>
              </a:schemeClr>
            </a:solidFill>
            <a:ln>
              <a:noFill/>
            </a:ln>
            <a:effectLst>
              <a:outerShdw blurRad="63500" sx="102000" sy="102000" algn="ctr" rotWithShape="0">
                <a:prstClr val="black">
                  <a:alpha val="40000"/>
                </a:prstClr>
              </a:outerShdw>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65948" y="2216324"/>
              <a:ext cx="2702103" cy="3806625"/>
            </a:xfrm>
            <a:prstGeom prst="rect">
              <a:avLst/>
            </a:prstGeom>
            <a:solidFill>
              <a:schemeClr val="bg1">
                <a:lumMod val="95000"/>
              </a:schemeClr>
            </a:solidFill>
            <a:ln>
              <a:noFill/>
            </a:ln>
            <a:effectLst>
              <a:outerShdw blurRad="63500" sx="102000" sy="102000" algn="ctr" rotWithShape="0">
                <a:prstClr val="black">
                  <a:alpha val="40000"/>
                </a:prstClr>
              </a:outerShdw>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362" y="2854323"/>
              <a:ext cx="1228571" cy="1193801"/>
            </a:xfrm>
            <a:prstGeom prst="rect">
              <a:avLst/>
            </a:prstGeom>
            <a:ln>
              <a:noFill/>
            </a:ln>
            <a:effectLst>
              <a:softEdge rad="63500"/>
            </a:effectLst>
            <a:scene3d>
              <a:camera prst="isometricLeftDown"/>
              <a:lightRig rig="threePt" dir="t"/>
            </a:scene3d>
          </p:spPr>
        </p:pic>
        <p:sp>
          <p:nvSpPr>
            <p:cNvPr id="15" name="TextBox 14"/>
            <p:cNvSpPr txBox="1"/>
            <p:nvPr/>
          </p:nvSpPr>
          <p:spPr>
            <a:xfrm>
              <a:off x="7453468" y="4411726"/>
              <a:ext cx="2701289" cy="1015663"/>
            </a:xfrm>
            <a:prstGeom prst="rect">
              <a:avLst/>
            </a:prstGeom>
            <a:noFill/>
            <a:scene3d>
              <a:camera prst="isometricLeftDown"/>
              <a:lightRig rig="threePt" dir="t"/>
            </a:scene3d>
          </p:spPr>
          <p:txBody>
            <a:bodyPr wrap="square" rtlCol="0">
              <a:spAutoFit/>
            </a:bodyPr>
            <a:lstStyle/>
            <a:p>
              <a:pPr lvl="0">
                <a:defRPr/>
              </a:pPr>
              <a:r>
                <a:rPr lang="en-US" altLang="zh-CN" sz="2000" b="1">
                  <a:solidFill>
                    <a:schemeClr val="accent4">
                      <a:lumMod val="50000"/>
                    </a:schemeClr>
                  </a:solidFill>
                  <a:latin typeface="Segoe Script" panose="030B0504020000000003" pitchFamily="66" charset="0"/>
                  <a:ea typeface="Roboto" panose="02000000000000000000" pitchFamily="2" charset="0"/>
                </a:rPr>
                <a:t>Không ăn uống khi đang sử dụng máy tính</a:t>
              </a:r>
              <a:endParaRPr lang="vi-VN" altLang="zh-CN" sz="2000" b="1">
                <a:solidFill>
                  <a:schemeClr val="accent4">
                    <a:lumMod val="50000"/>
                  </a:schemeClr>
                </a:solidFill>
                <a:latin typeface="Segoe Script" panose="030B0504020000000003" pitchFamily="66" charset="0"/>
                <a:ea typeface="Roboto" panose="02000000000000000000" pitchFamily="2" charset="0"/>
              </a:endParaRPr>
            </a:p>
          </p:txBody>
        </p:sp>
        <p:sp>
          <p:nvSpPr>
            <p:cNvPr id="16" name="TextBox 15"/>
            <p:cNvSpPr txBox="1"/>
            <p:nvPr/>
          </p:nvSpPr>
          <p:spPr>
            <a:xfrm>
              <a:off x="9420159" y="4097666"/>
              <a:ext cx="2701289" cy="400110"/>
            </a:xfrm>
            <a:prstGeom prst="rect">
              <a:avLst/>
            </a:prstGeom>
            <a:noFill/>
            <a:scene3d>
              <a:camera prst="isometricRightUp"/>
              <a:lightRig rig="threePt" dir="t"/>
            </a:scene3d>
          </p:spPr>
          <p:txBody>
            <a:bodyPr wrap="square" rtlCol="0">
              <a:spAutoFit/>
            </a:bodyPr>
            <a:lstStyle/>
            <a:p>
              <a:pPr lvl="0">
                <a:defRPr/>
              </a:pPr>
              <a:r>
                <a:rPr lang="en-US" altLang="zh-CN" sz="2000" b="1">
                  <a:solidFill>
                    <a:srgbClr val="00B050"/>
                  </a:solidFill>
                  <a:latin typeface="Segoe Script" panose="030B0504020000000003" pitchFamily="66" charset="0"/>
                  <a:ea typeface="Roboto" panose="02000000000000000000" pitchFamily="2" charset="0"/>
                </a:rPr>
                <a:t>Ngồi đúng tư thế</a:t>
              </a:r>
              <a:endParaRPr lang="vi-VN" altLang="zh-CN" sz="2000" b="1">
                <a:solidFill>
                  <a:srgbClr val="00B050"/>
                </a:solidFill>
                <a:latin typeface="Segoe Script" panose="030B0504020000000003" pitchFamily="66" charset="0"/>
                <a:ea typeface="Roboto" panose="02000000000000000000" pitchFamily="2"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3957" y="2577038"/>
              <a:ext cx="1895238" cy="1606677"/>
            </a:xfrm>
            <a:prstGeom prst="rect">
              <a:avLst/>
            </a:prstGeom>
            <a:ln>
              <a:noFill/>
            </a:ln>
            <a:effectLst>
              <a:softEdge rad="63500"/>
            </a:effectLst>
            <a:scene3d>
              <a:camera prst="isometricRightUp"/>
              <a:lightRig rig="threePt" dir="t"/>
            </a:scene3d>
          </p:spPr>
        </p:pic>
        <p:cxnSp>
          <p:nvCxnSpPr>
            <p:cNvPr id="7" name="Straight Connector 6"/>
            <p:cNvCxnSpPr/>
            <p:nvPr/>
          </p:nvCxnSpPr>
          <p:spPr>
            <a:xfrm>
              <a:off x="9695499" y="3105150"/>
              <a:ext cx="0" cy="3059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86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8"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6682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47EDC76-93E4-69B2-B3EB-FFBB9F9285CB}"/>
              </a:ext>
            </a:extLst>
          </p:cNvPr>
          <p:cNvSpPr txBox="1"/>
          <p:nvPr/>
        </p:nvSpPr>
        <p:spPr>
          <a:xfrm>
            <a:off x="2401291" y="1685088"/>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xmlns="" id="{F47EDC76-93E4-69B2-B3EB-FFBB9F9285CB}"/>
              </a:ext>
            </a:extLst>
          </p:cNvPr>
          <p:cNvSpPr txBox="1"/>
          <p:nvPr/>
        </p:nvSpPr>
        <p:spPr>
          <a:xfrm>
            <a:off x="125153" y="4109911"/>
            <a:ext cx="4552275"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Gấp giấy bìa màu thành ba phần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435803" y="235278"/>
            <a:ext cx="11585223" cy="584775"/>
          </a:xfrm>
          <a:prstGeom prst="rect">
            <a:avLst/>
          </a:prstGeom>
        </p:spPr>
        <p:txBody>
          <a:bodyPr wrap="none">
            <a:spAutoFit/>
          </a:bodyPr>
          <a:lstStyle/>
          <a:p>
            <a:r>
              <a:rPr lang="en-US" altLang="zh-CN" sz="3200" b="1">
                <a:solidFill>
                  <a:srgbClr val="002060"/>
                </a:solidFill>
                <a:latin typeface="Roboto" panose="02000000000000000000" pitchFamily="2" charset="0"/>
                <a:ea typeface="Roboto" panose="02000000000000000000" pitchFamily="2" charset="0"/>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CÁCH, AN TOÀN</a:t>
            </a:r>
            <a:endParaRPr lang="en-US" sz="3200"/>
          </a:p>
        </p:txBody>
      </p:sp>
      <p:sp>
        <p:nvSpPr>
          <p:cNvPr id="2" name="Snip Diagonal Corner Rectangle 1"/>
          <p:cNvSpPr/>
          <p:nvPr/>
        </p:nvSpPr>
        <p:spPr>
          <a:xfrm>
            <a:off x="5495925" y="1869754"/>
            <a:ext cx="5276850" cy="3800475"/>
          </a:xfrm>
          <a:prstGeom prst="snip2Diag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7458075" y="2566699"/>
            <a:ext cx="38100" cy="2576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48700" y="2566698"/>
            <a:ext cx="38100" cy="257680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2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775" y="2054269"/>
            <a:ext cx="5467827" cy="3594448"/>
          </a:xfrm>
          <a:prstGeom prst="snip2Diag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xmlns="" id="{F47EDC76-93E4-69B2-B3EB-FFBB9F9285CB}"/>
              </a:ext>
            </a:extLst>
          </p:cNvPr>
          <p:cNvSpPr txBox="1"/>
          <p:nvPr/>
        </p:nvSpPr>
        <p:spPr>
          <a:xfrm>
            <a:off x="648375" y="4080613"/>
            <a:ext cx="350583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Cắt giấy màu thành các hình khác nhau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435803" y="235278"/>
            <a:ext cx="11585223" cy="584775"/>
          </a:xfrm>
          <a:prstGeom prst="rect">
            <a:avLst/>
          </a:prstGeom>
        </p:spPr>
        <p:txBody>
          <a:bodyPr wrap="none">
            <a:spAutoFit/>
          </a:bodyPr>
          <a:lstStyle/>
          <a:p>
            <a:r>
              <a:rPr lang="en-US" altLang="zh-CN" sz="3200" b="1">
                <a:solidFill>
                  <a:srgbClr val="002060"/>
                </a:solidFill>
                <a:latin typeface="Roboto" panose="02000000000000000000" pitchFamily="2" charset="0"/>
                <a:ea typeface="Roboto" panose="02000000000000000000" pitchFamily="2" charset="0"/>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CÁCH, AN TOÀN</a:t>
            </a:r>
            <a:endParaRPr lang="en-US" sz="3200"/>
          </a:p>
        </p:txBody>
      </p:sp>
      <p:sp>
        <p:nvSpPr>
          <p:cNvPr id="15" name="Oval 20"/>
          <p:cNvSpPr/>
          <p:nvPr/>
        </p:nvSpPr>
        <p:spPr>
          <a:xfrm>
            <a:off x="1379406" y="25666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Tree>
    <p:extLst>
      <p:ext uri="{BB962C8B-B14F-4D97-AF65-F5344CB8AC3E}">
        <p14:creationId xmlns:p14="http://schemas.microsoft.com/office/powerpoint/2010/main" val="31400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7229696" y="3992675"/>
            <a:ext cx="3944890"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Dán các hình đã cắt vào giấy</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bìa màu gấp ở bước 1</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73" y="2162217"/>
            <a:ext cx="5361841" cy="3637580"/>
          </a:xfrm>
          <a:prstGeom prst="snip2DiagRect">
            <a:avLst/>
          </a:prstGeom>
          <a:effectLst>
            <a:outerShdw blurRad="63500" sx="102000" sy="102000" algn="ctr" rotWithShape="0">
              <a:prstClr val="black">
                <a:alpha val="40000"/>
              </a:prstClr>
            </a:outerShdw>
          </a:effectLst>
        </p:spPr>
      </p:pic>
      <p:sp>
        <p:nvSpPr>
          <p:cNvPr id="8" name="Rectangle 7"/>
          <p:cNvSpPr/>
          <p:nvPr/>
        </p:nvSpPr>
        <p:spPr>
          <a:xfrm>
            <a:off x="435803" y="235278"/>
            <a:ext cx="11585223" cy="584775"/>
          </a:xfrm>
          <a:prstGeom prst="rect">
            <a:avLst/>
          </a:prstGeom>
        </p:spPr>
        <p:txBody>
          <a:bodyPr wrap="none">
            <a:spAutoFit/>
          </a:bodyPr>
          <a:lstStyle/>
          <a:p>
            <a:r>
              <a:rPr lang="en-US" altLang="zh-CN" sz="3200" b="1">
                <a:solidFill>
                  <a:srgbClr val="002060"/>
                </a:solidFill>
                <a:latin typeface="Roboto" panose="02000000000000000000" pitchFamily="2" charset="0"/>
                <a:ea typeface="Roboto" panose="02000000000000000000" pitchFamily="2" charset="0"/>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CÁCH, AN TOÀN</a:t>
            </a:r>
            <a:endParaRPr lang="en-US" sz="3200"/>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Tree>
    <p:extLst>
      <p:ext uri="{BB962C8B-B14F-4D97-AF65-F5344CB8AC3E}">
        <p14:creationId xmlns:p14="http://schemas.microsoft.com/office/powerpoint/2010/main" val="10751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47EDC76-93E4-69B2-B3EB-FFBB9F9285CB}"/>
              </a:ext>
            </a:extLst>
          </p:cNvPr>
          <p:cNvSpPr txBox="1"/>
          <p:nvPr/>
        </p:nvSpPr>
        <p:spPr>
          <a:xfrm>
            <a:off x="6743921" y="4011725"/>
            <a:ext cx="3944890"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Viết nội dung vào các phần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tương ứng, vẽ trang trí để</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cẩm nang được sinh động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435803" y="235278"/>
            <a:ext cx="11585223" cy="584775"/>
          </a:xfrm>
          <a:prstGeom prst="rect">
            <a:avLst/>
          </a:prstGeom>
        </p:spPr>
        <p:txBody>
          <a:bodyPr wrap="none">
            <a:spAutoFit/>
          </a:bodyPr>
          <a:lstStyle/>
          <a:p>
            <a:r>
              <a:rPr lang="en-US" altLang="zh-CN" sz="3200" b="1">
                <a:solidFill>
                  <a:srgbClr val="002060"/>
                </a:solidFill>
                <a:latin typeface="Roboto" panose="02000000000000000000" pitchFamily="2" charset="0"/>
                <a:ea typeface="Roboto" panose="02000000000000000000" pitchFamily="2" charset="0"/>
              </a:rPr>
              <a:t>LÀM </a:t>
            </a:r>
            <a:r>
              <a:rPr lang="vi-VN" altLang="zh-CN" sz="3200" b="1">
                <a:solidFill>
                  <a:srgbClr val="002060"/>
                </a:solidFill>
                <a:latin typeface="Roboto" panose="02000000000000000000" pitchFamily="2" charset="0"/>
                <a:ea typeface="Roboto" panose="02000000000000000000" pitchFamily="2" charset="0"/>
              </a:rPr>
              <a:t>CẨM NANG SỬ DỤNG MÁY TÍNH ĐÚNG</a:t>
            </a:r>
            <a:r>
              <a:rPr lang="en-US" altLang="zh-CN" sz="3200" b="1">
                <a:solidFill>
                  <a:srgbClr val="002060"/>
                </a:solidFill>
                <a:latin typeface="Roboto" panose="02000000000000000000" pitchFamily="2" charset="0"/>
                <a:ea typeface="Roboto" panose="02000000000000000000" pitchFamily="2" charset="0"/>
              </a:rPr>
              <a:t> </a:t>
            </a:r>
            <a:r>
              <a:rPr lang="vi-VN" altLang="zh-CN" sz="3200" b="1">
                <a:solidFill>
                  <a:srgbClr val="002060"/>
                </a:solidFill>
                <a:latin typeface="Roboto" panose="02000000000000000000" pitchFamily="2" charset="0"/>
                <a:ea typeface="Roboto" panose="02000000000000000000" pitchFamily="2" charset="0"/>
              </a:rPr>
              <a:t>CÁCH, AN TOÀN</a:t>
            </a:r>
            <a:endParaRPr lang="en-US" sz="3200"/>
          </a:p>
        </p:txBody>
      </p:sp>
      <p:sp>
        <p:nvSpPr>
          <p:cNvPr id="9" name="Oval 20"/>
          <p:cNvSpPr/>
          <p:nvPr/>
        </p:nvSpPr>
        <p:spPr>
          <a:xfrm>
            <a:off x="7694481" y="247144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9775" t="10807" r="8967" b="7659"/>
          <a:stretch/>
        </p:blipFill>
        <p:spPr>
          <a:xfrm>
            <a:off x="435803" y="2655168"/>
            <a:ext cx="2086731" cy="2928855"/>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975" t="18507" r="10217" b="15659"/>
          <a:stretch/>
        </p:blipFill>
        <p:spPr>
          <a:xfrm>
            <a:off x="2522534" y="2648976"/>
            <a:ext cx="3851475" cy="29350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8425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85899" y="120903"/>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Kiểm tra và điều chỉnh sản phẩm theo các tiêu chí</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988" b="96933" l="0" r="98310"/>
                    </a14:imgEffect>
                  </a14:imgLayer>
                </a14:imgProps>
              </a:ext>
              <a:ext uri="{28A0092B-C50C-407E-A947-70E740481C1C}">
                <a14:useLocalDpi xmlns:a14="http://schemas.microsoft.com/office/drawing/2010/main" val="0"/>
              </a:ext>
            </a:extLst>
          </a:blip>
          <a:stretch>
            <a:fillRect/>
          </a:stretch>
        </p:blipFill>
        <p:spPr>
          <a:xfrm>
            <a:off x="281292" y="1170829"/>
            <a:ext cx="3088210" cy="2835933"/>
          </a:xfrm>
          <a:prstGeom prst="rect">
            <a:avLst/>
          </a:prstGeom>
        </p:spPr>
      </p:pic>
      <p:pic>
        <p:nvPicPr>
          <p:cNvPr id="12" name="Picture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182" b="80182" l="14345" r="87889"/>
                    </a14:imgEffect>
                  </a14:imgLayer>
                </a14:imgProps>
              </a:ext>
              <a:ext uri="{28A0092B-C50C-407E-A947-70E740481C1C}">
                <a14:useLocalDpi xmlns:a14="http://schemas.microsoft.com/office/drawing/2010/main" val="0"/>
              </a:ext>
            </a:extLst>
          </a:blip>
          <a:srcRect l="5975" t="18507" r="10217" b="15659"/>
          <a:stretch/>
        </p:blipFill>
        <p:spPr>
          <a:xfrm>
            <a:off x="904116" y="4006762"/>
            <a:ext cx="3741498" cy="2851238"/>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5500290" y="2028293"/>
            <a:ext cx="5903241"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Trình bày được tác hại của việc ngồi sai tư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sử dụng máy tính quá thời gian quy định;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quy tắc đúng về tư thế ngồi, thời gian sử dụng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an toàn về điện khi sử dụng máy tính</a:t>
            </a:r>
          </a:p>
        </p:txBody>
      </p:sp>
      <p:sp>
        <p:nvSpPr>
          <p:cNvPr id="16" name="TextBox 15"/>
          <p:cNvSpPr txBox="1"/>
          <p:nvPr/>
        </p:nvSpPr>
        <p:spPr>
          <a:xfrm>
            <a:off x="5500290" y="4138818"/>
            <a:ext cx="5828988" cy="830997"/>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Sử dụng vật liệu quen thuộc, dễ tìm hoặc vật liệu tái chế</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5500289" y="5086836"/>
            <a:ext cx="5903241"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Hình thức đẹp, sáng tạo và sử dụng </a:t>
            </a: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ược lâu dài</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2559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7" y="19954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3988" b="96933" l="0" r="98310"/>
                    </a14:imgEffect>
                  </a14:imgLayer>
                </a14:imgProps>
              </a:ext>
              <a:ext uri="{28A0092B-C50C-407E-A947-70E740481C1C}">
                <a14:useLocalDpi xmlns:a14="http://schemas.microsoft.com/office/drawing/2010/main" val="0"/>
              </a:ext>
            </a:extLst>
          </a:blip>
          <a:stretch>
            <a:fillRect/>
          </a:stretch>
        </p:blipFill>
        <p:spPr>
          <a:xfrm>
            <a:off x="2990849" y="4175714"/>
            <a:ext cx="2944699" cy="2704145"/>
          </a:xfrm>
          <a:prstGeom prst="rect">
            <a:avLst/>
          </a:prstGeom>
        </p:spPr>
      </p:pic>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182" b="80182" l="14345" r="87889"/>
                    </a14:imgEffect>
                  </a14:imgLayer>
                </a14:imgProps>
              </a:ext>
              <a:ext uri="{28A0092B-C50C-407E-A947-70E740481C1C}">
                <a14:useLocalDpi xmlns:a14="http://schemas.microsoft.com/office/drawing/2010/main" val="0"/>
              </a:ext>
            </a:extLst>
          </a:blip>
          <a:srcRect l="5975" t="18507" r="10217" b="15659"/>
          <a:stretch/>
        </p:blipFill>
        <p:spPr>
          <a:xfrm>
            <a:off x="8088552" y="1256392"/>
            <a:ext cx="3741498" cy="2851238"/>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8"/>
          <a:stretch>
            <a:fillRect/>
          </a:stretch>
        </p:blipFill>
        <p:spPr>
          <a:xfrm>
            <a:off x="303075" y="1606725"/>
            <a:ext cx="2551783" cy="3289126"/>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9"/>
          <a:stretch>
            <a:fillRect/>
          </a:stretch>
        </p:blipFill>
        <p:spPr>
          <a:xfrm>
            <a:off x="7499599" y="4338869"/>
            <a:ext cx="2782082" cy="2388760"/>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3511707" y="1236481"/>
            <a:ext cx="5000084" cy="3102388"/>
          </a:xfrm>
          <a:prstGeom prst="rect">
            <a:avLst/>
          </a:prstGeom>
          <a:noFill/>
        </p:spPr>
        <p:txBody>
          <a:bodyPr wrap="square" rtlCol="0">
            <a:spAutoFit/>
          </a:bodyPr>
          <a:lstStyle/>
          <a:p>
            <a:pPr lvl="0" algn="just">
              <a:lnSpc>
                <a:spcPct val="120000"/>
              </a:lnSpc>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tạo cẩm nang</a:t>
            </a:r>
          </a:p>
          <a:p>
            <a:pPr lvl="0" algn="just">
              <a:lnSpc>
                <a:spcPct val="120000"/>
              </a:lnSpc>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Các bước tạo cẩm nang</a:t>
            </a:r>
          </a:p>
          <a:p>
            <a:pPr lvl="0" algn="just">
              <a:lnSpc>
                <a:spcPct val="120000"/>
              </a:lnSpc>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Tác dụng của cẩm nang</a:t>
            </a:r>
          </a:p>
          <a:p>
            <a:pPr lvl="0" algn="just">
              <a:lnSpc>
                <a:spcPct val="120000"/>
              </a:lnSpc>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Nội dung của cẩm nang</a:t>
            </a:r>
          </a:p>
          <a:p>
            <a:pPr lvl="0" algn="just">
              <a:lnSpc>
                <a:spcPct val="120000"/>
              </a:lnSpc>
              <a:spcBef>
                <a:spcPts val="600"/>
              </a:spcBef>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rPr>
              <a:t> Dự định sử dụng cẩm nang </a:t>
            </a:r>
            <a:endParaRPr lang="en-US" altLang="zh-CN" sz="2400">
              <a:solidFill>
                <a:srgbClr val="002060"/>
              </a:solidFill>
              <a:latin typeface="Roboto" panose="02000000000000000000" pitchFamily="2" charset="0"/>
              <a:ea typeface="Roboto" panose="02000000000000000000" pitchFamily="2" charset="0"/>
            </a:endParaRPr>
          </a:p>
          <a:p>
            <a:pPr lvl="0" algn="just">
              <a:lnSpc>
                <a:spcPct val="120000"/>
              </a:lnSpc>
              <a:spcBef>
                <a:spcPts val="600"/>
              </a:spcBef>
              <a:defRPr/>
            </a:pPr>
            <a:r>
              <a:rPr lang="vi-VN" altLang="zh-CN" sz="2400">
                <a:solidFill>
                  <a:srgbClr val="002060"/>
                </a:solidFill>
                <a:latin typeface="Roboto" panose="02000000000000000000" pitchFamily="2" charset="0"/>
                <a:ea typeface="Roboto" panose="02000000000000000000" pitchFamily="2" charset="0"/>
              </a:rPr>
              <a:t>(sử dụng hay tặng cho người khác)</a:t>
            </a:r>
          </a:p>
        </p:txBody>
      </p:sp>
    </p:spTree>
    <p:extLst>
      <p:ext uri="{BB962C8B-B14F-4D97-AF65-F5344CB8AC3E}">
        <p14:creationId xmlns:p14="http://schemas.microsoft.com/office/powerpoint/2010/main" val="127824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18" y="-19989"/>
            <a:ext cx="1663430" cy="124486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6343" y="1797439"/>
            <a:ext cx="5372546" cy="4110941"/>
          </a:xfrm>
          <a:prstGeom prst="roundRect">
            <a:avLst/>
          </a:prstGeom>
          <a:effectLst>
            <a:outerShdw blurRad="63500" sx="102000" sy="102000" algn="ctr" rotWithShape="0">
              <a:prstClr val="black">
                <a:alpha val="40000"/>
              </a:prstClr>
            </a:outerShdw>
          </a:effectLst>
        </p:spPr>
      </p:pic>
      <p:grpSp>
        <p:nvGrpSpPr>
          <p:cNvPr id="10" name="Group 9"/>
          <p:cNvGrpSpPr/>
          <p:nvPr/>
        </p:nvGrpSpPr>
        <p:grpSpPr>
          <a:xfrm flipH="1">
            <a:off x="1551681" y="1607282"/>
            <a:ext cx="2838199" cy="1589972"/>
            <a:chOff x="107980" y="3227354"/>
            <a:chExt cx="3784151" cy="2168323"/>
          </a:xfrm>
          <a:solidFill>
            <a:srgbClr val="FEF26C"/>
          </a:solidFill>
        </p:grpSpPr>
        <p:sp>
          <p:nvSpPr>
            <p:cNvPr id="13"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TextBox 17"/>
          <p:cNvSpPr txBox="1"/>
          <p:nvPr/>
        </p:nvSpPr>
        <p:spPr>
          <a:xfrm>
            <a:off x="1592712" y="1945018"/>
            <a:ext cx="2626778"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Sao em không</a:t>
            </a:r>
          </a:p>
          <a:p>
            <a:pPr lvl="0" algn="ctr">
              <a:defRPr/>
            </a:pPr>
            <a:r>
              <a:rPr lang="vi-VN" sz="2400">
                <a:solidFill>
                  <a:srgbClr val="002060"/>
                </a:solidFill>
                <a:latin typeface="Roboto" panose="02000000000000000000" pitchFamily="2" charset="0"/>
                <a:ea typeface="Roboto" panose="02000000000000000000" pitchFamily="2" charset="0"/>
              </a:rPr>
              <a:t>rút sạc pin</a:t>
            </a:r>
          </a:p>
          <a:p>
            <a:pPr lvl="0" algn="ctr">
              <a:defRPr/>
            </a:pPr>
            <a:r>
              <a:rPr lang="vi-VN" sz="2400">
                <a:solidFill>
                  <a:srgbClr val="002060"/>
                </a:solidFill>
                <a:latin typeface="Roboto" panose="02000000000000000000" pitchFamily="2" charset="0"/>
                <a:ea typeface="Roboto" panose="02000000000000000000" pitchFamily="2" charset="0"/>
              </a:rPr>
              <a:t>ra vậy?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9" name="Group 18"/>
          <p:cNvGrpSpPr/>
          <p:nvPr/>
        </p:nvGrpSpPr>
        <p:grpSpPr>
          <a:xfrm>
            <a:off x="7635267" y="1797439"/>
            <a:ext cx="3433408" cy="1818425"/>
            <a:chOff x="107980" y="3227354"/>
            <a:chExt cx="3784151" cy="2168323"/>
          </a:xfrm>
          <a:solidFill>
            <a:srgbClr val="FEF26C"/>
          </a:solidFill>
        </p:grpSpPr>
        <p:sp>
          <p:nvSpPr>
            <p:cNvPr id="20"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TextBox 21"/>
          <p:cNvSpPr txBox="1"/>
          <p:nvPr/>
        </p:nvSpPr>
        <p:spPr>
          <a:xfrm>
            <a:off x="7795495" y="2106486"/>
            <a:ext cx="3538091"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Điện thoại sắp</a:t>
            </a:r>
          </a:p>
          <a:p>
            <a:pPr lvl="0" algn="ctr">
              <a:defRPr/>
            </a:pPr>
            <a:r>
              <a:rPr lang="vi-VN" sz="2400">
                <a:solidFill>
                  <a:srgbClr val="002060"/>
                </a:solidFill>
                <a:latin typeface="Roboto" panose="02000000000000000000" pitchFamily="2" charset="0"/>
                <a:ea typeface="Roboto" panose="02000000000000000000" pitchFamily="2" charset="0"/>
              </a:rPr>
              <a:t>hết pin mà em chưa</a:t>
            </a:r>
          </a:p>
          <a:p>
            <a:pPr lvl="0" algn="ctr">
              <a:defRPr/>
            </a:pPr>
            <a:r>
              <a:rPr lang="vi-VN" sz="2400">
                <a:solidFill>
                  <a:srgbClr val="002060"/>
                </a:solidFill>
                <a:latin typeface="Roboto" panose="02000000000000000000" pitchFamily="2" charset="0"/>
                <a:ea typeface="Roboto" panose="02000000000000000000" pitchFamily="2" charset="0"/>
              </a:rPr>
              <a:t>đọc xong truyện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942949" y="750861"/>
            <a:ext cx="11061616" cy="584775"/>
          </a:xfrm>
          <a:prstGeom prst="rect">
            <a:avLst/>
          </a:prstGeom>
          <a:noFill/>
        </p:spPr>
        <p:txBody>
          <a:bodyPr wrap="square" rtlCol="0">
            <a:spAutoFit/>
          </a:bodyPr>
          <a:lstStyle/>
          <a:p>
            <a:pPr lvl="0" algn="ctr">
              <a:defRPr/>
            </a:pPr>
            <a:r>
              <a:rPr lang="vi-VN" altLang="zh-CN" sz="3200">
                <a:solidFill>
                  <a:srgbClr val="002060"/>
                </a:solidFill>
                <a:latin typeface="Roboto" panose="02000000000000000000" pitchFamily="2" charset="0"/>
                <a:ea typeface="Roboto" panose="02000000000000000000" pitchFamily="2" charset="0"/>
              </a:rPr>
              <a:t>Sử dụng cẩm nang đã tạo, đóng vai xử lí các tình huống sau</a:t>
            </a:r>
            <a:endPar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2446812" y="6103892"/>
            <a:ext cx="760402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a:t>
            </a:r>
            <a:r>
              <a:rPr lang="vi-VN" altLang="zh-CN" sz="2400">
                <a:solidFill>
                  <a:srgbClr val="002060"/>
                </a:solidFill>
                <a:latin typeface="Roboto" panose="02000000000000000000" pitchFamily="2" charset="0"/>
                <a:ea typeface="Roboto" panose="02000000000000000000" pitchFamily="2" charset="0"/>
              </a:rPr>
              <a:t>uy tắc sử dụng </a:t>
            </a:r>
            <a:r>
              <a:rPr lang="en-US" altLang="zh-CN" sz="2400">
                <a:solidFill>
                  <a:srgbClr val="002060"/>
                </a:solidFill>
                <a:latin typeface="Roboto" panose="02000000000000000000" pitchFamily="2" charset="0"/>
                <a:ea typeface="Roboto" panose="02000000000000000000" pitchFamily="2" charset="0"/>
              </a:rPr>
              <a:t>điện thoại </a:t>
            </a:r>
            <a:r>
              <a:rPr lang="vi-VN" altLang="zh-CN" sz="2400">
                <a:solidFill>
                  <a:srgbClr val="002060"/>
                </a:solidFill>
                <a:latin typeface="Roboto" panose="02000000000000000000" pitchFamily="2" charset="0"/>
                <a:ea typeface="Roboto" panose="02000000000000000000" pitchFamily="2" charset="0"/>
              </a:rPr>
              <a:t>an toàn</a:t>
            </a:r>
            <a:r>
              <a:rPr lang="en-US" altLang="zh-CN" sz="2400">
                <a:solidFill>
                  <a:srgbClr val="002060"/>
                </a:solidFill>
                <a:latin typeface="Roboto" panose="02000000000000000000" pitchFamily="2" charset="0"/>
                <a:ea typeface="Roboto" panose="02000000000000000000" pitchFamily="2" charset="0"/>
              </a:rPr>
              <a:t> là gì?</a:t>
            </a:r>
            <a:r>
              <a:rPr lang="vi-VN" altLang="zh-CN" sz="2400">
                <a:solidFill>
                  <a:srgbClr val="002060"/>
                </a:solidFill>
                <a:latin typeface="Roboto" panose="02000000000000000000" pitchFamily="2" charset="0"/>
                <a:ea typeface="Roboto" panose="02000000000000000000" pitchFamily="2" charset="0"/>
              </a:rPr>
              <a:t> </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651752" y="3798441"/>
            <a:ext cx="3317133" cy="1569660"/>
          </a:xfrm>
          <a:prstGeom prst="rect">
            <a:avLst/>
          </a:prstGeom>
          <a:solidFill>
            <a:schemeClr val="bg1"/>
          </a:solidFill>
        </p:spPr>
        <p:txBody>
          <a:bodyPr wrap="square" rtlCol="0">
            <a:spAutoFit/>
          </a:bodyPr>
          <a:lstStyle/>
          <a:p>
            <a:pPr lvl="0" algn="ctr">
              <a:defRPr/>
            </a:pPr>
            <a:r>
              <a:rPr lang="en-US" altLang="zh-CN" sz="3200">
                <a:solidFill>
                  <a:srgbClr val="FF0000"/>
                </a:solidFill>
                <a:latin typeface="Roboto" panose="02000000000000000000" pitchFamily="2" charset="0"/>
                <a:ea typeface="Roboto" panose="02000000000000000000" pitchFamily="2" charset="0"/>
              </a:rPr>
              <a:t>Không sử dụng điện thoại khi đang sạc</a:t>
            </a:r>
            <a:endParaRPr kumimoji="0" lang="vi-VN"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 name="Multiply 1"/>
          <p:cNvSpPr/>
          <p:nvPr/>
        </p:nvSpPr>
        <p:spPr>
          <a:xfrm>
            <a:off x="6774894" y="3532166"/>
            <a:ext cx="1215957" cy="1327712"/>
          </a:xfrm>
          <a:prstGeom prst="mathMultiply">
            <a:avLst>
              <a:gd name="adj1" fmla="val 2432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3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08632" y="998419"/>
            <a:ext cx="609600" cy="609600"/>
          </a:xfrm>
          <a:prstGeom prst="rect">
            <a:avLst/>
          </a:prstGeom>
        </p:spPr>
      </p:pic>
      <p:pic>
        <p:nvPicPr>
          <p:cNvPr id="5" name="34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20094" y="1801686"/>
            <a:ext cx="609600" cy="609600"/>
          </a:xfrm>
          <a:prstGeom prst="rect">
            <a:avLst/>
          </a:prstGeom>
        </p:spPr>
      </p:pic>
    </p:spTree>
    <p:extLst>
      <p:ext uri="{BB962C8B-B14F-4D97-AF65-F5344CB8AC3E}">
        <p14:creationId xmlns:p14="http://schemas.microsoft.com/office/powerpoint/2010/main" val="133723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 presetClass="mediacall" presetSubtype="0" fill="hold" nodeType="withEffect">
                                  <p:stCondLst>
                                    <p:cond delay="0"/>
                                  </p:stCondLst>
                                  <p:childTnLst>
                                    <p:cmd type="call" cmd="playFrom(0.0)">
                                      <p:cBhvr>
                                        <p:cTn id="20" dur="2089" fill="hold"/>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 presetClass="mediacall" presetSubtype="0" fill="hold" nodeType="withEffect">
                                  <p:stCondLst>
                                    <p:cond delay="0"/>
                                  </p:stCondLst>
                                  <p:childTnLst>
                                    <p:cmd type="call" cmd="playFrom(0.0)">
                                      <p:cBhvr>
                                        <p:cTn id="30" dur="3030" fill="hold"/>
                                        <p:tgtEl>
                                          <p:spTgt spid="5"/>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5"/>
                </p:tgtEl>
              </p:cMediaNode>
            </p:audio>
          </p:childTnLst>
        </p:cTn>
      </p:par>
    </p:tnLst>
    <p:bldLst>
      <p:bldP spid="18" grpId="0"/>
      <p:bldP spid="22" grpId="0"/>
      <p:bldP spid="117" grpId="0"/>
      <p:bldP spid="23" grpId="0"/>
      <p:bldP spid="24"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18" y="-19989"/>
            <a:ext cx="1663430" cy="124486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693959" y="1797439"/>
            <a:ext cx="5337314" cy="4110941"/>
          </a:xfrm>
          <a:prstGeom prst="roundRect">
            <a:avLst/>
          </a:prstGeom>
          <a:effectLst>
            <a:outerShdw blurRad="63500" sx="102000" sy="102000" algn="ctr" rotWithShape="0">
              <a:prstClr val="black">
                <a:alpha val="40000"/>
              </a:prstClr>
            </a:outerShdw>
          </a:effectLst>
        </p:spPr>
      </p:pic>
      <p:grpSp>
        <p:nvGrpSpPr>
          <p:cNvPr id="10" name="Group 9"/>
          <p:cNvGrpSpPr/>
          <p:nvPr/>
        </p:nvGrpSpPr>
        <p:grpSpPr>
          <a:xfrm flipH="1">
            <a:off x="1551681" y="1607282"/>
            <a:ext cx="2838199" cy="1589972"/>
            <a:chOff x="107980" y="3227354"/>
            <a:chExt cx="3784151" cy="2168323"/>
          </a:xfrm>
          <a:solidFill>
            <a:schemeClr val="accent2">
              <a:lumMod val="60000"/>
              <a:lumOff val="40000"/>
            </a:schemeClr>
          </a:solidFill>
        </p:grpSpPr>
        <p:sp>
          <p:nvSpPr>
            <p:cNvPr id="13"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TextBox 17"/>
          <p:cNvSpPr txBox="1"/>
          <p:nvPr/>
        </p:nvSpPr>
        <p:spPr>
          <a:xfrm>
            <a:off x="1592712" y="1945018"/>
            <a:ext cx="262677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Chị đang</a:t>
            </a:r>
          </a:p>
          <a:p>
            <a:pPr lvl="0" algn="ctr">
              <a:defRPr/>
            </a:pPr>
            <a:r>
              <a:rPr lang="vi-VN" sz="2400">
                <a:solidFill>
                  <a:srgbClr val="002060"/>
                </a:solidFill>
                <a:latin typeface="Roboto" panose="02000000000000000000" pitchFamily="2" charset="0"/>
                <a:ea typeface="Roboto" panose="02000000000000000000" pitchFamily="2" charset="0"/>
              </a:rPr>
              <a:t>làm gì vậy?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9" name="Group 18"/>
          <p:cNvGrpSpPr/>
          <p:nvPr/>
        </p:nvGrpSpPr>
        <p:grpSpPr>
          <a:xfrm>
            <a:off x="7458843" y="1392552"/>
            <a:ext cx="4119747" cy="2443091"/>
            <a:chOff x="107980" y="3227354"/>
            <a:chExt cx="3784151" cy="2168323"/>
          </a:xfrm>
          <a:solidFill>
            <a:schemeClr val="accent2">
              <a:lumMod val="60000"/>
              <a:lumOff val="40000"/>
            </a:schemeClr>
          </a:solidFill>
        </p:grpSpPr>
        <p:sp>
          <p:nvSpPr>
            <p:cNvPr id="20"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TextBox 21"/>
          <p:cNvSpPr txBox="1"/>
          <p:nvPr/>
        </p:nvSpPr>
        <p:spPr>
          <a:xfrm>
            <a:off x="7967924" y="1934048"/>
            <a:ext cx="3538091"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Chị đang học tiếng Anh.</a:t>
            </a:r>
          </a:p>
          <a:p>
            <a:pPr lvl="0" algn="ctr">
              <a:defRPr/>
            </a:pPr>
            <a:r>
              <a:rPr lang="vi-VN" sz="2400">
                <a:solidFill>
                  <a:srgbClr val="002060"/>
                </a:solidFill>
                <a:latin typeface="Roboto" panose="02000000000000000000" pitchFamily="2" charset="0"/>
                <a:ea typeface="Roboto" panose="02000000000000000000" pitchFamily="2" charset="0"/>
              </a:rPr>
              <a:t>Học trên điện thoại</a:t>
            </a:r>
          </a:p>
          <a:p>
            <a:pPr lvl="0" algn="ctr">
              <a:defRPr/>
            </a:pPr>
            <a:r>
              <a:rPr lang="vi-VN" sz="2400">
                <a:solidFill>
                  <a:srgbClr val="002060"/>
                </a:solidFill>
                <a:latin typeface="Roboto" panose="02000000000000000000" pitchFamily="2" charset="0"/>
                <a:ea typeface="Roboto" panose="02000000000000000000" pitchFamily="2" charset="0"/>
              </a:rPr>
              <a:t>tiện lắm, lúc nào mệt</a:t>
            </a:r>
          </a:p>
          <a:p>
            <a:pPr lvl="0" algn="ctr">
              <a:defRPr/>
            </a:pPr>
            <a:r>
              <a:rPr lang="vi-VN" sz="2400">
                <a:solidFill>
                  <a:srgbClr val="002060"/>
                </a:solidFill>
                <a:latin typeface="Roboto" panose="02000000000000000000" pitchFamily="2" charset="0"/>
                <a:ea typeface="Roboto" panose="02000000000000000000" pitchFamily="2" charset="0"/>
              </a:rPr>
              <a:t>chị có thể nằm ngủ</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942949" y="750861"/>
            <a:ext cx="11061616" cy="584775"/>
          </a:xfrm>
          <a:prstGeom prst="rect">
            <a:avLst/>
          </a:prstGeom>
          <a:noFill/>
        </p:spPr>
        <p:txBody>
          <a:bodyPr wrap="square" rtlCol="0">
            <a:spAutoFit/>
          </a:bodyPr>
          <a:lstStyle/>
          <a:p>
            <a:pPr lvl="0" algn="ctr">
              <a:defRPr/>
            </a:pPr>
            <a:r>
              <a:rPr lang="vi-VN" altLang="zh-CN" sz="3200">
                <a:solidFill>
                  <a:srgbClr val="002060"/>
                </a:solidFill>
                <a:latin typeface="Roboto" panose="02000000000000000000" pitchFamily="2" charset="0"/>
                <a:ea typeface="Roboto" panose="02000000000000000000" pitchFamily="2" charset="0"/>
              </a:rPr>
              <a:t>Sử dụng cẩm nang đã tạo, đóng vai xử lí các tình huống sau</a:t>
            </a:r>
            <a:endPar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2446812" y="6103892"/>
            <a:ext cx="760402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a:t>
            </a:r>
            <a:r>
              <a:rPr lang="vi-VN" altLang="zh-CN" sz="2400">
                <a:solidFill>
                  <a:srgbClr val="002060"/>
                </a:solidFill>
                <a:latin typeface="Roboto" panose="02000000000000000000" pitchFamily="2" charset="0"/>
                <a:ea typeface="Roboto" panose="02000000000000000000" pitchFamily="2" charset="0"/>
              </a:rPr>
              <a:t>uy tắc sử dụng </a:t>
            </a:r>
            <a:r>
              <a:rPr lang="en-US" altLang="zh-CN" sz="2400">
                <a:solidFill>
                  <a:srgbClr val="002060"/>
                </a:solidFill>
                <a:latin typeface="Roboto" panose="02000000000000000000" pitchFamily="2" charset="0"/>
                <a:ea typeface="Roboto" panose="02000000000000000000" pitchFamily="2" charset="0"/>
              </a:rPr>
              <a:t>điện thoại </a:t>
            </a:r>
            <a:r>
              <a:rPr lang="vi-VN" altLang="zh-CN" sz="2400">
                <a:solidFill>
                  <a:srgbClr val="002060"/>
                </a:solidFill>
                <a:latin typeface="Roboto" panose="02000000000000000000" pitchFamily="2" charset="0"/>
                <a:ea typeface="Roboto" panose="02000000000000000000" pitchFamily="2" charset="0"/>
              </a:rPr>
              <a:t>an toàn</a:t>
            </a:r>
            <a:r>
              <a:rPr lang="en-US" altLang="zh-CN" sz="2400">
                <a:solidFill>
                  <a:srgbClr val="002060"/>
                </a:solidFill>
                <a:latin typeface="Roboto" panose="02000000000000000000" pitchFamily="2" charset="0"/>
                <a:ea typeface="Roboto" panose="02000000000000000000" pitchFamily="2" charset="0"/>
              </a:rPr>
              <a:t> là gì?</a:t>
            </a:r>
            <a:r>
              <a:rPr lang="vi-VN" altLang="zh-CN" sz="2400">
                <a:solidFill>
                  <a:srgbClr val="002060"/>
                </a:solidFill>
                <a:latin typeface="Roboto" panose="02000000000000000000" pitchFamily="2" charset="0"/>
                <a:ea typeface="Roboto" panose="02000000000000000000" pitchFamily="2" charset="0"/>
              </a:rPr>
              <a:t> </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571731" y="3993248"/>
            <a:ext cx="3828808" cy="1569660"/>
          </a:xfrm>
          <a:prstGeom prst="rect">
            <a:avLst/>
          </a:prstGeom>
          <a:solidFill>
            <a:schemeClr val="bg1"/>
          </a:solidFill>
        </p:spPr>
        <p:txBody>
          <a:bodyPr wrap="square" rtlCol="0">
            <a:spAutoFit/>
          </a:bodyPr>
          <a:lstStyle/>
          <a:p>
            <a:pPr lvl="0" algn="ctr">
              <a:defRPr/>
            </a:pPr>
            <a:r>
              <a:rPr lang="en-US" altLang="zh-CN" sz="3200">
                <a:solidFill>
                  <a:srgbClr val="FF0000"/>
                </a:solidFill>
                <a:latin typeface="Roboto" panose="02000000000000000000" pitchFamily="2" charset="0"/>
                <a:ea typeface="Roboto" panose="02000000000000000000" pitchFamily="2" charset="0"/>
              </a:rPr>
              <a:t>Không s</a:t>
            </a:r>
            <a:r>
              <a:rPr lang="vi-VN" altLang="zh-CN" sz="3200">
                <a:solidFill>
                  <a:srgbClr val="FF0000"/>
                </a:solidFill>
                <a:latin typeface="Roboto" panose="02000000000000000000" pitchFamily="2" charset="0"/>
                <a:ea typeface="Roboto" panose="02000000000000000000" pitchFamily="2" charset="0"/>
              </a:rPr>
              <a:t>ử dụng điện thoại </a:t>
            </a:r>
            <a:r>
              <a:rPr lang="en-US" altLang="zh-CN" sz="3200">
                <a:solidFill>
                  <a:srgbClr val="FF0000"/>
                </a:solidFill>
                <a:latin typeface="Roboto" panose="02000000000000000000" pitchFamily="2" charset="0"/>
                <a:ea typeface="Roboto" panose="02000000000000000000" pitchFamily="2" charset="0"/>
              </a:rPr>
              <a:t>trên giường </a:t>
            </a:r>
            <a:r>
              <a:rPr lang="vi-VN" altLang="zh-CN" sz="3200">
                <a:solidFill>
                  <a:srgbClr val="FF0000"/>
                </a:solidFill>
                <a:latin typeface="Roboto" panose="02000000000000000000" pitchFamily="2" charset="0"/>
                <a:ea typeface="Roboto" panose="02000000000000000000" pitchFamily="2" charset="0"/>
              </a:rPr>
              <a:t>trước khi ngủ</a:t>
            </a:r>
            <a:endParaRPr kumimoji="0" lang="vi-VN"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 name="Multiply 1"/>
          <p:cNvSpPr/>
          <p:nvPr/>
        </p:nvSpPr>
        <p:spPr>
          <a:xfrm>
            <a:off x="6774894" y="3532166"/>
            <a:ext cx="1215957" cy="1327712"/>
          </a:xfrm>
          <a:prstGeom prst="mathMultiply">
            <a:avLst>
              <a:gd name="adj1" fmla="val 2432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3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05756" y="973826"/>
            <a:ext cx="609600" cy="609600"/>
          </a:xfrm>
          <a:prstGeom prst="rect">
            <a:avLst/>
          </a:prstGeom>
        </p:spPr>
      </p:pic>
      <p:pic>
        <p:nvPicPr>
          <p:cNvPr id="7" name="34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05756" y="1934048"/>
            <a:ext cx="609600" cy="609600"/>
          </a:xfrm>
          <a:prstGeom prst="rect">
            <a:avLst/>
          </a:prstGeom>
        </p:spPr>
      </p:pic>
    </p:spTree>
    <p:extLst>
      <p:ext uri="{BB962C8B-B14F-4D97-AF65-F5344CB8AC3E}">
        <p14:creationId xmlns:p14="http://schemas.microsoft.com/office/powerpoint/2010/main" val="35264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 presetClass="mediacall" presetSubtype="0" fill="hold" nodeType="withEffect">
                                  <p:stCondLst>
                                    <p:cond delay="0"/>
                                  </p:stCondLst>
                                  <p:childTnLst>
                                    <p:cmd type="call" cmd="playFrom(0.0)">
                                      <p:cBhvr>
                                        <p:cTn id="20" dur="1541"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 presetClass="mediacall" presetSubtype="0" fill="hold" nodeType="withEffect">
                                  <p:stCondLst>
                                    <p:cond delay="0"/>
                                  </p:stCondLst>
                                  <p:childTnLst>
                                    <p:cmd type="call" cmd="playFrom(0.0)">
                                      <p:cBhvr>
                                        <p:cTn id="30" dur="5119" fill="hold"/>
                                        <p:tgtEl>
                                          <p:spTgt spid="7"/>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6"/>
                </p:tgtEl>
              </p:cMediaNode>
            </p:audio>
            <p:audio>
              <p:cMediaNode vol="80000">
                <p:cTn id="45" fill="hold" display="0">
                  <p:stCondLst>
                    <p:cond delay="indefinite"/>
                  </p:stCondLst>
                  <p:endCondLst>
                    <p:cond evt="onStopAudio" delay="0">
                      <p:tgtEl>
                        <p:sldTgt/>
                      </p:tgtEl>
                    </p:cond>
                  </p:endCondLst>
                </p:cTn>
                <p:tgtEl>
                  <p:spTgt spid="7"/>
                </p:tgtEl>
              </p:cMediaNode>
            </p:audio>
          </p:childTnLst>
        </p:cTn>
      </p:par>
    </p:tnLst>
    <p:bldLst>
      <p:bldP spid="18" grpId="0"/>
      <p:bldP spid="22" grpId="0"/>
      <p:bldP spid="117" grpId="0"/>
      <p:bldP spid="23" grpId="0"/>
      <p:bldP spid="24"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A232D94-9A8E-A978-E827-27A3C1079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18" y="-19989"/>
            <a:ext cx="1663430" cy="124486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981" y="1826683"/>
            <a:ext cx="5420285" cy="4140855"/>
          </a:xfrm>
          <a:prstGeom prst="roundRect">
            <a:avLst/>
          </a:prstGeom>
          <a:effectLst>
            <a:outerShdw blurRad="63500" sx="102000" sy="102000" algn="ctr" rotWithShape="0">
              <a:prstClr val="black">
                <a:alpha val="40000"/>
              </a:prstClr>
            </a:outerShdw>
          </a:effectLst>
        </p:spPr>
      </p:pic>
      <p:grpSp>
        <p:nvGrpSpPr>
          <p:cNvPr id="10" name="Group 9"/>
          <p:cNvGrpSpPr/>
          <p:nvPr/>
        </p:nvGrpSpPr>
        <p:grpSpPr>
          <a:xfrm flipH="1">
            <a:off x="942947" y="1607281"/>
            <a:ext cx="3446931" cy="1907427"/>
            <a:chOff x="107980" y="3227354"/>
            <a:chExt cx="3784151" cy="2168323"/>
          </a:xfrm>
          <a:solidFill>
            <a:srgbClr val="AAE1FA"/>
          </a:solidFill>
        </p:grpSpPr>
        <p:sp>
          <p:nvSpPr>
            <p:cNvPr id="13"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TextBox 17"/>
          <p:cNvSpPr txBox="1"/>
          <p:nvPr/>
        </p:nvSpPr>
        <p:spPr>
          <a:xfrm>
            <a:off x="1188090" y="1919270"/>
            <a:ext cx="2802170" cy="1200329"/>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ó mùi khét. Mình sẽ</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mở cửa, bật quạt lên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để đỡ khét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942949" y="750861"/>
            <a:ext cx="11061616" cy="584775"/>
          </a:xfrm>
          <a:prstGeom prst="rect">
            <a:avLst/>
          </a:prstGeom>
          <a:noFill/>
        </p:spPr>
        <p:txBody>
          <a:bodyPr wrap="square" rtlCol="0">
            <a:spAutoFit/>
          </a:bodyPr>
          <a:lstStyle/>
          <a:p>
            <a:pPr lvl="0" algn="ctr">
              <a:defRPr/>
            </a:pPr>
            <a:r>
              <a:rPr lang="vi-VN" altLang="zh-CN" sz="3200">
                <a:solidFill>
                  <a:srgbClr val="002060"/>
                </a:solidFill>
                <a:latin typeface="Roboto" panose="02000000000000000000" pitchFamily="2" charset="0"/>
                <a:ea typeface="Roboto" panose="02000000000000000000" pitchFamily="2" charset="0"/>
              </a:rPr>
              <a:t>Sử dụng cẩm nang đã tạo, đóng vai xử lí các tình huống sau</a:t>
            </a:r>
            <a:endParaRPr kumimoji="0" lang="vi-VN" altLang="zh-CN"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1592712" y="6091684"/>
            <a:ext cx="7604026"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Q</a:t>
            </a:r>
            <a:r>
              <a:rPr lang="vi-VN" altLang="zh-CN" sz="2400">
                <a:solidFill>
                  <a:srgbClr val="002060"/>
                </a:solidFill>
                <a:latin typeface="Roboto" panose="02000000000000000000" pitchFamily="2" charset="0"/>
                <a:ea typeface="Roboto" panose="02000000000000000000" pitchFamily="2" charset="0"/>
              </a:rPr>
              <a:t>uy tắc sử dụng </a:t>
            </a:r>
            <a:r>
              <a:rPr lang="en-US" altLang="zh-CN" sz="2400">
                <a:solidFill>
                  <a:srgbClr val="002060"/>
                </a:solidFill>
                <a:latin typeface="Roboto" panose="02000000000000000000" pitchFamily="2" charset="0"/>
                <a:ea typeface="Roboto" panose="02000000000000000000" pitchFamily="2" charset="0"/>
              </a:rPr>
              <a:t>điện </a:t>
            </a:r>
            <a:r>
              <a:rPr lang="vi-VN" altLang="zh-CN" sz="2400">
                <a:solidFill>
                  <a:srgbClr val="002060"/>
                </a:solidFill>
                <a:latin typeface="Roboto" panose="02000000000000000000" pitchFamily="2" charset="0"/>
                <a:ea typeface="Roboto" panose="02000000000000000000" pitchFamily="2" charset="0"/>
              </a:rPr>
              <a:t>an toàn</a:t>
            </a:r>
            <a:r>
              <a:rPr lang="en-US" altLang="zh-CN" sz="2400">
                <a:solidFill>
                  <a:srgbClr val="002060"/>
                </a:solidFill>
                <a:latin typeface="Roboto" panose="02000000000000000000" pitchFamily="2" charset="0"/>
                <a:ea typeface="Roboto" panose="02000000000000000000" pitchFamily="2" charset="0"/>
              </a:rPr>
              <a:t> là gì?</a:t>
            </a:r>
            <a:r>
              <a:rPr lang="vi-VN" altLang="zh-CN" sz="2400">
                <a:solidFill>
                  <a:srgbClr val="002060"/>
                </a:solidFill>
                <a:latin typeface="Roboto" panose="02000000000000000000" pitchFamily="2" charset="0"/>
                <a:ea typeface="Roboto" panose="02000000000000000000" pitchFamily="2" charset="0"/>
              </a:rPr>
              <a:t> </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205008" y="3644929"/>
            <a:ext cx="3691659" cy="2062103"/>
          </a:xfrm>
          <a:prstGeom prst="rect">
            <a:avLst/>
          </a:prstGeom>
          <a:solidFill>
            <a:schemeClr val="bg1"/>
          </a:solidFill>
        </p:spPr>
        <p:txBody>
          <a:bodyPr wrap="square" rtlCol="0">
            <a:spAutoFit/>
          </a:bodyPr>
          <a:lstStyle/>
          <a:p>
            <a:pPr lvl="0" algn="ctr">
              <a:defRPr/>
            </a:pPr>
            <a:r>
              <a:rPr lang="en-US" altLang="zh-CN" sz="3200">
                <a:solidFill>
                  <a:srgbClr val="FF0000"/>
                </a:solidFill>
                <a:latin typeface="Roboto" panose="02000000000000000000" pitchFamily="2" charset="0"/>
                <a:ea typeface="Roboto" panose="02000000000000000000" pitchFamily="2" charset="0"/>
              </a:rPr>
              <a:t>Không s</a:t>
            </a:r>
            <a:r>
              <a:rPr lang="vi-VN" altLang="zh-CN" sz="3200">
                <a:solidFill>
                  <a:srgbClr val="FF0000"/>
                </a:solidFill>
                <a:latin typeface="Roboto" panose="02000000000000000000" pitchFamily="2" charset="0"/>
                <a:ea typeface="Roboto" panose="02000000000000000000" pitchFamily="2" charset="0"/>
              </a:rPr>
              <a:t>ử dụng </a:t>
            </a:r>
            <a:r>
              <a:rPr lang="en-US" altLang="zh-CN" sz="3200">
                <a:solidFill>
                  <a:srgbClr val="FF0000"/>
                </a:solidFill>
                <a:latin typeface="Roboto" panose="02000000000000000000" pitchFamily="2" charset="0"/>
                <a:ea typeface="Roboto" panose="02000000000000000000" pitchFamily="2" charset="0"/>
              </a:rPr>
              <a:t>thiết bị điện như: quạt, nồi cơm… khi xảy ra cháy</a:t>
            </a:r>
            <a:endParaRPr kumimoji="0" lang="vi-VN"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 name="Multiply 1"/>
          <p:cNvSpPr/>
          <p:nvPr/>
        </p:nvSpPr>
        <p:spPr>
          <a:xfrm>
            <a:off x="6473757" y="4813932"/>
            <a:ext cx="1215957" cy="1327712"/>
          </a:xfrm>
          <a:prstGeom prst="mathMultiply">
            <a:avLst>
              <a:gd name="adj1" fmla="val 2432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3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73998" y="2120566"/>
            <a:ext cx="609600" cy="609600"/>
          </a:xfrm>
          <a:prstGeom prst="rect">
            <a:avLst/>
          </a:prstGeom>
        </p:spPr>
      </p:pic>
    </p:spTree>
    <p:extLst>
      <p:ext uri="{BB962C8B-B14F-4D97-AF65-F5344CB8AC3E}">
        <p14:creationId xmlns:p14="http://schemas.microsoft.com/office/powerpoint/2010/main" val="120091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 presetClass="mediacall" presetSubtype="0" fill="hold" nodeType="withEffect">
                                  <p:stCondLst>
                                    <p:cond delay="0"/>
                                  </p:stCondLst>
                                  <p:childTnLst>
                                    <p:cmd type="call" cmd="playFrom(0.0)">
                                      <p:cBhvr>
                                        <p:cTn id="20" dur="3474" fill="hold"/>
                                        <p:tgtEl>
                                          <p:spTgt spid="3"/>
                                        </p:tgtEl>
                                      </p:cBhvr>
                                    </p:cmd>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subTnLst>
                                    <p:audio>
                                      <p:cMediaNode>
                                        <p:cTn display="0" masterRel="sameClick">
                                          <p:stCondLst>
                                            <p:cond evt="begin" delay="0">
                                              <p:tn val="31"/>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childTnLst>
        </p:cTn>
      </p:par>
    </p:tnLst>
    <p:bldLst>
      <p:bldP spid="18" grpId="0"/>
      <p:bldP spid="117" grpId="0"/>
      <p:bldP spid="23" grpId="0"/>
      <p:bldP spid="24"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571028BF-4394-59CC-577D-5A0DC1AF07B2}"/>
              </a:ext>
            </a:extLst>
          </p:cNvPr>
          <p:cNvPicPr>
            <a:picLocks noChangeAspect="1"/>
          </p:cNvPicPr>
          <p:nvPr/>
        </p:nvPicPr>
        <p:blipFill>
          <a:blip r:embed="rId3"/>
          <a:stretch>
            <a:fillRect/>
          </a:stretch>
        </p:blipFill>
        <p:spPr>
          <a:xfrm>
            <a:off x="2006009" y="1412906"/>
            <a:ext cx="8469234"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xmlns=""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52022"/>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17021" y="4492586"/>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120108" y="5534605"/>
            <a:ext cx="878797" cy="878797"/>
          </a:xfrm>
          <a:prstGeom prst="ellipse">
            <a:avLst/>
          </a:prstGeom>
        </p:spPr>
      </p:pic>
      <p:pic>
        <p:nvPicPr>
          <p:cNvPr id="20" name="Picture 19">
            <a:extLst>
              <a:ext uri="{FF2B5EF4-FFF2-40B4-BE49-F238E27FC236}">
                <a16:creationId xmlns:a16="http://schemas.microsoft.com/office/drawing/2014/main" xmlns="" id="{DA232D94-9A8E-A978-E827-27A3C1079D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904377" y="3505426"/>
            <a:ext cx="3286874" cy="1169551"/>
          </a:xfrm>
          <a:prstGeom prst="rect">
            <a:avLst/>
          </a:prstGeom>
          <a:noFill/>
        </p:spPr>
        <p:txBody>
          <a:bodyPr wrap="square" rtlCol="0">
            <a:spAutoFit/>
          </a:bodyPr>
          <a:lstStyle/>
          <a:p>
            <a:pPr lvl="0" algn="just">
              <a:defRPr/>
            </a:pPr>
            <a:r>
              <a:rPr lang="vi-VN" altLang="zh-CN" sz="1400">
                <a:solidFill>
                  <a:srgbClr val="002060"/>
                </a:solidFill>
                <a:latin typeface="Roboto" panose="02000000000000000000" pitchFamily="2" charset="0"/>
                <a:ea typeface="Roboto" panose="02000000000000000000" pitchFamily="2" charset="0"/>
              </a:rPr>
              <a:t>Trình bày được tác hại của việc ngồi sai tư thế</a:t>
            </a:r>
            <a:r>
              <a:rPr lang="en-US" altLang="zh-CN" sz="1400">
                <a:solidFill>
                  <a:srgbClr val="002060"/>
                </a:solidFill>
                <a:latin typeface="Roboto" panose="02000000000000000000" pitchFamily="2" charset="0"/>
                <a:ea typeface="Roboto" panose="02000000000000000000" pitchFamily="2" charset="0"/>
              </a:rPr>
              <a:t> </a:t>
            </a:r>
            <a:r>
              <a:rPr lang="vi-VN" altLang="zh-CN" sz="1400">
                <a:solidFill>
                  <a:srgbClr val="002060"/>
                </a:solidFill>
                <a:latin typeface="Roboto" panose="02000000000000000000" pitchFamily="2" charset="0"/>
                <a:ea typeface="Roboto" panose="02000000000000000000" pitchFamily="2" charset="0"/>
              </a:rPr>
              <a:t>hoặc sử dụng máy tính quá thời gian quy định;</a:t>
            </a:r>
            <a:r>
              <a:rPr lang="en-US" altLang="zh-CN" sz="1400">
                <a:solidFill>
                  <a:srgbClr val="002060"/>
                </a:solidFill>
                <a:latin typeface="Roboto" panose="02000000000000000000" pitchFamily="2" charset="0"/>
                <a:ea typeface="Roboto" panose="02000000000000000000" pitchFamily="2" charset="0"/>
              </a:rPr>
              <a:t> </a:t>
            </a:r>
            <a:r>
              <a:rPr lang="vi-VN" altLang="zh-CN" sz="1400">
                <a:solidFill>
                  <a:srgbClr val="002060"/>
                </a:solidFill>
                <a:latin typeface="Roboto" panose="02000000000000000000" pitchFamily="2" charset="0"/>
                <a:ea typeface="Roboto" panose="02000000000000000000" pitchFamily="2" charset="0"/>
              </a:rPr>
              <a:t>quy tắc đúng về tư thế ngồi, thời gian sử dụng</a:t>
            </a:r>
            <a:r>
              <a:rPr lang="en-US" altLang="zh-CN" sz="1400">
                <a:solidFill>
                  <a:srgbClr val="002060"/>
                </a:solidFill>
                <a:latin typeface="Roboto" panose="02000000000000000000" pitchFamily="2" charset="0"/>
                <a:ea typeface="Roboto" panose="02000000000000000000" pitchFamily="2" charset="0"/>
              </a:rPr>
              <a:t> </a:t>
            </a:r>
            <a:r>
              <a:rPr lang="vi-VN" altLang="zh-CN" sz="1400">
                <a:solidFill>
                  <a:srgbClr val="002060"/>
                </a:solidFill>
                <a:latin typeface="Roboto" panose="02000000000000000000" pitchFamily="2" charset="0"/>
                <a:ea typeface="Roboto" panose="02000000000000000000" pitchFamily="2" charset="0"/>
              </a:rPr>
              <a:t>và an toàn về điện khi sử dụng máy tính</a:t>
            </a:r>
          </a:p>
        </p:txBody>
      </p:sp>
      <p:sp>
        <p:nvSpPr>
          <p:cNvPr id="22" name="TextBox 21"/>
          <p:cNvSpPr txBox="1"/>
          <p:nvPr/>
        </p:nvSpPr>
        <p:spPr>
          <a:xfrm>
            <a:off x="2918639" y="4695188"/>
            <a:ext cx="3012483" cy="646331"/>
          </a:xfrm>
          <a:prstGeom prst="rect">
            <a:avLst/>
          </a:prstGeom>
          <a:noFill/>
        </p:spPr>
        <p:txBody>
          <a:bodyPr wrap="square" rtlCol="0">
            <a:spAutoFit/>
          </a:bodyPr>
          <a:lstStyle/>
          <a:p>
            <a:pPr lvl="0" algn="just">
              <a:defRPr/>
            </a:pPr>
            <a:r>
              <a:rPr lang="en-US" altLang="zh-CN">
                <a:solidFill>
                  <a:srgbClr val="002060"/>
                </a:solidFill>
                <a:latin typeface="Roboto" panose="02000000000000000000" pitchFamily="2" charset="0"/>
                <a:ea typeface="Roboto" panose="02000000000000000000" pitchFamily="2" charset="0"/>
              </a:rPr>
              <a:t>Sử dụng vật liệu quen thuộc, dễ tìm hoặc vật liệu tái chế</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989184" y="5688939"/>
            <a:ext cx="319346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Hình thức đẹp, sáng tạo và sử dụng </a:t>
            </a:r>
            <a:r>
              <a:rPr lang="en-US" altLang="zh-CN">
                <a:solidFill>
                  <a:srgbClr val="002060"/>
                </a:solidFill>
                <a:latin typeface="Roboto" panose="02000000000000000000" pitchFamily="2" charset="0"/>
                <a:ea typeface="Roboto" panose="02000000000000000000" pitchFamily="2" charset="0"/>
              </a:rPr>
              <a:t>đ</a:t>
            </a:r>
            <a:r>
              <a:rPr lang="vi-VN" altLang="zh-CN">
                <a:solidFill>
                  <a:srgbClr val="002060"/>
                </a:solidFill>
                <a:latin typeface="Roboto" panose="02000000000000000000" pitchFamily="2" charset="0"/>
                <a:ea typeface="Roboto" panose="02000000000000000000" pitchFamily="2" charset="0"/>
              </a:rPr>
              <a:t>ược lâu dài</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1469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QUAN SÁT TRANH VÀ CHO BIẾT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3970" y="1153823"/>
            <a:ext cx="6639803" cy="486746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646324" y="6255251"/>
            <a:ext cx="5269077"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a:t>
            </a:r>
            <a:r>
              <a:rPr lang="en-US" sz="2400">
                <a:solidFill>
                  <a:srgbClr val="002060"/>
                </a:solidFill>
                <a:latin typeface="Roboto" panose="02000000000000000000" pitchFamily="2" charset="0"/>
                <a:ea typeface="Roboto" panose="02000000000000000000" pitchFamily="2" charset="0"/>
              </a:rPr>
              <a:t>ai bạn đang trao đổi về vấn đề gì</a:t>
            </a:r>
            <a:r>
              <a:rPr lang="vi-VN"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0" name="Group 9"/>
          <p:cNvGrpSpPr/>
          <p:nvPr/>
        </p:nvGrpSpPr>
        <p:grpSpPr>
          <a:xfrm flipH="1">
            <a:off x="758536" y="1182411"/>
            <a:ext cx="4229476" cy="2371280"/>
            <a:chOff x="107980" y="3227354"/>
            <a:chExt cx="3784151" cy="2168323"/>
          </a:xfrm>
        </p:grpSpPr>
        <p:sp>
          <p:nvSpPr>
            <p:cNvPr id="14"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solidFill>
              <a:srgbClr val="E5A9B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926208" y="1481631"/>
            <a:ext cx="3538091"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sử dụng máy tính</a:t>
            </a:r>
          </a:p>
          <a:p>
            <a:pPr lvl="0" algn="ctr">
              <a:defRPr/>
            </a:pPr>
            <a:r>
              <a:rPr lang="vi-VN" sz="2400">
                <a:solidFill>
                  <a:srgbClr val="002060"/>
                </a:solidFill>
                <a:latin typeface="Roboto" panose="02000000000000000000" pitchFamily="2" charset="0"/>
                <a:ea typeface="Roboto" panose="02000000000000000000" pitchFamily="2" charset="0"/>
              </a:rPr>
              <a:t>quá lâu hoặc ngồi không đúng tư thế có thể gây hại cho sức khoẻ của chúng mình đấy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6" name="Group 15"/>
          <p:cNvGrpSpPr/>
          <p:nvPr/>
        </p:nvGrpSpPr>
        <p:grpSpPr>
          <a:xfrm>
            <a:off x="8364683" y="1153823"/>
            <a:ext cx="3433408" cy="2098532"/>
            <a:chOff x="107980" y="3227354"/>
            <a:chExt cx="3784151" cy="2168323"/>
          </a:xfrm>
          <a:solidFill>
            <a:srgbClr val="AAE1FA"/>
          </a:solidFill>
        </p:grpSpPr>
        <p:sp>
          <p:nvSpPr>
            <p:cNvPr id="17"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extBox 18"/>
          <p:cNvSpPr txBox="1"/>
          <p:nvPr/>
        </p:nvSpPr>
        <p:spPr>
          <a:xfrm>
            <a:off x="8444484" y="1575687"/>
            <a:ext cx="3538091"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Đúng rồi, nhưng vẫn</a:t>
            </a:r>
          </a:p>
          <a:p>
            <a:pPr lvl="0" algn="ctr">
              <a:defRPr/>
            </a:pPr>
            <a:r>
              <a:rPr lang="vi-VN" sz="2400">
                <a:solidFill>
                  <a:srgbClr val="002060"/>
                </a:solidFill>
                <a:latin typeface="Roboto" panose="02000000000000000000" pitchFamily="2" charset="0"/>
                <a:ea typeface="Roboto" panose="02000000000000000000" pitchFamily="2" charset="0"/>
              </a:rPr>
              <a:t>còn nhiều bạn chưa</a:t>
            </a:r>
          </a:p>
          <a:p>
            <a:pPr lvl="0" algn="ctr">
              <a:defRPr/>
            </a:pPr>
            <a:r>
              <a:rPr lang="vi-VN" sz="2400">
                <a:solidFill>
                  <a:srgbClr val="002060"/>
                </a:solidFill>
                <a:latin typeface="Roboto" panose="02000000000000000000" pitchFamily="2" charset="0"/>
                <a:ea typeface="Roboto" panose="02000000000000000000" pitchFamily="2" charset="0"/>
              </a:rPr>
              <a:t>thực hiện đúng</a:t>
            </a:r>
          </a:p>
          <a:p>
            <a:pPr lvl="0" algn="ctr">
              <a:defRPr/>
            </a:pPr>
            <a:r>
              <a:rPr lang="vi-VN" sz="2400">
                <a:solidFill>
                  <a:srgbClr val="002060"/>
                </a:solidFill>
                <a:latin typeface="Roboto" panose="02000000000000000000" pitchFamily="2" charset="0"/>
                <a:ea typeface="Roboto" panose="02000000000000000000" pitchFamily="2" charset="0"/>
              </a:rPr>
              <a:t>những điều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3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7863" y="1440067"/>
            <a:ext cx="609600" cy="609600"/>
          </a:xfrm>
          <a:prstGeom prst="rect">
            <a:avLst/>
          </a:prstGeom>
        </p:spPr>
      </p:pic>
      <p:pic>
        <p:nvPicPr>
          <p:cNvPr id="3" name="34-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47863" y="761759"/>
            <a:ext cx="609600" cy="609600"/>
          </a:xfrm>
          <a:prstGeom prst="rect">
            <a:avLst/>
          </a:prstGeom>
        </p:spPr>
      </p:pic>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 presetClass="mediacall" presetSubtype="0" fill="hold" nodeType="withEffect">
                                  <p:stCondLst>
                                    <p:cond delay="0"/>
                                  </p:stCondLst>
                                  <p:childTnLst>
                                    <p:cmd type="call" cmd="playFrom(0.0)">
                                      <p:cBhvr>
                                        <p:cTn id="17" dur="5381" fill="hold"/>
                                        <p:tgtEl>
                                          <p:spTgt spid="2"/>
                                        </p:tgtEl>
                                      </p:cBhvr>
                                    </p:cmd>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 presetClass="mediacall" presetSubtype="0" fill="hold" nodeType="withEffect">
                                  <p:stCondLst>
                                    <p:cond delay="0"/>
                                  </p:stCondLst>
                                  <p:childTnLst>
                                    <p:cmd type="call" cmd="playFrom(0.0)">
                                      <p:cBhvr>
                                        <p:cTn id="30" dur="3630" fill="hold"/>
                                        <p:tgtEl>
                                          <p:spTgt spid="3"/>
                                        </p:tgtEl>
                                      </p:cBhvr>
                                    </p:cmd>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17" grpId="0"/>
      <p:bldP spid="13" grpId="0"/>
      <p:bldP spid="8"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0673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7355900" y="2237763"/>
            <a:ext cx="3577112" cy="830997"/>
          </a:xfrm>
          <a:prstGeom prst="rect">
            <a:avLst/>
          </a:prstGeom>
          <a:noFill/>
        </p:spPr>
        <p:txBody>
          <a:bodyPr wrap="square" rtlCol="0">
            <a:spAutoFit/>
          </a:bodyPr>
          <a:lstStyle/>
          <a:p>
            <a:pPr lvl="0" algn="r">
              <a:defRPr/>
            </a:pPr>
            <a:r>
              <a:rPr lang="en-US" sz="2400">
                <a:solidFill>
                  <a:srgbClr val="FF0000"/>
                </a:solidFill>
                <a:latin typeface="Roboto" panose="02000000000000000000" pitchFamily="2" charset="0"/>
                <a:ea typeface="Roboto" panose="02000000000000000000" pitchFamily="2" charset="0"/>
              </a:rPr>
              <a:t>Xác định chắc chắn những vấn đề cần nhớ</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17" name="TextBox 116"/>
          <p:cNvSpPr txBox="1"/>
          <p:nvPr/>
        </p:nvSpPr>
        <p:spPr>
          <a:xfrm>
            <a:off x="2524388" y="324651"/>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QUAN SÁT TRANH VÀ CHO BIẾT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34" y="2322493"/>
            <a:ext cx="5400345" cy="395419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96916" y="1348563"/>
            <a:ext cx="989303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Em cần làm gì để ghi nhớ những quy tắc sử dụng máy tính an toàn?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7" name="TextBox 6"/>
          <p:cNvSpPr txBox="1"/>
          <p:nvPr/>
        </p:nvSpPr>
        <p:spPr>
          <a:xfrm>
            <a:off x="8271164" y="3247588"/>
            <a:ext cx="2661848" cy="461665"/>
          </a:xfrm>
          <a:prstGeom prst="rect">
            <a:avLst/>
          </a:prstGeom>
          <a:noFill/>
        </p:spPr>
        <p:txBody>
          <a:bodyPr wrap="square" rtlCol="0">
            <a:spAutoFit/>
          </a:bodyPr>
          <a:lstStyle/>
          <a:p>
            <a:pPr lvl="0" algn="r">
              <a:defRPr/>
            </a:pPr>
            <a:r>
              <a:rPr lang="en-US" sz="2400">
                <a:solidFill>
                  <a:srgbClr val="FF0000"/>
                </a:solidFill>
                <a:latin typeface="Roboto" panose="02000000000000000000" pitchFamily="2" charset="0"/>
                <a:ea typeface="Roboto" panose="02000000000000000000" pitchFamily="2" charset="0"/>
              </a:rPr>
              <a:t>Nhắc lại nhiều lần</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7646843" y="3888081"/>
            <a:ext cx="3286169" cy="461665"/>
          </a:xfrm>
          <a:prstGeom prst="rect">
            <a:avLst/>
          </a:prstGeom>
          <a:noFill/>
        </p:spPr>
        <p:txBody>
          <a:bodyPr wrap="square" rtlCol="0">
            <a:spAutoFit/>
          </a:bodyPr>
          <a:lstStyle/>
          <a:p>
            <a:pPr lvl="0" algn="r">
              <a:defRPr/>
            </a:pPr>
            <a:r>
              <a:rPr lang="en-US" sz="2400">
                <a:solidFill>
                  <a:srgbClr val="FF0000"/>
                </a:solidFill>
                <a:latin typeface="Roboto" panose="02000000000000000000" pitchFamily="2" charset="0"/>
                <a:ea typeface="Roboto" panose="02000000000000000000" pitchFamily="2" charset="0"/>
              </a:rPr>
              <a:t>Hiểu nội dung cần nhớ</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9413296" y="4528574"/>
            <a:ext cx="1519716" cy="461665"/>
          </a:xfrm>
          <a:prstGeom prst="rect">
            <a:avLst/>
          </a:prstGeom>
          <a:noFill/>
        </p:spPr>
        <p:txBody>
          <a:bodyPr wrap="square" rtlCol="0">
            <a:spAutoFit/>
          </a:bodyPr>
          <a:lstStyle/>
          <a:p>
            <a:pPr lvl="0" algn="r">
              <a:defRPr/>
            </a:pPr>
            <a:r>
              <a:rPr lang="vi-VN" sz="2400">
                <a:solidFill>
                  <a:srgbClr val="FF0000"/>
                </a:solidFill>
                <a:latin typeface="Roboto" panose="02000000000000000000" pitchFamily="2" charset="0"/>
                <a:ea typeface="Roboto" panose="02000000000000000000" pitchFamily="2" charset="0"/>
              </a:rPr>
              <a:t>G</a:t>
            </a:r>
            <a:r>
              <a:rPr lang="en-US" sz="2400">
                <a:solidFill>
                  <a:srgbClr val="FF0000"/>
                </a:solidFill>
                <a:latin typeface="Roboto" panose="02000000000000000000" pitchFamily="2" charset="0"/>
                <a:ea typeface="Roboto" panose="02000000000000000000" pitchFamily="2" charset="0"/>
              </a:rPr>
              <a:t>hi chép</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37787" y="5169067"/>
            <a:ext cx="2995225" cy="461665"/>
          </a:xfrm>
          <a:prstGeom prst="rect">
            <a:avLst/>
          </a:prstGeom>
          <a:noFill/>
        </p:spPr>
        <p:txBody>
          <a:bodyPr wrap="square" rtlCol="0">
            <a:spAutoFit/>
          </a:bodyPr>
          <a:lstStyle/>
          <a:p>
            <a:pPr lvl="0" algn="r">
              <a:defRPr/>
            </a:pPr>
            <a:r>
              <a:rPr lang="en-US" sz="2400">
                <a:solidFill>
                  <a:srgbClr val="FF0000"/>
                </a:solidFill>
                <a:latin typeface="Roboto" panose="02000000000000000000" pitchFamily="2" charset="0"/>
                <a:ea typeface="Roboto" panose="02000000000000000000" pitchFamily="2" charset="0"/>
              </a:rPr>
              <a:t>Tích cực thực hành</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8562109" y="5809562"/>
            <a:ext cx="2370903" cy="461665"/>
          </a:xfrm>
          <a:prstGeom prst="rect">
            <a:avLst/>
          </a:prstGeom>
          <a:noFill/>
        </p:spPr>
        <p:txBody>
          <a:bodyPr wrap="square" rtlCol="0">
            <a:spAutoFit/>
          </a:bodyPr>
          <a:lstStyle/>
          <a:p>
            <a:pPr lvl="0" algn="r">
              <a:defRPr/>
            </a:pPr>
            <a:r>
              <a:rPr lang="vi-VN" sz="2400">
                <a:solidFill>
                  <a:srgbClr val="FF0000"/>
                </a:solidFill>
                <a:latin typeface="Roboto" panose="02000000000000000000" pitchFamily="2" charset="0"/>
                <a:ea typeface="Roboto" panose="02000000000000000000" pitchFamily="2" charset="0"/>
              </a:rPr>
              <a:t>Nghĩ về tác hại</a:t>
            </a: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6"/>
                                        </p:tgtEl>
                                        <p:attrNameLst>
                                          <p:attrName>style.visibility</p:attrName>
                                        </p:attrNameLst>
                                      </p:cBhvr>
                                      <p:to>
                                        <p:strVal val="visible"/>
                                      </p:to>
                                    </p:set>
                                    <p:animEffect transition="in" filter="fade">
                                      <p:cBhvr>
                                        <p:cTn id="20" dur="1000"/>
                                        <p:tgtEl>
                                          <p:spTgt spid="116"/>
                                        </p:tgtEl>
                                      </p:cBhvr>
                                    </p:animEffect>
                                    <p:anim calcmode="lin" valueType="num">
                                      <p:cBhvr>
                                        <p:cTn id="21" dur="1000" fill="hold"/>
                                        <p:tgtEl>
                                          <p:spTgt spid="116"/>
                                        </p:tgtEl>
                                        <p:attrNameLst>
                                          <p:attrName>ppt_x</p:attrName>
                                        </p:attrNameLst>
                                      </p:cBhvr>
                                      <p:tavLst>
                                        <p:tav tm="0">
                                          <p:val>
                                            <p:strVal val="#ppt_x"/>
                                          </p:val>
                                        </p:tav>
                                        <p:tav tm="100000">
                                          <p:val>
                                            <p:strVal val="#ppt_x"/>
                                          </p:val>
                                        </p:tav>
                                      </p:tavLst>
                                    </p:anim>
                                    <p:anim calcmode="lin" valueType="num">
                                      <p:cBhvr>
                                        <p:cTn id="22"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3"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0" y="1348563"/>
            <a:ext cx="7705725" cy="4718862"/>
          </a:xfrm>
          <a:prstGeom prst="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17884" y="487870"/>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2" name="Rectangle 1"/>
          <p:cNvSpPr/>
          <p:nvPr/>
        </p:nvSpPr>
        <p:spPr>
          <a:xfrm>
            <a:off x="2828925" y="1592441"/>
            <a:ext cx="6667500" cy="4144724"/>
          </a:xfrm>
          <a:prstGeom prst="rect">
            <a:avLst/>
          </a:prstGeom>
        </p:spPr>
        <p:txBody>
          <a:bodyPr wrap="square">
            <a:spAutoFit/>
          </a:bodyPr>
          <a:lstStyle/>
          <a:p>
            <a:pPr algn="just">
              <a:spcAft>
                <a:spcPts val="0"/>
              </a:spcAft>
            </a:pPr>
            <a:r>
              <a:rPr lang="en-US" sz="2400" b="1">
                <a:solidFill>
                  <a:srgbClr val="000000"/>
                </a:solidFill>
                <a:latin typeface="Roboto" panose="02000000000000000000" pitchFamily="2" charset="0"/>
                <a:ea typeface="Roboto" panose="02000000000000000000" pitchFamily="2" charset="0"/>
                <a:cs typeface="Times New Roman" panose="02020603050405020304" pitchFamily="18" charset="0"/>
              </a:rPr>
              <a:t>Khi sử dụng máy tính quá lâu hoặc ngồi không đúng tư thế có thể gây hại gì?</a:t>
            </a:r>
            <a:endParaRPr lang="en-US">
              <a:latin typeface="Times New Roman" panose="02020603050405020304" pitchFamily="18" charset="0"/>
              <a:ea typeface="Times New Roman" panose="02020603050405020304" pitchFamily="18" charset="0"/>
            </a:endParaRPr>
          </a:p>
          <a:p>
            <a:pPr algn="just">
              <a:spcBef>
                <a:spcPts val="800"/>
              </a:spcBef>
              <a:spcAft>
                <a:spcPts val="800"/>
              </a:spcAft>
            </a:pP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endParaRPr lang="en-US">
              <a:latin typeface="Roboto" panose="02000000000000000000" pitchFamily="2" charset="0"/>
              <a:ea typeface="Times New Roman" panose="02020603050405020304" pitchFamily="18" charset="0"/>
            </a:endParaRPr>
          </a:p>
          <a:p>
            <a:pPr algn="just">
              <a:spcBef>
                <a:spcPts val="800"/>
              </a:spcBef>
              <a:spcAft>
                <a:spcPts val="800"/>
              </a:spcAft>
            </a:pP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r>
              <a:rPr lang="en-US" sz="2400" b="1">
                <a:latin typeface="Roboto" panose="02000000000000000000" pitchFamily="2" charset="0"/>
                <a:ea typeface="Times New Roman" panose="02020603050405020304" pitchFamily="18" charset="0"/>
              </a:rPr>
              <a:t> </a:t>
            </a:r>
            <a:endParaRPr lang="en-US">
              <a:latin typeface="Times New Roman" panose="02020603050405020304" pitchFamily="18" charset="0"/>
              <a:ea typeface="Times New Roman" panose="02020603050405020304" pitchFamily="18" charset="0"/>
            </a:endParaRPr>
          </a:p>
          <a:p>
            <a:pPr algn="just">
              <a:spcAft>
                <a:spcPts val="0"/>
              </a:spcAft>
            </a:pPr>
            <a:r>
              <a:rPr lang="en-US" sz="2400" b="1">
                <a:latin typeface="Roboto" panose="02000000000000000000" pitchFamily="2" charset="0"/>
                <a:ea typeface="Times New Roman" panose="02020603050405020304" pitchFamily="18" charset="0"/>
              </a:rPr>
              <a:t>Em cần làm gì để ghi nhớ những quy tắc sử dụng máy tính an toàn?</a:t>
            </a:r>
            <a:endParaRPr lang="en-US">
              <a:latin typeface="Times New Roman" panose="02020603050405020304" pitchFamily="18" charset="0"/>
              <a:ea typeface="Times New Roman" panose="02020603050405020304" pitchFamily="18" charset="0"/>
            </a:endParaRPr>
          </a:p>
          <a:p>
            <a:pPr algn="just">
              <a:spcAft>
                <a:spcPts val="0"/>
              </a:spcAft>
            </a:pPr>
            <a:r>
              <a:rPr lang="en-US" b="1">
                <a:latin typeface="Roboto" panose="02000000000000000000" pitchFamily="2" charset="0"/>
                <a:ea typeface="Roboto" panose="02000000000000000000" pitchFamily="2" charset="0"/>
                <a:cs typeface="Times New Roman" panose="02020603050405020304" pitchFamily="18" charset="0"/>
              </a:rPr>
              <a:t> </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800"/>
              </a:spcBef>
              <a:spcAft>
                <a:spcPts val="800"/>
              </a:spcAft>
            </a:pP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endParaRPr lang="en-US">
              <a:latin typeface="Roboto" panose="02000000000000000000" pitchFamily="2" charset="0"/>
              <a:ea typeface="Times New Roman" panose="02020603050405020304" pitchFamily="18" charset="0"/>
            </a:endParaRPr>
          </a:p>
          <a:p>
            <a:pPr algn="just">
              <a:spcBef>
                <a:spcPts val="800"/>
              </a:spcBef>
              <a:spcAft>
                <a:spcPts val="800"/>
              </a:spcAft>
            </a:pP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r>
              <a:rPr lang="en-US">
                <a:latin typeface="Roboto" panose="02000000000000000000" pitchFamily="2" charset="0"/>
                <a:ea typeface="Times New Roman" panose="02020603050405020304" pitchFamily="18" charset="0"/>
              </a:rPr>
              <a:t>………………………………..</a:t>
            </a:r>
            <a:r>
              <a:rPr lang="vi-VN">
                <a:latin typeface="Roboto" panose="02000000000000000000" pitchFamily="2" charset="0"/>
                <a:ea typeface="Times New Roman" panose="02020603050405020304" pitchFamily="18" charset="0"/>
              </a:rPr>
              <a:t>……</a:t>
            </a:r>
            <a:endParaRPr lang="en-US">
              <a:latin typeface="Times New Roman" panose="02020603050405020304" pitchFamily="18" charset="0"/>
              <a:ea typeface="Times New Roman" panose="02020603050405020304" pitchFamily="18" charset="0"/>
            </a:endParaRPr>
          </a:p>
          <a:p>
            <a:pPr algn="ctr">
              <a:spcAft>
                <a:spcPts val="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238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247412" y="712509"/>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KHI LÀM VIỆC VỚI MÁY TÍNH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55424" y="1566446"/>
            <a:ext cx="1052229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Hình nào dưới đây cho biết tư thế ngồi đúng khi làm việc với máy tính?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244292" y="5782666"/>
            <a:ext cx="3543300"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Hình </a:t>
            </a:r>
            <a:r>
              <a:rPr lang="vi-VN" sz="2400">
                <a:solidFill>
                  <a:srgbClr val="002060"/>
                </a:solidFill>
                <a:latin typeface="Roboto" panose="02000000000000000000" pitchFamily="2" charset="0"/>
                <a:ea typeface="Roboto" panose="02000000000000000000" pitchFamily="2" charset="0"/>
              </a:rPr>
              <a:t>2 ngồi đúng tư thế </a:t>
            </a:r>
          </a:p>
        </p:txBody>
      </p:sp>
      <p:sp>
        <p:nvSpPr>
          <p:cNvPr id="52" name="TextBox 51"/>
          <p:cNvSpPr txBox="1"/>
          <p:nvPr/>
        </p:nvSpPr>
        <p:spPr>
          <a:xfrm>
            <a:off x="1705496" y="142482"/>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TƯ THẾ NGỒI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43" y="2297274"/>
            <a:ext cx="3618778" cy="30882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553" y="2297274"/>
            <a:ext cx="3618778" cy="306779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8262" y="2297274"/>
            <a:ext cx="3679998" cy="30882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Oval 6"/>
          <p:cNvSpPr/>
          <p:nvPr/>
        </p:nvSpPr>
        <p:spPr>
          <a:xfrm>
            <a:off x="3210791" y="2389909"/>
            <a:ext cx="561109" cy="5611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1</a:t>
            </a:r>
            <a:endParaRPr lang="en-US" sz="3200">
              <a:latin typeface="Roboto Black" panose="02000000000000000000" pitchFamily="2" charset="0"/>
              <a:ea typeface="Roboto Black" panose="02000000000000000000" pitchFamily="2" charset="0"/>
            </a:endParaRPr>
          </a:p>
        </p:txBody>
      </p:sp>
      <p:sp>
        <p:nvSpPr>
          <p:cNvPr id="56" name="Oval 55"/>
          <p:cNvSpPr/>
          <p:nvPr/>
        </p:nvSpPr>
        <p:spPr>
          <a:xfrm>
            <a:off x="7026088" y="2389909"/>
            <a:ext cx="561109" cy="5611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2</a:t>
            </a:r>
            <a:endParaRPr lang="en-US" sz="3200">
              <a:latin typeface="Roboto Black" panose="02000000000000000000" pitchFamily="2" charset="0"/>
              <a:ea typeface="Roboto Black" panose="02000000000000000000" pitchFamily="2" charset="0"/>
            </a:endParaRPr>
          </a:p>
        </p:txBody>
      </p:sp>
      <p:sp>
        <p:nvSpPr>
          <p:cNvPr id="57" name="Oval 56"/>
          <p:cNvSpPr/>
          <p:nvPr/>
        </p:nvSpPr>
        <p:spPr>
          <a:xfrm>
            <a:off x="11129113" y="2400300"/>
            <a:ext cx="561109" cy="5611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3</a:t>
            </a:r>
            <a:endParaRPr lang="en-US" sz="320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72479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anim calcmode="lin" valueType="num">
                                      <p:cBhvr>
                                        <p:cTn id="37" dur="1000" fill="hold"/>
                                        <p:tgtEl>
                                          <p:spTgt spid="56"/>
                                        </p:tgtEl>
                                        <p:attrNameLst>
                                          <p:attrName>ppt_x</p:attrName>
                                        </p:attrNameLst>
                                      </p:cBhvr>
                                      <p:tavLst>
                                        <p:tav tm="0">
                                          <p:val>
                                            <p:strVal val="#ppt_x"/>
                                          </p:val>
                                        </p:tav>
                                        <p:tav tm="100000">
                                          <p:val>
                                            <p:strVal val="#ppt_x"/>
                                          </p:val>
                                        </p:tav>
                                      </p:tavLst>
                                    </p:anim>
                                    <p:anim calcmode="lin" valueType="num">
                                      <p:cBhvr>
                                        <p:cTn id="38" dur="10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anim calcmode="lin" valueType="num">
                                      <p:cBhvr>
                                        <p:cTn id="42" dur="1000" fill="hold"/>
                                        <p:tgtEl>
                                          <p:spTgt spid="57"/>
                                        </p:tgtEl>
                                        <p:attrNameLst>
                                          <p:attrName>ppt_x</p:attrName>
                                        </p:attrNameLst>
                                      </p:cBhvr>
                                      <p:tavLst>
                                        <p:tav tm="0">
                                          <p:val>
                                            <p:strVal val="#ppt_x"/>
                                          </p:val>
                                        </p:tav>
                                        <p:tav tm="100000">
                                          <p:val>
                                            <p:strVal val="#ppt_x"/>
                                          </p:val>
                                        </p:tav>
                                      </p:tavLst>
                                    </p:anim>
                                    <p:anim calcmode="lin" valueType="num">
                                      <p:cBhvr>
                                        <p:cTn id="43" dur="1000" fill="hold"/>
                                        <p:tgtEl>
                                          <p:spTgt spid="5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1000"/>
                                        <p:tgtEl>
                                          <p:spTgt spid="54"/>
                                        </p:tgtEl>
                                      </p:cBhvr>
                                    </p:animEffect>
                                    <p:anim calcmode="lin" valueType="num">
                                      <p:cBhvr>
                                        <p:cTn id="47" dur="1000" fill="hold"/>
                                        <p:tgtEl>
                                          <p:spTgt spid="54"/>
                                        </p:tgtEl>
                                        <p:attrNameLst>
                                          <p:attrName>ppt_x</p:attrName>
                                        </p:attrNameLst>
                                      </p:cBhvr>
                                      <p:tavLst>
                                        <p:tav tm="0">
                                          <p:val>
                                            <p:strVal val="#ppt_x"/>
                                          </p:val>
                                        </p:tav>
                                        <p:tav tm="100000">
                                          <p:val>
                                            <p:strVal val="#ppt_x"/>
                                          </p:val>
                                        </p:tav>
                                      </p:tavLst>
                                    </p:anim>
                                    <p:anim calcmode="lin" valueType="num">
                                      <p:cBhvr>
                                        <p:cTn id="4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54" grpId="0"/>
      <p:bldP spid="52" grpId="0"/>
      <p:bldP spid="7" grpId="0" animBg="1"/>
      <p:bldP spid="56"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247412" y="712509"/>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KHI LÀM VIỆC VỚI MÁY TÍNH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55424" y="1566446"/>
            <a:ext cx="5985049"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Tư thế ngồi đúng khi làm việc với máy tính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1705496" y="2318937"/>
            <a:ext cx="2815963"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Ngồi thẳng lưng</a:t>
            </a:r>
          </a:p>
        </p:txBody>
      </p:sp>
      <p:sp>
        <p:nvSpPr>
          <p:cNvPr id="52" name="TextBox 51"/>
          <p:cNvSpPr txBox="1"/>
          <p:nvPr/>
        </p:nvSpPr>
        <p:spPr>
          <a:xfrm>
            <a:off x="1705496" y="142482"/>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TƯ THẾ NGỒI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0473" y="2082812"/>
            <a:ext cx="4953916" cy="419965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5" name="TextBox 14"/>
          <p:cNvSpPr txBox="1"/>
          <p:nvPr/>
        </p:nvSpPr>
        <p:spPr>
          <a:xfrm>
            <a:off x="1705496" y="3210133"/>
            <a:ext cx="2334608"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Vai thả lỏng</a:t>
            </a:r>
          </a:p>
        </p:txBody>
      </p:sp>
      <p:sp>
        <p:nvSpPr>
          <p:cNvPr id="16" name="TextBox 15"/>
          <p:cNvSpPr txBox="1"/>
          <p:nvPr/>
        </p:nvSpPr>
        <p:spPr>
          <a:xfrm>
            <a:off x="1705496" y="4101329"/>
            <a:ext cx="4414724" cy="646331"/>
          </a:xfrm>
          <a:prstGeom prst="rect">
            <a:avLst/>
          </a:prstGeom>
          <a:noFill/>
        </p:spPr>
        <p:txBody>
          <a:bodyPr wrap="square" rtlCol="0">
            <a:spAutoFit/>
          </a:bodyPr>
          <a:lstStyle/>
          <a:p>
            <a:pPr lvl="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Tay đặt ngang với bàn phím</a:t>
            </a:r>
          </a:p>
        </p:txBody>
      </p:sp>
      <p:sp>
        <p:nvSpPr>
          <p:cNvPr id="25" name="Rectangle 24"/>
          <p:cNvSpPr/>
          <p:nvPr/>
        </p:nvSpPr>
        <p:spPr>
          <a:xfrm>
            <a:off x="8214056" y="3525970"/>
            <a:ext cx="1065025" cy="6362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05497" y="5126894"/>
            <a:ext cx="3541916" cy="1015663"/>
          </a:xfrm>
          <a:prstGeom prst="rect">
            <a:avLst/>
          </a:prstGeom>
          <a:noFill/>
        </p:spPr>
        <p:txBody>
          <a:bodyPr wrap="square" rtlCol="0">
            <a:spAutoFit/>
          </a:bodyPr>
          <a:lstStyle/>
          <a:p>
            <a:pPr marL="457200" lvl="0" indent="-457200" algn="just">
              <a:defRPr/>
            </a:pPr>
            <a:r>
              <a:rPr lang="vi-VN" sz="36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Mắt cách màn hình</a:t>
            </a:r>
            <a:r>
              <a:rPr lang="en-US" sz="2400">
                <a:solidFill>
                  <a:srgbClr val="002060"/>
                </a:solidFill>
                <a:latin typeface="Roboto" panose="02000000000000000000" pitchFamily="2" charset="0"/>
                <a:ea typeface="Roboto" panose="02000000000000000000" pitchFamily="2" charset="0"/>
              </a:rPr>
              <a:t> khoảng từ 50 - 80 cm</a:t>
            </a:r>
            <a:endParaRPr lang="vi-VN" sz="2400">
              <a:solidFill>
                <a:srgbClr val="002060"/>
              </a:solidFill>
              <a:latin typeface="Roboto" panose="02000000000000000000" pitchFamily="2" charset="0"/>
              <a:ea typeface="Roboto" panose="02000000000000000000" pitchFamily="2" charset="0"/>
            </a:endParaRPr>
          </a:p>
        </p:txBody>
      </p:sp>
      <p:cxnSp>
        <p:nvCxnSpPr>
          <p:cNvPr id="8" name="Straight Arrow Connector 7"/>
          <p:cNvCxnSpPr/>
          <p:nvPr/>
        </p:nvCxnSpPr>
        <p:spPr>
          <a:xfrm>
            <a:off x="7543801" y="2660073"/>
            <a:ext cx="51954" cy="21613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626926" y="3493245"/>
            <a:ext cx="571502" cy="1006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8288641" y="2867300"/>
            <a:ext cx="1226128" cy="4267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10833280" y="2136473"/>
            <a:ext cx="561109" cy="5611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2</a:t>
            </a:r>
            <a:endParaRPr lang="en-US" sz="320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88125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1000"/>
                                        <p:tgtEl>
                                          <p:spTgt spid="54"/>
                                        </p:tgtEl>
                                      </p:cBhvr>
                                    </p:animEffect>
                                    <p:anim calcmode="lin" valueType="num">
                                      <p:cBhvr>
                                        <p:cTn id="24" dur="1000" fill="hold"/>
                                        <p:tgtEl>
                                          <p:spTgt spid="54"/>
                                        </p:tgtEl>
                                        <p:attrNameLst>
                                          <p:attrName>ppt_x</p:attrName>
                                        </p:attrNameLst>
                                      </p:cBhvr>
                                      <p:tavLst>
                                        <p:tav tm="0">
                                          <p:val>
                                            <p:strVal val="#ppt_x"/>
                                          </p:val>
                                        </p:tav>
                                        <p:tav tm="100000">
                                          <p:val>
                                            <p:strVal val="#ppt_x"/>
                                          </p:val>
                                        </p:tav>
                                      </p:tavLst>
                                    </p:anim>
                                    <p:anim calcmode="lin" valueType="num">
                                      <p:cBhvr>
                                        <p:cTn id="25" dur="1000" fill="hold"/>
                                        <p:tgtEl>
                                          <p:spTgt spid="54"/>
                                        </p:tgtEl>
                                        <p:attrNameLst>
                                          <p:attrName>ppt_y</p:attrName>
                                        </p:attrNameLst>
                                      </p:cBhvr>
                                      <p:tavLst>
                                        <p:tav tm="0">
                                          <p:val>
                                            <p:strVal val="#ppt_y+.1"/>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26" presetClass="emph" presetSubtype="0" repeatCount="3000" fill="hold" nodeType="withEffect">
                                  <p:stCondLst>
                                    <p:cond delay="0"/>
                                  </p:stCondLst>
                                  <p:childTnLst>
                                    <p:animEffect transition="out" filter="fade">
                                      <p:cBhvr>
                                        <p:cTn id="30" dur="1000" tmFilter="0, 0; .2, .5; .8, .5; 1, 0"/>
                                        <p:tgtEl>
                                          <p:spTgt spid="8"/>
                                        </p:tgtEl>
                                      </p:cBhvr>
                                    </p:animEffect>
                                    <p:animScale>
                                      <p:cBhvr>
                                        <p:cTn id="31" dur="500" autoRev="1" fill="hold"/>
                                        <p:tgtEl>
                                          <p:spTgt spid="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9"/>
                                        </p:tgtEl>
                                      </p:cBhvr>
                                    </p:animEffect>
                                    <p:animScale>
                                      <p:cBhvr>
                                        <p:cTn id="46" dur="500" autoRev="1" fill="hold"/>
                                        <p:tgtEl>
                                          <p:spTgt spid="29"/>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par>
                                <p:cTn id="54" presetID="1" presetClass="exit" presetSubtype="0" fill="hold" nodeType="withEffect">
                                  <p:stCondLst>
                                    <p:cond delay="0"/>
                                  </p:stCondLst>
                                  <p:childTnLst>
                                    <p:set>
                                      <p:cBhvr>
                                        <p:cTn id="55" dur="1" fill="hold">
                                          <p:stCondLst>
                                            <p:cond delay="0"/>
                                          </p:stCondLst>
                                        </p:cTn>
                                        <p:tgtEl>
                                          <p:spTgt spid="29"/>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26" presetClass="emph" presetSubtype="0" repeatCount="3000" fill="hold" grpId="1" nodeType="withEffect">
                                  <p:stCondLst>
                                    <p:cond delay="0"/>
                                  </p:stCondLst>
                                  <p:childTnLst>
                                    <p:animEffect transition="out" filter="fade">
                                      <p:cBhvr>
                                        <p:cTn id="60" dur="1000" tmFilter="0, 0; .2, .5; .8, .5; 1, 0"/>
                                        <p:tgtEl>
                                          <p:spTgt spid="25"/>
                                        </p:tgtEl>
                                      </p:cBhvr>
                                    </p:animEffect>
                                    <p:animScale>
                                      <p:cBhvr>
                                        <p:cTn id="61" dur="500" autoRev="1" fill="hold"/>
                                        <p:tgtEl>
                                          <p:spTgt spid="2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par>
                                <p:cTn id="69" presetID="1" presetClass="exit" presetSubtype="0" fill="hold" grpId="2"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26" presetClass="emph" presetSubtype="0" repeatCount="3000" fill="hold" nodeType="withEffect">
                                  <p:stCondLst>
                                    <p:cond delay="0"/>
                                  </p:stCondLst>
                                  <p:childTnLst>
                                    <p:animEffect transition="out" filter="fade">
                                      <p:cBhvr>
                                        <p:cTn id="75" dur="1000" tmFilter="0, 0; .2, .5; .8, .5; 1, 0"/>
                                        <p:tgtEl>
                                          <p:spTgt spid="32"/>
                                        </p:tgtEl>
                                      </p:cBhvr>
                                    </p:animEffect>
                                    <p:animScale>
                                      <p:cBhvr>
                                        <p:cTn id="76" dur="500" autoRev="1" fill="hold"/>
                                        <p:tgtEl>
                                          <p:spTgt spid="32"/>
                                        </p:tgtEl>
                                      </p:cBhvr>
                                      <p:by x="105000" y="105000"/>
                                    </p:animScale>
                                  </p:childTnLst>
                                </p:cTn>
                              </p:par>
                              <p:par>
                                <p:cTn id="77" presetID="42"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1000"/>
                                        <p:tgtEl>
                                          <p:spTgt spid="37"/>
                                        </p:tgtEl>
                                      </p:cBhvr>
                                    </p:animEffect>
                                    <p:anim calcmode="lin" valueType="num">
                                      <p:cBhvr>
                                        <p:cTn id="80" dur="1000" fill="hold"/>
                                        <p:tgtEl>
                                          <p:spTgt spid="37"/>
                                        </p:tgtEl>
                                        <p:attrNameLst>
                                          <p:attrName>ppt_x</p:attrName>
                                        </p:attrNameLst>
                                      </p:cBhvr>
                                      <p:tavLst>
                                        <p:tav tm="0">
                                          <p:val>
                                            <p:strVal val="#ppt_x"/>
                                          </p:val>
                                        </p:tav>
                                        <p:tav tm="100000">
                                          <p:val>
                                            <p:strVal val="#ppt_x"/>
                                          </p:val>
                                        </p:tav>
                                      </p:tavLst>
                                    </p:anim>
                                    <p:anim calcmode="lin" valueType="num">
                                      <p:cBhvr>
                                        <p:cTn id="8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54" grpId="0"/>
      <p:bldP spid="52" grpId="0"/>
      <p:bldP spid="15" grpId="0"/>
      <p:bldP spid="16" grpId="0"/>
      <p:bldP spid="25" grpId="0" animBg="1"/>
      <p:bldP spid="25" grpId="1" animBg="1"/>
      <p:bldP spid="25" grpId="2" animBg="1"/>
      <p:bldP spid="26"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247412" y="712509"/>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KHI LÀM VIỆC VỚI MÁY TÍNH</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xmlns="" id="{DA232D94-9A8E-A978-E827-27A3C1079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705496" y="1553908"/>
            <a:ext cx="859505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Chỉ ra những điểm tư thế ngồi của các bạn không đúng?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6811241" y="2611391"/>
            <a:ext cx="1792432"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Lưng</a:t>
            </a:r>
            <a:r>
              <a:rPr kumimoji="0" lang="vi-VN"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còng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52" name="TextBox 51"/>
          <p:cNvSpPr txBox="1"/>
          <p:nvPr/>
        </p:nvSpPr>
        <p:spPr>
          <a:xfrm>
            <a:off x="1705496" y="142482"/>
            <a:ext cx="5881701"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TƯ THẾ NGỒI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80" y="2432356"/>
            <a:ext cx="4272786" cy="36463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Oval 6"/>
          <p:cNvSpPr/>
          <p:nvPr/>
        </p:nvSpPr>
        <p:spPr>
          <a:xfrm>
            <a:off x="4769428" y="2524991"/>
            <a:ext cx="577378" cy="56110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Roboto Black" panose="02000000000000000000" pitchFamily="2" charset="0"/>
                <a:ea typeface="Roboto Black" panose="02000000000000000000" pitchFamily="2" charset="0"/>
              </a:rPr>
              <a:t>1</a:t>
            </a:r>
            <a:endParaRPr lang="en-US" sz="3200">
              <a:latin typeface="Roboto Black" panose="02000000000000000000" pitchFamily="2" charset="0"/>
              <a:ea typeface="Roboto Black" panose="02000000000000000000" pitchFamily="2" charset="0"/>
            </a:endParaRPr>
          </a:p>
        </p:txBody>
      </p:sp>
      <p:sp>
        <p:nvSpPr>
          <p:cNvPr id="14" name="TextBox 13"/>
          <p:cNvSpPr txBox="1"/>
          <p:nvPr/>
        </p:nvSpPr>
        <p:spPr>
          <a:xfrm>
            <a:off x="6811241" y="3468335"/>
            <a:ext cx="1522270"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Vai thấp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6811241" y="5182223"/>
            <a:ext cx="3164032"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Mắt</a:t>
            </a:r>
            <a:r>
              <a:rPr kumimoji="0" lang="vi-VN"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sát màn hình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811241" y="4325279"/>
            <a:ext cx="1522270" cy="461665"/>
          </a:xfrm>
          <a:prstGeom prst="rect">
            <a:avLst/>
          </a:prstGeom>
          <a:noFill/>
        </p:spPr>
        <p:txBody>
          <a:bodyPr wrap="square" rtlCol="0">
            <a:spAutoFit/>
          </a:bodyPr>
          <a:lstStyle/>
          <a:p>
            <a:pPr lvl="0" algn="ju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Tay gập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7" name="Straight Arrow Connector 16"/>
          <p:cNvCxnSpPr/>
          <p:nvPr/>
        </p:nvCxnSpPr>
        <p:spPr>
          <a:xfrm>
            <a:off x="2576947" y="2849345"/>
            <a:ext cx="51954" cy="216130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223682" y="3797881"/>
            <a:ext cx="518681"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401274" y="3961197"/>
            <a:ext cx="579998" cy="5069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3691273" y="3257553"/>
            <a:ext cx="518681"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1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1000"/>
                                        <p:tgtEl>
                                          <p:spTgt spid="54"/>
                                        </p:tgtEl>
                                      </p:cBhvr>
                                    </p:animEffect>
                                    <p:anim calcmode="lin" valueType="num">
                                      <p:cBhvr>
                                        <p:cTn id="29" dur="1000" fill="hold"/>
                                        <p:tgtEl>
                                          <p:spTgt spid="54"/>
                                        </p:tgtEl>
                                        <p:attrNameLst>
                                          <p:attrName>ppt_x</p:attrName>
                                        </p:attrNameLst>
                                      </p:cBhvr>
                                      <p:tavLst>
                                        <p:tav tm="0">
                                          <p:val>
                                            <p:strVal val="#ppt_x"/>
                                          </p:val>
                                        </p:tav>
                                        <p:tav tm="100000">
                                          <p:val>
                                            <p:strVal val="#ppt_x"/>
                                          </p:val>
                                        </p:tav>
                                      </p:tavLst>
                                    </p:anim>
                                    <p:anim calcmode="lin" valueType="num">
                                      <p:cBhvr>
                                        <p:cTn id="30" dur="1000" fill="hold"/>
                                        <p:tgtEl>
                                          <p:spTgt spid="54"/>
                                        </p:tgtEl>
                                        <p:attrNameLst>
                                          <p:attrName>ppt_y</p:attrName>
                                        </p:attrNameLst>
                                      </p:cBhvr>
                                      <p:tavLst>
                                        <p:tav tm="0">
                                          <p:val>
                                            <p:strVal val="#ppt_y+.1"/>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6" presetClass="emph" presetSubtype="0" repeatCount="3000" fill="hold" nodeType="withEffect">
                                  <p:stCondLst>
                                    <p:cond delay="0"/>
                                  </p:stCondLst>
                                  <p:childTnLst>
                                    <p:animEffect transition="out" filter="fade">
                                      <p:cBhvr>
                                        <p:cTn id="35" dur="1000" tmFilter="0, 0; .2, .5; .8, .5; 1, 0"/>
                                        <p:tgtEl>
                                          <p:spTgt spid="17"/>
                                        </p:tgtEl>
                                      </p:cBhvr>
                                    </p:animEffect>
                                    <p:animScale>
                                      <p:cBhvr>
                                        <p:cTn id="36" dur="500" autoRev="1" fill="hold"/>
                                        <p:tgtEl>
                                          <p:spTgt spid="17"/>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par>
                                <p:cTn id="44" presetID="1" presetClass="exit" presetSubtype="0" fill="hold" nodeType="withEffect">
                                  <p:stCondLst>
                                    <p:cond delay="0"/>
                                  </p:stCondLst>
                                  <p:childTnLst>
                                    <p:set>
                                      <p:cBhvr>
                                        <p:cTn id="45" dur="1" fill="hold">
                                          <p:stCondLst>
                                            <p:cond delay="0"/>
                                          </p:stCondLst>
                                        </p:cTn>
                                        <p:tgtEl>
                                          <p:spTgt spid="1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26" presetClass="emph" presetSubtype="0" repeatCount="3000" fill="hold" nodeType="withEffect">
                                  <p:stCondLst>
                                    <p:cond delay="0"/>
                                  </p:stCondLst>
                                  <p:childTnLst>
                                    <p:animEffect transition="out" filter="fade">
                                      <p:cBhvr>
                                        <p:cTn id="50" dur="1000" tmFilter="0, 0; .2, .5; .8, .5; 1, 0"/>
                                        <p:tgtEl>
                                          <p:spTgt spid="18"/>
                                        </p:tgtEl>
                                      </p:cBhvr>
                                    </p:animEffect>
                                    <p:animScale>
                                      <p:cBhvr>
                                        <p:cTn id="51" dur="500" autoRev="1" fill="hold"/>
                                        <p:tgtEl>
                                          <p:spTgt spid="18"/>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par>
                                <p:cTn id="59" presetID="1" presetClass="exit" presetSubtype="0" fill="hold" nodeType="with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26" presetClass="emph" presetSubtype="0" repeatCount="3000" fill="hold" grpId="1" nodeType="withEffect">
                                  <p:stCondLst>
                                    <p:cond delay="0"/>
                                  </p:stCondLst>
                                  <p:childTnLst>
                                    <p:animEffect transition="out" filter="fade">
                                      <p:cBhvr>
                                        <p:cTn id="65" dur="1000" tmFilter="0, 0; .2, .5; .8, .5; 1, 0"/>
                                        <p:tgtEl>
                                          <p:spTgt spid="19"/>
                                        </p:tgtEl>
                                      </p:cBhvr>
                                    </p:animEffect>
                                    <p:animScale>
                                      <p:cBhvr>
                                        <p:cTn id="66" dur="500" autoRev="1" fill="hold"/>
                                        <p:tgtEl>
                                          <p:spTgt spid="19"/>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par>
                                <p:cTn id="74" presetID="1" presetClass="exit" presetSubtype="0" fill="hold" grpId="2"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par>
                                <p:cTn id="79" presetID="26" presetClass="emph" presetSubtype="0" repeatCount="3000" fill="hold" nodeType="withEffect">
                                  <p:stCondLst>
                                    <p:cond delay="0"/>
                                  </p:stCondLst>
                                  <p:childTnLst>
                                    <p:animEffect transition="out" filter="fade">
                                      <p:cBhvr>
                                        <p:cTn id="80" dur="1000" tmFilter="0, 0; .2, .5; .8, .5; 1, 0"/>
                                        <p:tgtEl>
                                          <p:spTgt spid="20"/>
                                        </p:tgtEl>
                                      </p:cBhvr>
                                    </p:animEffect>
                                    <p:animScale>
                                      <p:cBhvr>
                                        <p:cTn id="81" dur="50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54" grpId="0"/>
      <p:bldP spid="52" grpId="0"/>
      <p:bldP spid="7" grpId="0" animBg="1"/>
      <p:bldP spid="14" grpId="0"/>
      <p:bldP spid="15" grpId="0"/>
      <p:bldP spid="16" grpId="0"/>
      <p:bldP spid="19" grpId="0" animBg="1"/>
      <p:bldP spid="19" grpId="1" animBg="1"/>
      <p:bldP spid="19" grpId="2"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4284</TotalTime>
  <Words>3265</Words>
  <Application>Microsoft Office PowerPoint</Application>
  <PresentationFormat>Widescreen</PresentationFormat>
  <Paragraphs>330</Paragraphs>
  <Slides>40</Slides>
  <Notes>40</Notes>
  <HiddenSlides>0</HiddenSlides>
  <MMClips>9</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Segoe Script</vt:lpstr>
      <vt:lpstr>Calibri Light</vt:lpstr>
      <vt:lpstr>Pangolin</vt:lpstr>
      <vt:lpstr>Calibri</vt:lpstr>
      <vt:lpstr>Times New Roman</vt:lpstr>
      <vt:lpstr>Wingdings</vt:lpstr>
      <vt:lpstr>Roboto Black</vt:lpstr>
      <vt:lpstr>Roboto</vt:lpstr>
      <vt:lpstr>Arial</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account</cp:lastModifiedBy>
  <cp:revision>232</cp:revision>
  <dcterms:created xsi:type="dcterms:W3CDTF">2023-04-01T23:44:56Z</dcterms:created>
  <dcterms:modified xsi:type="dcterms:W3CDTF">2025-12-12T03:06:19Z</dcterms:modified>
</cp:coreProperties>
</file>