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Lst>
  <p:notesMasterIdLst>
    <p:notesMasterId r:id="rId39"/>
  </p:notesMasterIdLst>
  <p:sldIdLst>
    <p:sldId id="4152" r:id="rId4"/>
    <p:sldId id="4266" r:id="rId5"/>
    <p:sldId id="4324" r:id="rId6"/>
    <p:sldId id="4158" r:id="rId7"/>
    <p:sldId id="4299" r:id="rId8"/>
    <p:sldId id="4300" r:id="rId9"/>
    <p:sldId id="4245" r:id="rId10"/>
    <p:sldId id="4189" r:id="rId11"/>
    <p:sldId id="4301" r:id="rId12"/>
    <p:sldId id="4267" r:id="rId13"/>
    <p:sldId id="4302" r:id="rId14"/>
    <p:sldId id="4222" r:id="rId15"/>
    <p:sldId id="4269" r:id="rId16"/>
    <p:sldId id="4303" r:id="rId17"/>
    <p:sldId id="4304" r:id="rId18"/>
    <p:sldId id="4305" r:id="rId19"/>
    <p:sldId id="4306" r:id="rId20"/>
    <p:sldId id="4323" r:id="rId21"/>
    <p:sldId id="4169" r:id="rId22"/>
    <p:sldId id="4203" r:id="rId23"/>
    <p:sldId id="4308" r:id="rId24"/>
    <p:sldId id="4309" r:id="rId25"/>
    <p:sldId id="4310" r:id="rId26"/>
    <p:sldId id="4311" r:id="rId27"/>
    <p:sldId id="4312" r:id="rId28"/>
    <p:sldId id="4313" r:id="rId29"/>
    <p:sldId id="4314" r:id="rId30"/>
    <p:sldId id="4315" r:id="rId31"/>
    <p:sldId id="4316" r:id="rId32"/>
    <p:sldId id="4317" r:id="rId33"/>
    <p:sldId id="4318" r:id="rId34"/>
    <p:sldId id="4319" r:id="rId35"/>
    <p:sldId id="4320" r:id="rId36"/>
    <p:sldId id="4321" r:id="rId37"/>
    <p:sldId id="4322" r:id="rId38"/>
  </p:sldIdLst>
  <p:sldSz cx="12192000" cy="6858000"/>
  <p:notesSz cx="6858000" cy="9144000"/>
  <p:embeddedFontLst>
    <p:embeddedFont>
      <p:font typeface="Ballet 16pt" charset="0"/>
      <p:regular r:id="rId40"/>
    </p:embeddedFont>
    <p:embeddedFont>
      <p:font typeface="Barlow Condensed Medium" panose="00000606000000000000" pitchFamily="2" charset="0"/>
      <p:regular r:id="rId41"/>
      <p:italic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iCiel Bambola" panose="02000000000000000000" pitchFamily="2" charset="0"/>
      <p:regular r:id="rId49"/>
    </p:embeddedFont>
    <p:embeddedFont>
      <p:font typeface="iCiel Soup of Justice" pitchFamily="2" charset="0"/>
      <p:regular r:id="rId50"/>
    </p:embeddedFont>
    <p:embeddedFont>
      <p:font typeface="Oswald Medium" panose="00000600000000000000" pitchFamily="2" charset="0"/>
      <p:regular r:id="rId51"/>
    </p:embeddedFont>
    <p:embeddedFont>
      <p:font typeface="Pangolin" panose="020B0604020202020204" charset="0"/>
      <p:regular r:id="rId52"/>
    </p:embeddedFont>
    <p:embeddedFont>
      <p:font typeface="Roboto" pitchFamily="2" charset="0"/>
      <p:regular r:id="rId53"/>
      <p:bold r:id="rId54"/>
      <p:italic r:id="rId55"/>
      <p:boldItalic r:id="rId56"/>
    </p:embeddedFont>
    <p:embeddedFont>
      <p:font typeface="Roboto Black" pitchFamily="2" charset="0"/>
      <p:regular r:id="rId57"/>
      <p:bold r:id="rId58"/>
      <p:boldItalic r:id="rId5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1F5"/>
    <a:srgbClr val="AAE1FA"/>
    <a:srgbClr val="BB8CBF"/>
    <a:srgbClr val="FEF26C"/>
    <a:srgbClr val="F19054"/>
    <a:srgbClr val="EE1D25"/>
    <a:srgbClr val="81A7D4"/>
    <a:srgbClr val="95624C"/>
    <a:srgbClr val="31B778"/>
    <a:srgbClr val="EF6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6" autoAdjust="0"/>
    <p:restoredTop sz="91052" autoAdjust="0"/>
  </p:normalViewPr>
  <p:slideViewPr>
    <p:cSldViewPr snapToGrid="0">
      <p:cViewPr varScale="1">
        <p:scale>
          <a:sx n="79" d="100"/>
          <a:sy n="79" d="100"/>
        </p:scale>
        <p:origin x="120" y="4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116889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nêu</a:t>
            </a:r>
            <a:r>
              <a:rPr lang="en-US" baseline="0"/>
              <a:t> ra các lợi ích của việc xem ti vi và phân tích từng ích lợi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548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nêu</a:t>
            </a:r>
            <a:r>
              <a:rPr lang="en-US" baseline="0"/>
              <a:t> ra các tác hại của việc xem ti vi và phân tích từng tác hại.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6886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5466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phân</a:t>
            </a:r>
            <a:r>
              <a:rPr lang="en-US" baseline="0"/>
              <a:t> tích tư thế ngồi của bạn, kết luận bạn ngồi có đúng không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34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phân</a:t>
            </a:r>
            <a:r>
              <a:rPr lang="en-US" baseline="0"/>
              <a:t> tích tư thế ngồi của bạn, kết luận bạn ngồi có đúng không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5946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phân</a:t>
            </a:r>
            <a:r>
              <a:rPr lang="en-US" baseline="0"/>
              <a:t> tích tư thế ngồi của bạn, kết luận bạn ngồi có đúng không? Trong các ý trên, em có mắc phải sai làm khi ngồi xem ti vi không? Đó là gì? Cách phắc phục?</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3757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phân</a:t>
            </a:r>
            <a:r>
              <a:rPr lang="en-US" baseline="0"/>
              <a:t> tích, lấy ví dụ cho HS hiểu và phòng tránh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4691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đưa</a:t>
            </a:r>
            <a:r>
              <a:rPr lang="en-US" baseline="0"/>
              <a:t> ra lời khuyên </a:t>
            </a:r>
            <a:r>
              <a:rPr lang="en-US"/>
              <a:t>cho HS sử</a:t>
            </a:r>
            <a:r>
              <a:rPr lang="en-US" baseline="0"/>
              <a:t> dụng ti vi an toàn, đúng cách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4853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2032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vi-VN" baseline="0"/>
              <a:t> cho HS xem và trả lời các câu hỏi. Video trên nói về việc gì? Trẻ em nên sử dụng máy </a:t>
            </a:r>
            <a:r>
              <a:rPr lang="en-US" baseline="0"/>
              <a:t>thu hình</a:t>
            </a:r>
            <a:r>
              <a:rPr lang="vi-VN" baseline="0"/>
              <a:t> trong thời gian bao lâu? </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3094738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7338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7003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9435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8400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trả lời các câu hỏi để đưa ra cách làm tốt nhất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0527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3904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2893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hành làm sản phẩm theo ý tưởng nhóm đã thống nhất hoặc làm theo gợi ý trong sách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7061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7291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5684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4020359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42647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2112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0215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theo sườn. Các nhóm khác đặt câu hỏi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1404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330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9219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phổ</a:t>
            </a:r>
            <a:r>
              <a:rPr lang="en-US" baseline="0"/>
              <a:t> biến luật chơi sau đó bắt đầu trò chơi. Khi HS trả lời xong câu hỏi, hỏi HS một vài chương trình đã kể có nội dung gì? Xem trong bao lâu?</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bạn</a:t>
            </a:r>
            <a:r>
              <a:rPr lang="en-US" baseline="0"/>
              <a:t> nào đã xem và biết về chương trình này? Chương trình nói về điều gì? Chương trình </a:t>
            </a:r>
            <a:r>
              <a:rPr lang="vi-VN" baseline="0"/>
              <a:t>Khám phá khoa học: Những thí nghiệm khổng lồ là chương trình được phát sóng trên kênh truyền hình VTV7. Chương trình bao gồm nhiều thí nghiệm khoa học lý thú, nhằm truyền cảm hứng khám phá thế giới xung quanh cho các em nhỏ. Với sự dẫn dắt của MC Trần Ngọc dí dỏm được nhiều khán giả yêu mến, chương trình càng trở nên thú vị và gần gũi hơn với khán giả nhỏ tuổi</a:t>
            </a:r>
            <a:r>
              <a:rPr lang="en-US" baseline="0"/>
              <a:t>. Chương trình phát sóng trên kênh VTV7.</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9303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bạn</a:t>
            </a:r>
            <a:r>
              <a:rPr lang="en-US" baseline="0"/>
              <a:t> nào đã xem và biết về chương trình này? Chương trình nói về điều gì? Chương trình </a:t>
            </a:r>
            <a:r>
              <a:rPr lang="vi-VN" baseline="0"/>
              <a:t>Lớp học cầu vồng</a:t>
            </a:r>
            <a:r>
              <a:rPr lang="en-US" baseline="0"/>
              <a:t> </a:t>
            </a:r>
            <a:r>
              <a:rPr lang="vi-VN" baseline="0"/>
              <a:t>là chương trình dành riêng cho các bạn nhỏ ở độ tuổi mầm non. Chương trình là một lớp học đặc biệt rộn ràng âm nhạc, tràn ngập màu sắc và tiếng cười ở khắp mọi nơi. Mỗi số lên sóng sẽ có một chủ đề xuyên suốt và gần gũi với cuộc sống của các em nhỏ</a:t>
            </a:r>
            <a:r>
              <a:rPr lang="en-US" baseline="0"/>
              <a:t>. Chương trình phát sóng trên kênh VTV7</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377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giải</a:t>
            </a:r>
            <a:r>
              <a:rPr lang="en-US" baseline="0"/>
              <a:t> thích thêm: tính khoảng cách: tivi nhà 40 inch thì khoảng cách an toàn khi xem là khoảng 4m. </a:t>
            </a:r>
            <a:r>
              <a:rPr lang="vi-VN" baseline="0"/>
              <a:t>Tuyệt đối không nên mở tivi trong giờ ăn vì đây là lúc cần tập trung ăn và hoàn thành công việc chính của mình. Bên cạnh đó, cũng không nên xem tivi trước khi đi ngủ, vì việc xem tivi buổi tối ngay trước khi đi ngủ có thể ảnh hưởng đến chất lượng giấc ngủ</a:t>
            </a:r>
            <a:r>
              <a:rPr lang="en-US" baseline="0"/>
              <a: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7300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2060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hỏi</a:t>
            </a:r>
            <a:r>
              <a:rPr lang="en-US" baseline="0"/>
              <a:t> hs: đoạn thông tin trên nói về điều gì? (nói về việc xem ti vi có lợi ích và tác hại). Theo em thông tin trên là đúng không? GV đưa thêm thông tin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258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2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02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7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42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7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1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36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21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0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1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96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807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121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755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020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561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125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084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333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995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525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199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826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97C3DE-CFB3-43B8-B35C-FC9C47673B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9DEEAD4-DA91-4D66-B387-3D8F2AEB43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35820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36.png"/><Relationship Id="rId10" Type="http://schemas.microsoft.com/office/2007/relationships/hdphoto" Target="../media/hdphoto2.wdp"/><Relationship Id="rId4" Type="http://schemas.openxmlformats.org/officeDocument/2006/relationships/image" Target="../media/image35.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5369667" y="1167990"/>
            <a:ext cx="6893126" cy="5468546"/>
          </a:xfrm>
          <a:prstGeom prst="rect">
            <a:avLst/>
          </a:prstGeom>
          <a:effectLst>
            <a:softEdge rad="317500"/>
          </a:effectLst>
        </p:spPr>
      </p:pic>
      <p:sp>
        <p:nvSpPr>
          <p:cNvPr id="40" name="TextBox 39">
            <a:extLst>
              <a:ext uri="{FF2B5EF4-FFF2-40B4-BE49-F238E27FC236}">
                <a16:creationId xmlns:a16="http://schemas.microsoft.com/office/drawing/2014/main" id="{DA14CBFD-2C6F-E4A0-F468-3C5C731B2275}"/>
              </a:ext>
            </a:extLst>
          </p:cNvPr>
          <p:cNvSpPr txBox="1"/>
          <p:nvPr/>
        </p:nvSpPr>
        <p:spPr>
          <a:xfrm>
            <a:off x="2582538" y="484552"/>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6</a:t>
            </a:r>
          </a:p>
        </p:txBody>
      </p:sp>
      <p:sp>
        <p:nvSpPr>
          <p:cNvPr id="7" name="TextBox 6"/>
          <p:cNvSpPr txBox="1"/>
          <p:nvPr/>
        </p:nvSpPr>
        <p:spPr>
          <a:xfrm>
            <a:off x="-267847" y="1674375"/>
            <a:ext cx="5631872" cy="1015663"/>
          </a:xfrm>
          <a:prstGeom prst="rect">
            <a:avLst/>
          </a:prstGeom>
          <a:noFill/>
        </p:spPr>
        <p:txBody>
          <a:bodyPr wrap="square" rtlCol="0">
            <a:spAutoFit/>
          </a:bodyPr>
          <a:lstStyle/>
          <a:p>
            <a:pPr lvl="0" algn="ctr">
              <a:defRPr/>
            </a:pPr>
            <a:r>
              <a:rPr lang="en-US" altLang="zh-CN" sz="6000" b="1" dirty="0">
                <a:solidFill>
                  <a:srgbClr val="0070C0"/>
                </a:solidFill>
                <a:latin typeface="Roboto Black" panose="02000000000000000000" pitchFamily="2" charset="0"/>
                <a:ea typeface="Roboto Black" panose="02000000000000000000" pitchFamily="2" charset="0"/>
              </a:rPr>
              <a:t>CẨM NANG</a:t>
            </a: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7" y="7030"/>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142334" y="2690038"/>
            <a:ext cx="6027567" cy="1938992"/>
          </a:xfrm>
          <a:prstGeom prst="rect">
            <a:avLst/>
          </a:prstGeom>
          <a:noFill/>
        </p:spPr>
        <p:txBody>
          <a:bodyPr wrap="square" rtlCol="0">
            <a:spAutoFit/>
          </a:bodyPr>
          <a:lstStyle/>
          <a:p>
            <a:pPr lvl="0" algn="ctr">
              <a:defRPr/>
            </a:pPr>
            <a:r>
              <a:rPr lang="en-US" altLang="zh-CN" sz="6000" b="1" dirty="0">
                <a:solidFill>
                  <a:schemeClr val="accent2">
                    <a:lumMod val="75000"/>
                  </a:schemeClr>
                </a:solidFill>
                <a:latin typeface="Roboto Black" panose="02000000000000000000" pitchFamily="2" charset="0"/>
                <a:ea typeface="Roboto Black" panose="02000000000000000000" pitchFamily="2" charset="0"/>
              </a:rPr>
              <a:t>SỬ </a:t>
            </a:r>
            <a:r>
              <a:rPr lang="en-US" altLang="zh-CN" sz="6000" b="1">
                <a:solidFill>
                  <a:schemeClr val="accent2">
                    <a:lumMod val="75000"/>
                  </a:schemeClr>
                </a:solidFill>
                <a:latin typeface="Roboto Black" panose="02000000000000000000" pitchFamily="2" charset="0"/>
                <a:ea typeface="Roboto Black" panose="02000000000000000000" pitchFamily="2" charset="0"/>
              </a:rPr>
              <a:t>DỤNG </a:t>
            </a:r>
          </a:p>
          <a:p>
            <a:pPr lvl="0" algn="ctr">
              <a:defRPr/>
            </a:pPr>
            <a:r>
              <a:rPr lang="en-US" altLang="zh-CN" sz="6000" b="1">
                <a:solidFill>
                  <a:schemeClr val="accent2">
                    <a:lumMod val="75000"/>
                  </a:schemeClr>
                </a:solidFill>
                <a:latin typeface="Roboto Black" panose="02000000000000000000" pitchFamily="2" charset="0"/>
                <a:ea typeface="Roboto Black" panose="02000000000000000000" pitchFamily="2" charset="0"/>
              </a:rPr>
              <a:t>MÁY THU HÌNH</a:t>
            </a:r>
            <a:endParaRPr lang="en-US" altLang="zh-CN" sz="6000" b="1" dirty="0">
              <a:solidFill>
                <a:schemeClr val="accent2">
                  <a:lumMod val="75000"/>
                </a:schemeClr>
              </a:solidFill>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B7CFFA23-DB6F-D2D3-D351-3B414936599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82538" y="4661244"/>
            <a:ext cx="1810861" cy="1796877"/>
          </a:xfrm>
          <a:prstGeom prst="rect">
            <a:avLst/>
          </a:prstGeom>
        </p:spPr>
      </p:pic>
      <p:sp>
        <p:nvSpPr>
          <p:cNvPr id="43" name="TextBox 42">
            <a:extLst>
              <a:ext uri="{FF2B5EF4-FFF2-40B4-BE49-F238E27FC236}">
                <a16:creationId xmlns:a16="http://schemas.microsoft.com/office/drawing/2014/main" id="{5B1500B4-2A13-B105-884B-9C3A22343CC6}"/>
              </a:ext>
            </a:extLst>
          </p:cNvPr>
          <p:cNvSpPr txBox="1"/>
          <p:nvPr/>
        </p:nvSpPr>
        <p:spPr>
          <a:xfrm>
            <a:off x="2958923" y="532884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rPr>
              <a:t>Tiết 1</a:t>
            </a:r>
          </a:p>
        </p:txBody>
      </p:sp>
    </p:spTree>
    <p:extLst>
      <p:ext uri="{BB962C8B-B14F-4D97-AF65-F5344CB8AC3E}">
        <p14:creationId xmlns:p14="http://schemas.microsoft.com/office/powerpoint/2010/main" val="28691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507755" y="1460066"/>
            <a:ext cx="4780719"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Nêu những lợi ích mà ti vi đem lại</a:t>
            </a:r>
            <a:r>
              <a:rPr lang="en-US"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507755" y="5574414"/>
            <a:ext cx="4626325"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sz="36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Kích thích khả năng sáng tạo</a:t>
            </a:r>
            <a:endParaRPr lang="vi-VN" sz="2400">
              <a:solidFill>
                <a:srgbClr val="002060"/>
              </a:solidFill>
              <a:latin typeface="Roboto" panose="02000000000000000000" pitchFamily="2" charset="0"/>
              <a:ea typeface="Roboto" panose="02000000000000000000" pitchFamily="2"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980" y="2064074"/>
            <a:ext cx="4953916" cy="4156671"/>
          </a:xfrm>
          <a:prstGeom prst="rect">
            <a:avLst/>
          </a:prstGeom>
          <a:noFill/>
          <a:ln>
            <a:noFill/>
          </a:ln>
          <a:effectLst>
            <a:outerShdw blurRad="107950" dist="12700" dir="5400000" algn="ctr">
              <a:srgbClr val="000000"/>
            </a:outerShdw>
          </a:effectLst>
        </p:spPr>
      </p:pic>
      <p:sp>
        <p:nvSpPr>
          <p:cNvPr id="15" name="TextBox 14"/>
          <p:cNvSpPr txBox="1"/>
          <p:nvPr/>
        </p:nvSpPr>
        <p:spPr>
          <a:xfrm>
            <a:off x="507755" y="2222362"/>
            <a:ext cx="4522049" cy="1015663"/>
          </a:xfrm>
          <a:prstGeom prst="rect">
            <a:avLst/>
          </a:prstGeom>
          <a:noFill/>
        </p:spPr>
        <p:txBody>
          <a:bodyPr wrap="square" rtlCol="0">
            <a:spAutoFit/>
          </a:bodyPr>
          <a:lstStyle/>
          <a:p>
            <a:pPr lvl="0"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ó thể học hỏi được những kỹ năng cần thiết</a:t>
            </a:r>
          </a:p>
        </p:txBody>
      </p:sp>
      <p:sp>
        <p:nvSpPr>
          <p:cNvPr id="16" name="TextBox 15"/>
          <p:cNvSpPr txBox="1"/>
          <p:nvPr/>
        </p:nvSpPr>
        <p:spPr>
          <a:xfrm>
            <a:off x="507755" y="3339713"/>
            <a:ext cx="4522049" cy="1384995"/>
          </a:xfrm>
          <a:prstGeom prst="rect">
            <a:avLst/>
          </a:prstGeom>
          <a:noFill/>
        </p:spPr>
        <p:txBody>
          <a:bodyPr wrap="square" rtlCol="0">
            <a:spAutoFit/>
          </a:bodyPr>
          <a:lstStyle/>
          <a:p>
            <a:pPr lvl="0"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sym typeface="Wingdings" panose="05000000000000000000" pitchFamily="2" charset="2"/>
              </a:rPr>
              <a:t>Có </a:t>
            </a:r>
            <a:r>
              <a:rPr lang="vi-VN" sz="2400">
                <a:solidFill>
                  <a:srgbClr val="002060"/>
                </a:solidFill>
                <a:latin typeface="Roboto" panose="02000000000000000000" pitchFamily="2" charset="0"/>
                <a:ea typeface="Roboto" panose="02000000000000000000" pitchFamily="2" charset="0"/>
              </a:rPr>
              <a:t>cơ hội tiếp thu thêm được nhiều điều mới mẻ vừa có những phút giây giải trí thú vị</a:t>
            </a:r>
          </a:p>
        </p:txBody>
      </p:sp>
      <p:sp>
        <p:nvSpPr>
          <p:cNvPr id="26" name="TextBox 25"/>
          <p:cNvSpPr txBox="1"/>
          <p:nvPr/>
        </p:nvSpPr>
        <p:spPr>
          <a:xfrm>
            <a:off x="507755" y="4826396"/>
            <a:ext cx="4755659" cy="646331"/>
          </a:xfrm>
          <a:prstGeom prst="rect">
            <a:avLst/>
          </a:prstGeom>
          <a:noFill/>
        </p:spPr>
        <p:txBody>
          <a:bodyPr wrap="square" rtlCol="0">
            <a:spAutoFit/>
          </a:bodyPr>
          <a:lstStyle/>
          <a:p>
            <a:pPr lvl="0"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Nâng cao tinh thần thể thao</a:t>
            </a:r>
          </a:p>
        </p:txBody>
      </p:sp>
      <p:sp>
        <p:nvSpPr>
          <p:cNvPr id="17" name="TextBox 16"/>
          <p:cNvSpPr txBox="1"/>
          <p:nvPr/>
        </p:nvSpPr>
        <p:spPr>
          <a:xfrm>
            <a:off x="1871087" y="214928"/>
            <a:ext cx="960418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ẢNH HƯỞNG CỦA VIỆC XEM TI VI TỚI SỨC KHOẺ</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5159140" y="1440925"/>
            <a:ext cx="6571182" cy="461665"/>
          </a:xfrm>
          <a:prstGeom prst="rect">
            <a:avLst/>
          </a:prstGeom>
          <a:noFill/>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Làm cho hành vi và thói quen của trẻ tốt hơn</a:t>
            </a:r>
          </a:p>
        </p:txBody>
      </p:sp>
    </p:spTree>
    <p:extLst>
      <p:ext uri="{BB962C8B-B14F-4D97-AF65-F5344CB8AC3E}">
        <p14:creationId xmlns:p14="http://schemas.microsoft.com/office/powerpoint/2010/main" val="288125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1000"/>
                                        <p:tgtEl>
                                          <p:spTgt spid="54"/>
                                        </p:tgtEl>
                                      </p:cBhvr>
                                    </p:animEffect>
                                    <p:anim calcmode="lin" valueType="num">
                                      <p:cBhvr>
                                        <p:cTn id="47" dur="1000" fill="hold"/>
                                        <p:tgtEl>
                                          <p:spTgt spid="54"/>
                                        </p:tgtEl>
                                        <p:attrNameLst>
                                          <p:attrName>ppt_x</p:attrName>
                                        </p:attrNameLst>
                                      </p:cBhvr>
                                      <p:tavLst>
                                        <p:tav tm="0">
                                          <p:val>
                                            <p:strVal val="#ppt_x"/>
                                          </p:val>
                                        </p:tav>
                                        <p:tav tm="100000">
                                          <p:val>
                                            <p:strVal val="#ppt_x"/>
                                          </p:val>
                                        </p:tav>
                                      </p:tavLst>
                                    </p:anim>
                                    <p:anim calcmode="lin" valueType="num">
                                      <p:cBhvr>
                                        <p:cTn id="4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15" grpId="0"/>
      <p:bldP spid="16" grpId="0"/>
      <p:bldP spid="2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507755" y="1460066"/>
            <a:ext cx="7529340"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a:t>
            </a:r>
            <a:r>
              <a:rPr lang="vi-VN" sz="2400">
                <a:solidFill>
                  <a:srgbClr val="002060"/>
                </a:solidFill>
                <a:latin typeface="Roboto" panose="02000000000000000000" pitchFamily="2" charset="0"/>
                <a:ea typeface="Roboto" panose="02000000000000000000" pitchFamily="2" charset="0"/>
              </a:rPr>
              <a:t>hững ảnh hưởng không tốt có thể xảy ra khi xem ti vi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5888277" y="5178610"/>
            <a:ext cx="4626325" cy="646331"/>
          </a:xfrm>
          <a:prstGeom prst="rect">
            <a:avLst/>
          </a:prstGeom>
          <a:noFill/>
        </p:spPr>
        <p:txBody>
          <a:bodyPr wrap="square" rtlCol="0">
            <a:spAutoFit/>
          </a:bodyPr>
          <a:lstStyle/>
          <a:p>
            <a:pPr algn="just">
              <a:defRPr/>
            </a:pPr>
            <a:r>
              <a:rPr lang="vi-VN" sz="36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36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ó những hành vi bất thường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11" y="2232662"/>
            <a:ext cx="4953916" cy="3945440"/>
          </a:xfrm>
          <a:prstGeom prst="rect">
            <a:avLst/>
          </a:prstGeom>
          <a:noFill/>
          <a:ln>
            <a:noFill/>
          </a:ln>
          <a:effectLst>
            <a:outerShdw blurRad="107950" dist="12700" dir="5400000" algn="ctr">
              <a:srgbClr val="000000"/>
            </a:outerShdw>
          </a:effectLst>
        </p:spPr>
      </p:pic>
      <p:sp>
        <p:nvSpPr>
          <p:cNvPr id="15" name="TextBox 14"/>
          <p:cNvSpPr txBox="1"/>
          <p:nvPr/>
        </p:nvSpPr>
        <p:spPr>
          <a:xfrm>
            <a:off x="5888277" y="2258928"/>
            <a:ext cx="4755659" cy="646331"/>
          </a:xfrm>
          <a:prstGeom prst="rect">
            <a:avLst/>
          </a:prstGeom>
          <a:noFill/>
        </p:spPr>
        <p:txBody>
          <a:bodyPr wrap="square" rtlCol="0">
            <a:spAutoFit/>
          </a:bodyPr>
          <a:lstStyle/>
          <a:p>
            <a:pPr lvl="0" algn="just">
              <a:defRPr/>
            </a:pPr>
            <a:r>
              <a:rPr lang="vi-VN" sz="36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Làm giảm khả năng tập trung</a:t>
            </a:r>
            <a:endParaRPr lang="vi-VN" sz="24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5888277" y="3232155"/>
            <a:ext cx="4522049" cy="646331"/>
          </a:xfrm>
          <a:prstGeom prst="rect">
            <a:avLst/>
          </a:prstGeom>
          <a:noFill/>
        </p:spPr>
        <p:txBody>
          <a:bodyPr wrap="square" rtlCol="0">
            <a:spAutoFit/>
          </a:bodyPr>
          <a:lstStyle/>
          <a:p>
            <a:pPr lvl="0" algn="just">
              <a:defRPr/>
            </a:pPr>
            <a:r>
              <a:rPr lang="vi-VN" sz="36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sym typeface="Wingdings" panose="05000000000000000000" pitchFamily="2" charset="2"/>
              </a:rPr>
              <a:t>Giảm thời gian vận động </a:t>
            </a:r>
            <a:endParaRPr lang="vi-VN" sz="2400">
              <a:solidFill>
                <a:srgbClr val="002060"/>
              </a:solidFill>
              <a:latin typeface="Roboto" panose="02000000000000000000" pitchFamily="2" charset="0"/>
              <a:ea typeface="Roboto" panose="02000000000000000000" pitchFamily="2" charset="0"/>
            </a:endParaRPr>
          </a:p>
        </p:txBody>
      </p:sp>
      <p:sp>
        <p:nvSpPr>
          <p:cNvPr id="26" name="TextBox 25"/>
          <p:cNvSpPr txBox="1"/>
          <p:nvPr/>
        </p:nvSpPr>
        <p:spPr>
          <a:xfrm>
            <a:off x="5888277" y="4205382"/>
            <a:ext cx="5893045" cy="646331"/>
          </a:xfrm>
          <a:prstGeom prst="rect">
            <a:avLst/>
          </a:prstGeom>
          <a:noFill/>
        </p:spPr>
        <p:txBody>
          <a:bodyPr wrap="square" rtlCol="0">
            <a:spAutoFit/>
          </a:bodyPr>
          <a:lstStyle/>
          <a:p>
            <a:pPr lvl="0" algn="just">
              <a:defRPr/>
            </a:pPr>
            <a:r>
              <a:rPr lang="vi-VN" sz="36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G</a:t>
            </a:r>
            <a:r>
              <a:rPr lang="vi-VN" sz="2400">
                <a:solidFill>
                  <a:srgbClr val="002060"/>
                </a:solidFill>
                <a:latin typeface="Roboto" panose="02000000000000000000" pitchFamily="2" charset="0"/>
                <a:ea typeface="Roboto" panose="02000000000000000000" pitchFamily="2" charset="0"/>
              </a:rPr>
              <a:t>ây ra bệnh béo phì,</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bệnh về mắt ở trẻ</a:t>
            </a:r>
          </a:p>
        </p:txBody>
      </p:sp>
      <p:sp>
        <p:nvSpPr>
          <p:cNvPr id="17" name="TextBox 16"/>
          <p:cNvSpPr txBox="1"/>
          <p:nvPr/>
        </p:nvSpPr>
        <p:spPr>
          <a:xfrm>
            <a:off x="1871087" y="214928"/>
            <a:ext cx="960418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ẢNH HƯỞNG CỦA VIỆC XEM TI VI TỚI SỨC KHOẺ</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71697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1000"/>
                                        <p:tgtEl>
                                          <p:spTgt spid="54"/>
                                        </p:tgtEl>
                                      </p:cBhvr>
                                    </p:animEffect>
                                    <p:anim calcmode="lin" valueType="num">
                                      <p:cBhvr>
                                        <p:cTn id="42" dur="1000" fill="hold"/>
                                        <p:tgtEl>
                                          <p:spTgt spid="54"/>
                                        </p:tgtEl>
                                        <p:attrNameLst>
                                          <p:attrName>ppt_x</p:attrName>
                                        </p:attrNameLst>
                                      </p:cBhvr>
                                      <p:tavLst>
                                        <p:tav tm="0">
                                          <p:val>
                                            <p:strVal val="#ppt_x"/>
                                          </p:val>
                                        </p:tav>
                                        <p:tav tm="100000">
                                          <p:val>
                                            <p:strVal val="#ppt_x"/>
                                          </p:val>
                                        </p:tav>
                                      </p:tavLst>
                                    </p:anim>
                                    <p:anim calcmode="lin" valueType="num">
                                      <p:cBhvr>
                                        <p:cTn id="4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15" grpId="0"/>
      <p:bldP spid="16" grpId="0"/>
      <p:bldP spid="2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928137" y="1491744"/>
            <a:ext cx="10044663" cy="49124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578528" y="1992469"/>
            <a:ext cx="8239240" cy="3886685"/>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3779642" y="541442"/>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17" name="TextBox 16"/>
          <p:cNvSpPr txBox="1"/>
          <p:nvPr/>
        </p:nvSpPr>
        <p:spPr>
          <a:xfrm>
            <a:off x="1871087" y="2619458"/>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
        <p:nvSpPr>
          <p:cNvPr id="18" name="TextBox 17"/>
          <p:cNvSpPr txBox="1"/>
          <p:nvPr/>
        </p:nvSpPr>
        <p:spPr>
          <a:xfrm>
            <a:off x="1871087" y="3289480"/>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
        <p:nvSpPr>
          <p:cNvPr id="19" name="TextBox 18"/>
          <p:cNvSpPr txBox="1"/>
          <p:nvPr/>
        </p:nvSpPr>
        <p:spPr>
          <a:xfrm>
            <a:off x="1871086" y="4591582"/>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
        <p:nvSpPr>
          <p:cNvPr id="20" name="TextBox 19"/>
          <p:cNvSpPr txBox="1"/>
          <p:nvPr/>
        </p:nvSpPr>
        <p:spPr>
          <a:xfrm>
            <a:off x="1871085" y="5226074"/>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
        <p:nvSpPr>
          <p:cNvPr id="21" name="TextBox 20"/>
          <p:cNvSpPr txBox="1"/>
          <p:nvPr/>
        </p:nvSpPr>
        <p:spPr>
          <a:xfrm>
            <a:off x="6019573" y="2655207"/>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
        <p:nvSpPr>
          <p:cNvPr id="22" name="TextBox 21"/>
          <p:cNvSpPr txBox="1"/>
          <p:nvPr/>
        </p:nvSpPr>
        <p:spPr>
          <a:xfrm>
            <a:off x="6019572" y="3317945"/>
            <a:ext cx="541399" cy="646331"/>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4756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675286" y="1537865"/>
            <a:ext cx="10807346"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Hãy </a:t>
            </a:r>
            <a:r>
              <a:rPr lang="vi-VN" sz="2400">
                <a:solidFill>
                  <a:srgbClr val="002060"/>
                </a:solidFill>
                <a:latin typeface="Roboto" panose="02000000000000000000" pitchFamily="2" charset="0"/>
                <a:ea typeface="Roboto" panose="02000000000000000000" pitchFamily="2" charset="0"/>
              </a:rPr>
              <a:t>cho biết bạn nhỏ lựa chọn vị trí ngồi xem ti vi </a:t>
            </a:r>
            <a:r>
              <a:rPr lang="en-US" sz="2400">
                <a:solidFill>
                  <a:srgbClr val="002060"/>
                </a:solidFill>
                <a:latin typeface="Roboto" panose="02000000000000000000" pitchFamily="2" charset="0"/>
                <a:ea typeface="Roboto" panose="02000000000000000000" pitchFamily="2" charset="0"/>
              </a:rPr>
              <a:t>phù hợp chưa? Vì sao?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6743557" y="3427885"/>
            <a:ext cx="473907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Vị trí ngồi của bạn chưa phù hợp</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52" name="TextBox 51"/>
          <p:cNvSpPr txBox="1"/>
          <p:nvPr/>
        </p:nvSpPr>
        <p:spPr>
          <a:xfrm>
            <a:off x="2850902" y="190418"/>
            <a:ext cx="5881701"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XÁC ĐỊNH KHOẢNG CÁCH VÀ VỊ TRÍ NGỒI XEM TI VI HỢP LÍ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331" y="2428002"/>
            <a:ext cx="4272786" cy="35733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ounded Rectangle 6"/>
          <p:cNvSpPr/>
          <p:nvPr/>
        </p:nvSpPr>
        <p:spPr>
          <a:xfrm>
            <a:off x="4403668" y="2513912"/>
            <a:ext cx="577378" cy="561109"/>
          </a:xfrm>
          <a:prstGeom prst="roundRect">
            <a:avLst>
              <a:gd name="adj" fmla="val 2352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Roboto Black" panose="02000000000000000000" pitchFamily="2" charset="0"/>
                <a:ea typeface="Roboto Black" panose="02000000000000000000" pitchFamily="2" charset="0"/>
              </a:rPr>
              <a:t>1</a:t>
            </a:r>
            <a:endParaRPr lang="en-US" sz="3200">
              <a:latin typeface="Roboto Black" panose="02000000000000000000" pitchFamily="2" charset="0"/>
              <a:ea typeface="Roboto Black" panose="02000000000000000000" pitchFamily="2" charset="0"/>
            </a:endParaRPr>
          </a:p>
        </p:txBody>
      </p:sp>
      <p:sp>
        <p:nvSpPr>
          <p:cNvPr id="14" name="TextBox 13"/>
          <p:cNvSpPr txBox="1"/>
          <p:nvPr/>
        </p:nvSpPr>
        <p:spPr>
          <a:xfrm>
            <a:off x="6743557" y="4607007"/>
            <a:ext cx="3458916" cy="461665"/>
          </a:xfrm>
          <a:prstGeom prst="rect">
            <a:avLst/>
          </a:prstGeom>
          <a:noFill/>
        </p:spPr>
        <p:txBody>
          <a:bodyPr wrap="square" rtlCol="0">
            <a:spAutoFit/>
          </a:bodyPr>
          <a:lstStyle/>
          <a:p>
            <a:pPr lvl="0" algn="just">
              <a:defRPr/>
            </a:pPr>
            <a:r>
              <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Vì</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bạn ngồi rất gần ti vi </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cxnSp>
        <p:nvCxnSpPr>
          <p:cNvPr id="21" name="Straight Arrow Connector 20"/>
          <p:cNvCxnSpPr/>
          <p:nvPr/>
        </p:nvCxnSpPr>
        <p:spPr>
          <a:xfrm flipH="1">
            <a:off x="2304715" y="3427885"/>
            <a:ext cx="1234018" cy="8089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871087" y="4431668"/>
            <a:ext cx="570275" cy="1569660"/>
          </a:xfrm>
          <a:prstGeom prst="rect">
            <a:avLst/>
          </a:prstGeom>
          <a:noFill/>
        </p:spPr>
        <p:txBody>
          <a:bodyPr wrap="square" rtlCol="0">
            <a:spAutoFit/>
          </a:bodyPr>
          <a:lstStyle/>
          <a:p>
            <a:pPr algn="just">
              <a:defRPr/>
            </a:pPr>
            <a:r>
              <a:rPr lang="vi-VN" sz="96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lang="vi-VN" sz="96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1919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1000"/>
                                        <p:tgtEl>
                                          <p:spTgt spid="54"/>
                                        </p:tgtEl>
                                      </p:cBhvr>
                                    </p:animEffect>
                                    <p:anim calcmode="lin" valueType="num">
                                      <p:cBhvr>
                                        <p:cTn id="26" dur="1000" fill="hold"/>
                                        <p:tgtEl>
                                          <p:spTgt spid="54"/>
                                        </p:tgtEl>
                                        <p:attrNameLst>
                                          <p:attrName>ppt_x</p:attrName>
                                        </p:attrNameLst>
                                      </p:cBhvr>
                                      <p:tavLst>
                                        <p:tav tm="0">
                                          <p:val>
                                            <p:strVal val="#ppt_x"/>
                                          </p:val>
                                        </p:tav>
                                        <p:tav tm="100000">
                                          <p:val>
                                            <p:strVal val="#ppt_x"/>
                                          </p:val>
                                        </p:tav>
                                      </p:tavLst>
                                    </p:anim>
                                    <p:anim calcmode="lin" valueType="num">
                                      <p:cBhvr>
                                        <p:cTn id="27" dur="1000" fill="hold"/>
                                        <p:tgtEl>
                                          <p:spTgt spid="5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26" presetClass="emph" presetSubtype="0" repeatCount="3000" fill="hold" nodeType="withEffect">
                                  <p:stCondLst>
                                    <p:cond delay="0"/>
                                  </p:stCondLst>
                                  <p:childTnLst>
                                    <p:animEffect transition="out" filter="fade">
                                      <p:cBhvr>
                                        <p:cTn id="44" dur="1000" tmFilter="0, 0; .2, .5; .8, .5; 1, 0"/>
                                        <p:tgtEl>
                                          <p:spTgt spid="21"/>
                                        </p:tgtEl>
                                      </p:cBhvr>
                                    </p:animEffect>
                                    <p:animScale>
                                      <p:cBhvr>
                                        <p:cTn id="45" dur="50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52" grpId="0"/>
      <p:bldP spid="7" grpId="0" animBg="1"/>
      <p:bldP spid="14"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675286" y="1537865"/>
            <a:ext cx="10807346"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Hãy </a:t>
            </a:r>
            <a:r>
              <a:rPr lang="vi-VN" sz="2400">
                <a:solidFill>
                  <a:srgbClr val="002060"/>
                </a:solidFill>
                <a:latin typeface="Roboto" panose="02000000000000000000" pitchFamily="2" charset="0"/>
                <a:ea typeface="Roboto" panose="02000000000000000000" pitchFamily="2" charset="0"/>
              </a:rPr>
              <a:t>cho biết bạn nhỏ lựa chọn vị trí ngồi xem ti vi </a:t>
            </a:r>
            <a:r>
              <a:rPr lang="en-US" sz="2400">
                <a:solidFill>
                  <a:srgbClr val="002060"/>
                </a:solidFill>
                <a:latin typeface="Roboto" panose="02000000000000000000" pitchFamily="2" charset="0"/>
                <a:ea typeface="Roboto" panose="02000000000000000000" pitchFamily="2" charset="0"/>
              </a:rPr>
              <a:t>phù hợp chưa? Vì sao?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439010" y="3668732"/>
            <a:ext cx="473907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Vị trí ngồi của bạn chưa phù hợp</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52" name="TextBox 51"/>
          <p:cNvSpPr txBox="1"/>
          <p:nvPr/>
        </p:nvSpPr>
        <p:spPr>
          <a:xfrm>
            <a:off x="2850902" y="190418"/>
            <a:ext cx="5881701"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XÁC ĐỊNH KHOẢNG CÁCH VÀ VỊ TRÍ NGỒI XEM TI VI HỢP LÍ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289" y="2428002"/>
            <a:ext cx="4241931" cy="35733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ounded Rectangle 6"/>
          <p:cNvSpPr/>
          <p:nvPr/>
        </p:nvSpPr>
        <p:spPr>
          <a:xfrm>
            <a:off x="6621334" y="2553576"/>
            <a:ext cx="577378" cy="561109"/>
          </a:xfrm>
          <a:prstGeom prst="roundRect">
            <a:avLst>
              <a:gd name="adj" fmla="val 2352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2</a:t>
            </a:r>
          </a:p>
        </p:txBody>
      </p:sp>
      <p:sp>
        <p:nvSpPr>
          <p:cNvPr id="14" name="TextBox 13"/>
          <p:cNvSpPr txBox="1"/>
          <p:nvPr/>
        </p:nvSpPr>
        <p:spPr>
          <a:xfrm>
            <a:off x="439010" y="4847854"/>
            <a:ext cx="4286994" cy="461665"/>
          </a:xfrm>
          <a:prstGeom prst="rect">
            <a:avLst/>
          </a:prstGeom>
          <a:noFill/>
        </p:spPr>
        <p:txBody>
          <a:bodyPr wrap="square" rtlCol="0">
            <a:spAutoFit/>
          </a:bodyPr>
          <a:lstStyle/>
          <a:p>
            <a:pPr lvl="0" algn="just">
              <a:defRPr/>
            </a:pPr>
            <a:r>
              <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Vì</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bạn ngồi lệch so với ti vi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7213109" y="4431668"/>
            <a:ext cx="570275" cy="1569660"/>
          </a:xfrm>
          <a:prstGeom prst="rect">
            <a:avLst/>
          </a:prstGeom>
          <a:noFill/>
        </p:spPr>
        <p:txBody>
          <a:bodyPr wrap="square" rtlCol="0">
            <a:spAutoFit/>
          </a:bodyPr>
          <a:lstStyle/>
          <a:p>
            <a:pPr algn="just">
              <a:defRPr/>
            </a:pPr>
            <a:r>
              <a:rPr lang="vi-VN" sz="96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lang="vi-VN" sz="96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1929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1000"/>
                                        <p:tgtEl>
                                          <p:spTgt spid="54"/>
                                        </p:tgtEl>
                                      </p:cBhvr>
                                    </p:animEffect>
                                    <p:anim calcmode="lin" valueType="num">
                                      <p:cBhvr>
                                        <p:cTn id="26" dur="1000" fill="hold"/>
                                        <p:tgtEl>
                                          <p:spTgt spid="54"/>
                                        </p:tgtEl>
                                        <p:attrNameLst>
                                          <p:attrName>ppt_x</p:attrName>
                                        </p:attrNameLst>
                                      </p:cBhvr>
                                      <p:tavLst>
                                        <p:tav tm="0">
                                          <p:val>
                                            <p:strVal val="#ppt_x"/>
                                          </p:val>
                                        </p:tav>
                                        <p:tav tm="100000">
                                          <p:val>
                                            <p:strVal val="#ppt_x"/>
                                          </p:val>
                                        </p:tav>
                                      </p:tavLst>
                                    </p:anim>
                                    <p:anim calcmode="lin" valueType="num">
                                      <p:cBhvr>
                                        <p:cTn id="27" dur="1000" fill="hold"/>
                                        <p:tgtEl>
                                          <p:spTgt spid="5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52" grpId="0"/>
      <p:bldP spid="7" grpId="0" animBg="1"/>
      <p:bldP spid="14"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675286" y="1537865"/>
            <a:ext cx="10807346"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Hãy </a:t>
            </a:r>
            <a:r>
              <a:rPr lang="vi-VN" sz="2400">
                <a:solidFill>
                  <a:srgbClr val="002060"/>
                </a:solidFill>
                <a:latin typeface="Roboto" panose="02000000000000000000" pitchFamily="2" charset="0"/>
                <a:ea typeface="Roboto" panose="02000000000000000000" pitchFamily="2" charset="0"/>
              </a:rPr>
              <a:t>cho biết bạn nhỏ lựa chọn vị trí ngồi xem ti vi </a:t>
            </a:r>
            <a:r>
              <a:rPr lang="en-US" sz="2400">
                <a:solidFill>
                  <a:srgbClr val="002060"/>
                </a:solidFill>
                <a:latin typeface="Roboto" panose="02000000000000000000" pitchFamily="2" charset="0"/>
                <a:ea typeface="Roboto" panose="02000000000000000000" pitchFamily="2" charset="0"/>
              </a:rPr>
              <a:t>phù hợp chưa? Vì sao?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15039" y="3192859"/>
            <a:ext cx="4023019"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Vị trí ngồi của bạn phù hợp</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52" name="TextBox 51"/>
          <p:cNvSpPr txBox="1"/>
          <p:nvPr/>
        </p:nvSpPr>
        <p:spPr>
          <a:xfrm>
            <a:off x="2850902" y="190418"/>
            <a:ext cx="5881701"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XÁC ĐỊNH KHOẢNG CÁCH VÀ VỊ TRÍ NGỒI XEM TI VI HỢP LÍ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1604" y="2269759"/>
            <a:ext cx="4891276" cy="381132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ounded Rectangle 6"/>
          <p:cNvSpPr/>
          <p:nvPr/>
        </p:nvSpPr>
        <p:spPr>
          <a:xfrm>
            <a:off x="8036248" y="2389947"/>
            <a:ext cx="577378" cy="561109"/>
          </a:xfrm>
          <a:prstGeom prst="roundRect">
            <a:avLst>
              <a:gd name="adj" fmla="val 2352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3</a:t>
            </a:r>
          </a:p>
        </p:txBody>
      </p:sp>
      <p:sp>
        <p:nvSpPr>
          <p:cNvPr id="14" name="TextBox 13"/>
          <p:cNvSpPr txBox="1"/>
          <p:nvPr/>
        </p:nvSpPr>
        <p:spPr>
          <a:xfrm>
            <a:off x="8732603" y="2834130"/>
            <a:ext cx="3349690" cy="1200329"/>
          </a:xfrm>
          <a:prstGeom prst="rect">
            <a:avLst/>
          </a:prstGeom>
          <a:noFill/>
        </p:spPr>
        <p:txBody>
          <a:bodyPr wrap="square" rtlCol="0">
            <a:spAutoFit/>
          </a:bodyPr>
          <a:lstStyle/>
          <a:p>
            <a:pPr lvl="0" algn="just">
              <a:defRPr/>
            </a:pPr>
            <a:r>
              <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Vì</a:t>
            </a:r>
            <a:r>
              <a:rPr kumimoji="0" lang="en-US" altLang="zh-CN"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bạn ngồi đúng khoảng cách, tư thế với ti vi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7213109" y="4431668"/>
            <a:ext cx="570275" cy="1569660"/>
          </a:xfrm>
          <a:prstGeom prst="rect">
            <a:avLst/>
          </a:prstGeom>
          <a:noFill/>
        </p:spPr>
        <p:txBody>
          <a:bodyPr wrap="square" rtlCol="0">
            <a:spAutoFit/>
          </a:bodyPr>
          <a:lstStyle/>
          <a:p>
            <a:pPr algn="just">
              <a:defRPr/>
            </a:pPr>
            <a:r>
              <a:rPr lang="vi-VN" sz="9600">
                <a:solidFill>
                  <a:srgbClr val="00B050"/>
                </a:solidFill>
                <a:latin typeface="Roboto" panose="02000000000000000000" pitchFamily="2" charset="0"/>
                <a:ea typeface="Roboto" panose="02000000000000000000" pitchFamily="2" charset="0"/>
                <a:sym typeface="Wingdings" panose="05000000000000000000" pitchFamily="2" charset="2"/>
              </a:rPr>
              <a:t></a:t>
            </a:r>
            <a:endParaRPr lang="vi-VN" sz="9600">
              <a:solidFill>
                <a:srgbClr val="00B05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2799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1000"/>
                                        <p:tgtEl>
                                          <p:spTgt spid="54"/>
                                        </p:tgtEl>
                                      </p:cBhvr>
                                    </p:animEffect>
                                    <p:anim calcmode="lin" valueType="num">
                                      <p:cBhvr>
                                        <p:cTn id="26" dur="1000" fill="hold"/>
                                        <p:tgtEl>
                                          <p:spTgt spid="54"/>
                                        </p:tgtEl>
                                        <p:attrNameLst>
                                          <p:attrName>ppt_x</p:attrName>
                                        </p:attrNameLst>
                                      </p:cBhvr>
                                      <p:tavLst>
                                        <p:tav tm="0">
                                          <p:val>
                                            <p:strVal val="#ppt_x"/>
                                          </p:val>
                                        </p:tav>
                                        <p:tav tm="100000">
                                          <p:val>
                                            <p:strVal val="#ppt_x"/>
                                          </p:val>
                                        </p:tav>
                                      </p:tavLst>
                                    </p:anim>
                                    <p:anim calcmode="lin" valueType="num">
                                      <p:cBhvr>
                                        <p:cTn id="27" dur="1000" fill="hold"/>
                                        <p:tgtEl>
                                          <p:spTgt spid="5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52" grpId="0"/>
      <p:bldP spid="7" grpId="0" animBg="1"/>
      <p:bldP spid="14"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000004" y="271345"/>
            <a:ext cx="9848826" cy="1077218"/>
          </a:xfrm>
          <a:prstGeom prst="rect">
            <a:avLst/>
          </a:prstGeom>
          <a:noFill/>
        </p:spPr>
        <p:txBody>
          <a:bodyPr wrap="square" rtlCol="0">
            <a:spAutoFit/>
          </a:bodyPr>
          <a:lstStyle/>
          <a:p>
            <a:pPr lvl="0" algn="ctr">
              <a:defRPr/>
            </a:pPr>
            <a:r>
              <a:rPr lang="en-US" sz="3200">
                <a:solidFill>
                  <a:srgbClr val="002060"/>
                </a:solidFill>
                <a:latin typeface="Roboto Black" panose="02000000000000000000" pitchFamily="2" charset="0"/>
                <a:ea typeface="Roboto Black" panose="02000000000000000000" pitchFamily="2" charset="0"/>
              </a:rPr>
              <a:t>NHỮNG </a:t>
            </a:r>
            <a:r>
              <a:rPr lang="vi-VN" sz="3200">
                <a:solidFill>
                  <a:srgbClr val="002060"/>
                </a:solidFill>
                <a:latin typeface="Roboto Black" panose="02000000000000000000" pitchFamily="2" charset="0"/>
                <a:ea typeface="Roboto Black" panose="02000000000000000000" pitchFamily="2" charset="0"/>
              </a:rPr>
              <a:t>ẢNH HƯỞNG XẤU CÓ THỂ XẢY RA KHI </a:t>
            </a:r>
            <a:endParaRPr lang="en-US" sz="3200">
              <a:solidFill>
                <a:srgbClr val="002060"/>
              </a:solidFill>
              <a:latin typeface="Roboto Black" panose="02000000000000000000" pitchFamily="2" charset="0"/>
              <a:ea typeface="Roboto Black" panose="02000000000000000000" pitchFamily="2" charset="0"/>
            </a:endParaRPr>
          </a:p>
          <a:p>
            <a:pPr lvl="0" algn="ctr">
              <a:defRPr/>
            </a:pPr>
            <a:r>
              <a:rPr lang="vi-VN" sz="3200">
                <a:solidFill>
                  <a:srgbClr val="002060"/>
                </a:solidFill>
                <a:latin typeface="Roboto Black" panose="02000000000000000000" pitchFamily="2" charset="0"/>
                <a:ea typeface="Roboto Black" panose="02000000000000000000" pitchFamily="2" charset="0"/>
              </a:rPr>
              <a:t>LỰA CHỌN VỊ TRÍ NGỒI XEM TI VI KHÔNG</a:t>
            </a:r>
            <a:r>
              <a:rPr lang="en-US" sz="3200">
                <a:solidFill>
                  <a:srgbClr val="002060"/>
                </a:solidFill>
                <a:latin typeface="Roboto Black" panose="02000000000000000000" pitchFamily="2" charset="0"/>
                <a:ea typeface="Roboto Black" panose="02000000000000000000" pitchFamily="2" charset="0"/>
              </a:rPr>
              <a:t> </a:t>
            </a:r>
            <a:r>
              <a:rPr lang="vi-VN" sz="3200">
                <a:solidFill>
                  <a:srgbClr val="002060"/>
                </a:solidFill>
                <a:latin typeface="Roboto Black" panose="02000000000000000000" pitchFamily="2" charset="0"/>
                <a:ea typeface="Roboto Black" panose="02000000000000000000" pitchFamily="2" charset="0"/>
              </a:rPr>
              <a:t>PHÙ HỢP</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54" name="TextBox 53"/>
          <p:cNvSpPr txBox="1"/>
          <p:nvPr/>
        </p:nvSpPr>
        <p:spPr>
          <a:xfrm>
            <a:off x="451320" y="2535746"/>
            <a:ext cx="4023019" cy="1200329"/>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en-US" altLang="zh-CN" sz="2400">
                <a:solidFill>
                  <a:srgbClr val="002060"/>
                </a:solidFill>
                <a:latin typeface="Roboto" panose="02000000000000000000" pitchFamily="2" charset="0"/>
                <a:ea typeface="Roboto" panose="02000000000000000000" pitchFamily="2" charset="0"/>
              </a:rPr>
              <a:t>Gây ra các bệnh về mắt như: cận thị, loạn thị, viễn thị, lác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451319" y="3711668"/>
            <a:ext cx="4023019"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Gây</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ra các bệnh về xương: vẹo cột sống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26" name="Picture 2" descr="Tác hại của việc xem tivi không đúng khoa h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886" y="2438585"/>
            <a:ext cx="4771190" cy="29894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1320" y="4887590"/>
            <a:ext cx="4023018"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Gây</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ra các bệnh đối với cơ thể: béo phì, đau vai gáy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2940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14"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4893573" y="756859"/>
            <a:ext cx="5844585" cy="584775"/>
          </a:xfrm>
          <a:prstGeom prst="rect">
            <a:avLst/>
          </a:prstGeom>
          <a:noFill/>
        </p:spPr>
        <p:txBody>
          <a:bodyPr wrap="square" rtlCol="0">
            <a:spAutoFit/>
          </a:bodyPr>
          <a:lstStyle/>
          <a:p>
            <a:pPr lvl="0" algn="ctr">
              <a:defRPr/>
            </a:pPr>
            <a:r>
              <a:rPr lang="en-US" sz="3200">
                <a:solidFill>
                  <a:srgbClr val="002060"/>
                </a:solidFill>
                <a:latin typeface="Roboto Black" panose="02000000000000000000" pitchFamily="2" charset="0"/>
                <a:ea typeface="Roboto Black" panose="02000000000000000000" pitchFamily="2" charset="0"/>
              </a:rPr>
              <a:t>LỜI KHUYÊN CHO BẠN</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01705" y="1867354"/>
            <a:ext cx="5628323" cy="404278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flipH="1">
            <a:off x="383888" y="3397460"/>
            <a:ext cx="4988698" cy="2493169"/>
            <a:chOff x="169266" y="3362169"/>
            <a:chExt cx="3553801" cy="1425521"/>
          </a:xfrm>
          <a:solidFill>
            <a:srgbClr val="AAE1FA"/>
          </a:solidFill>
          <a:scene3d>
            <a:camera prst="orthographicFront">
              <a:rot lat="0" lon="0" rev="0"/>
            </a:camera>
            <a:lightRig rig="glow" dir="t">
              <a:rot lat="0" lon="0" rev="4800000"/>
            </a:lightRig>
          </a:scene3d>
        </p:grpSpPr>
        <p:sp>
          <p:nvSpPr>
            <p:cNvPr id="8" name="Rectangle 5"/>
            <p:cNvSpPr/>
            <p:nvPr/>
          </p:nvSpPr>
          <p:spPr>
            <a:xfrm>
              <a:off x="637837" y="3362169"/>
              <a:ext cx="3085230" cy="1425521"/>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474862"/>
                <a:gd name="connsiteY0" fmla="*/ 379255 h 2168323"/>
                <a:gd name="connsiteX1" fmla="*/ 2985963 w 3474862"/>
                <a:gd name="connsiteY1" fmla="*/ 379255 h 2168323"/>
                <a:gd name="connsiteX2" fmla="*/ 2708561 w 3474862"/>
                <a:gd name="connsiteY2" fmla="*/ 2168323 h 2168323"/>
                <a:gd name="connsiteX3" fmla="*/ 391356 w 3474862"/>
                <a:gd name="connsiteY3" fmla="*/ 2168323 h 2168323"/>
                <a:gd name="connsiteX4" fmla="*/ 257792 w 3474862"/>
                <a:gd name="connsiteY4" fmla="*/ 379255 h 2168323"/>
                <a:gd name="connsiteX0" fmla="*/ 385441 w 3602511"/>
                <a:gd name="connsiteY0" fmla="*/ 379255 h 2168323"/>
                <a:gd name="connsiteX1" fmla="*/ 3113612 w 3602511"/>
                <a:gd name="connsiteY1" fmla="*/ 379255 h 2168323"/>
                <a:gd name="connsiteX2" fmla="*/ 2836210 w 3602511"/>
                <a:gd name="connsiteY2" fmla="*/ 2168323 h 2168323"/>
                <a:gd name="connsiteX3" fmla="*/ 519005 w 3602511"/>
                <a:gd name="connsiteY3" fmla="*/ 2168323 h 2168323"/>
                <a:gd name="connsiteX4" fmla="*/ 385441 w 3602511"/>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2511" h="2168323">
                  <a:moveTo>
                    <a:pt x="385441" y="379255"/>
                  </a:moveTo>
                  <a:cubicBezTo>
                    <a:pt x="817875" y="81077"/>
                    <a:pt x="2271131" y="-299295"/>
                    <a:pt x="3113612" y="379255"/>
                  </a:cubicBezTo>
                  <a:cubicBezTo>
                    <a:pt x="3956093" y="1057805"/>
                    <a:pt x="3608612" y="2168323"/>
                    <a:pt x="2836210" y="2168323"/>
                  </a:cubicBezTo>
                  <a:lnTo>
                    <a:pt x="519005" y="2168323"/>
                  </a:lnTo>
                  <a:cubicBezTo>
                    <a:pt x="-253397" y="2168323"/>
                    <a:pt x="-46993" y="677433"/>
                    <a:pt x="385441" y="379255"/>
                  </a:cubicBezTo>
                  <a:close/>
                </a:path>
              </a:pathLst>
            </a:cu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515361" flipH="1" flipV="1">
              <a:off x="169266" y="4073835"/>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 name="TextBox 10"/>
          <p:cNvSpPr txBox="1"/>
          <p:nvPr/>
        </p:nvSpPr>
        <p:spPr>
          <a:xfrm>
            <a:off x="757148" y="3932783"/>
            <a:ext cx="3900200" cy="1938992"/>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Khi xem ti vi, chúng ta cần</a:t>
            </a:r>
          </a:p>
          <a:p>
            <a:pPr lvl="0" algn="just">
              <a:defRPr/>
            </a:pPr>
            <a:r>
              <a:rPr lang="en-US" altLang="zh-CN" sz="2400">
                <a:solidFill>
                  <a:srgbClr val="002060"/>
                </a:solidFill>
                <a:latin typeface="Roboto" panose="02000000000000000000" pitchFamily="2" charset="0"/>
                <a:ea typeface="Roboto" panose="02000000000000000000" pitchFamily="2" charset="0"/>
              </a:rPr>
              <a:t>ngồi chính diện với màn hình ti vi và giữ khoảng cách an toàn theo khuyến cáo của nhà sản xuất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9754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928137" y="1491744"/>
            <a:ext cx="10044663" cy="49124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3779642" y="541442"/>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6" name="Rectangle 5"/>
          <p:cNvSpPr/>
          <p:nvPr/>
        </p:nvSpPr>
        <p:spPr>
          <a:xfrm>
            <a:off x="1495093" y="1714090"/>
            <a:ext cx="9057303" cy="2062103"/>
          </a:xfrm>
          <a:prstGeom prst="rect">
            <a:avLst/>
          </a:prstGeom>
        </p:spPr>
        <p:txBody>
          <a:bodyPr wrap="square">
            <a:spAutoFit/>
          </a:bodyPr>
          <a:lstStyle/>
          <a:p>
            <a:pPr>
              <a:spcBef>
                <a:spcPts val="600"/>
              </a:spcBef>
            </a:pPr>
            <a:r>
              <a:rPr lang="en-US" sz="2400">
                <a:latin typeface="Roboto" panose="02000000000000000000" pitchFamily="2" charset="0"/>
                <a:ea typeface="Calibri" panose="020F0502020204030204" pitchFamily="34" charset="0"/>
                <a:cs typeface="Times New Roman" panose="02020603050405020304" pitchFamily="18" charset="0"/>
              </a:rPr>
              <a:t>Em hãy cho biết cách xem ti vi đúng cách</a:t>
            </a:r>
          </a:p>
          <a:p>
            <a:pPr>
              <a:spcBef>
                <a:spcPts val="1200"/>
              </a:spcBef>
            </a:pP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endParaRPr lang="en-US" sz="1600">
              <a:latin typeface="Times New Roman" panose="02020603050405020304" pitchFamily="18" charset="0"/>
              <a:ea typeface="Times New Roman" panose="02020603050405020304" pitchFamily="18" charset="0"/>
            </a:endParaRPr>
          </a:p>
          <a:p>
            <a:pPr>
              <a:spcBef>
                <a:spcPts val="1200"/>
              </a:spcBef>
            </a:pP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p>
          <a:p>
            <a:pPr>
              <a:spcBef>
                <a:spcPts val="1200"/>
              </a:spcBef>
            </a:pP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endParaRPr lang="en-US" sz="1600">
              <a:latin typeface="Times New Roman" panose="02020603050405020304" pitchFamily="18" charset="0"/>
              <a:ea typeface="Times New Roman" panose="02020603050405020304" pitchFamily="18" charset="0"/>
            </a:endParaRPr>
          </a:p>
          <a:p>
            <a:pPr>
              <a:spcBef>
                <a:spcPts val="1200"/>
              </a:spcBef>
            </a:pP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endParaRPr lang="en-US" sz="1600"/>
          </a:p>
        </p:txBody>
      </p:sp>
      <p:sp>
        <p:nvSpPr>
          <p:cNvPr id="18" name="Rectangle 17"/>
          <p:cNvSpPr/>
          <p:nvPr/>
        </p:nvSpPr>
        <p:spPr>
          <a:xfrm>
            <a:off x="1495093" y="3998539"/>
            <a:ext cx="9057303" cy="2062103"/>
          </a:xfrm>
          <a:prstGeom prst="rect">
            <a:avLst/>
          </a:prstGeom>
        </p:spPr>
        <p:txBody>
          <a:bodyPr wrap="square">
            <a:spAutoFit/>
          </a:bodyPr>
          <a:lstStyle/>
          <a:p>
            <a:pPr>
              <a:spcBef>
                <a:spcPts val="600"/>
              </a:spcBef>
            </a:pPr>
            <a:r>
              <a:rPr lang="en-US" sz="2400">
                <a:latin typeface="Roboto" panose="02000000000000000000" pitchFamily="2" charset="0"/>
                <a:ea typeface="Calibri" panose="020F0502020204030204" pitchFamily="34" charset="0"/>
                <a:cs typeface="Times New Roman" panose="02020603050405020304" pitchFamily="18" charset="0"/>
              </a:rPr>
              <a:t>Em cần làm gì để xem ti vi đúng cách</a:t>
            </a:r>
          </a:p>
          <a:p>
            <a:pPr>
              <a:spcBef>
                <a:spcPts val="600"/>
              </a:spcBef>
            </a:pP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endParaRPr lang="en-US" sz="1600">
              <a:latin typeface="Times New Roman" panose="02020603050405020304" pitchFamily="18" charset="0"/>
              <a:ea typeface="Times New Roman" panose="02020603050405020304" pitchFamily="18" charset="0"/>
            </a:endParaRPr>
          </a:p>
          <a:p>
            <a:pPr>
              <a:spcBef>
                <a:spcPts val="1200"/>
              </a:spcBef>
            </a:pP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p>
          <a:p>
            <a:pPr>
              <a:spcBef>
                <a:spcPts val="1200"/>
              </a:spcBef>
            </a:pP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r>
              <a:rPr lang="vi-VN" sz="1600">
                <a:latin typeface="Roboto" panose="02000000000000000000" pitchFamily="2" charset="0"/>
                <a:ea typeface="Times New Roman" panose="02020603050405020304" pitchFamily="18" charset="0"/>
              </a:rPr>
              <a:t>……………………………..……</a:t>
            </a:r>
            <a:r>
              <a:rPr lang="en-US" sz="1600">
                <a:latin typeface="Roboto" panose="02000000000000000000" pitchFamily="2" charset="0"/>
                <a:ea typeface="Times New Roman" panose="02020603050405020304" pitchFamily="18" charset="0"/>
              </a:rPr>
              <a:t>………………</a:t>
            </a:r>
            <a:endParaRPr lang="en-US" sz="1600">
              <a:latin typeface="Times New Roman" panose="02020603050405020304" pitchFamily="18" charset="0"/>
              <a:ea typeface="Times New Roman" panose="02020603050405020304" pitchFamily="18" charset="0"/>
            </a:endParaRPr>
          </a:p>
          <a:p>
            <a:pPr>
              <a:spcBef>
                <a:spcPts val="1200"/>
              </a:spcBef>
            </a:pP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r>
              <a:rPr lang="vi-VN" sz="1600">
                <a:latin typeface="Roboto" panose="02000000000000000000" pitchFamily="2" charset="0"/>
                <a:ea typeface="Calibri" panose="020F0502020204030204" pitchFamily="34" charset="0"/>
                <a:cs typeface="Times New Roman" panose="02020603050405020304" pitchFamily="18" charset="0"/>
              </a:rPr>
              <a:t>……………………………..……</a:t>
            </a:r>
            <a:r>
              <a:rPr lang="en-US" sz="1600">
                <a:latin typeface="Roboto" panose="02000000000000000000" pitchFamily="2" charset="0"/>
                <a:ea typeface="Calibri" panose="020F0502020204030204" pitchFamily="34" charset="0"/>
                <a:cs typeface="Times New Roman" panose="02020603050405020304" pitchFamily="18" charset="0"/>
              </a:rPr>
              <a:t>………………</a:t>
            </a:r>
            <a:endParaRPr lang="en-US" sz="1600"/>
          </a:p>
        </p:txBody>
      </p:sp>
      <p:sp>
        <p:nvSpPr>
          <p:cNvPr id="19" name="TextBox 18"/>
          <p:cNvSpPr txBox="1"/>
          <p:nvPr/>
        </p:nvSpPr>
        <p:spPr>
          <a:xfrm>
            <a:off x="1601577" y="4274621"/>
            <a:ext cx="8639701"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Khi xem ti vi, chúng ta cần ngồi chính diện với màn hình ti vi </a:t>
            </a:r>
          </a:p>
          <a:p>
            <a:pPr lvl="0" algn="just">
              <a:defRPr/>
            </a:pPr>
            <a:r>
              <a:rPr lang="en-US" sz="2400">
                <a:solidFill>
                  <a:srgbClr val="FF0000"/>
                </a:solidFill>
                <a:latin typeface="Roboto" panose="02000000000000000000" pitchFamily="2" charset="0"/>
                <a:ea typeface="Roboto" panose="02000000000000000000" pitchFamily="2" charset="0"/>
              </a:rPr>
              <a:t>và giữ khoảng cách an toàn theo khuyến cáo của nhà sản xuất</a:t>
            </a:r>
          </a:p>
        </p:txBody>
      </p:sp>
      <p:sp>
        <p:nvSpPr>
          <p:cNvPr id="20" name="TextBox 19"/>
          <p:cNvSpPr txBox="1"/>
          <p:nvPr/>
        </p:nvSpPr>
        <p:spPr>
          <a:xfrm>
            <a:off x="1601579" y="2127894"/>
            <a:ext cx="7815713"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N</a:t>
            </a:r>
            <a:r>
              <a:rPr lang="vi-VN" sz="2400">
                <a:solidFill>
                  <a:srgbClr val="FF0000"/>
                </a:solidFill>
                <a:latin typeface="Roboto" panose="02000000000000000000" pitchFamily="2" charset="0"/>
                <a:ea typeface="Roboto" panose="02000000000000000000" pitchFamily="2" charset="0"/>
              </a:rPr>
              <a:t>gồi cách ti</a:t>
            </a:r>
            <a:r>
              <a:rPr lang="en-US" sz="2400">
                <a:solidFill>
                  <a:srgbClr val="FF0000"/>
                </a:solidFill>
                <a:latin typeface="Roboto" panose="02000000000000000000" pitchFamily="2" charset="0"/>
                <a:ea typeface="Roboto" panose="02000000000000000000" pitchFamily="2" charset="0"/>
              </a:rPr>
              <a:t> </a:t>
            </a:r>
            <a:r>
              <a:rPr lang="vi-VN" sz="2400">
                <a:solidFill>
                  <a:srgbClr val="FF0000"/>
                </a:solidFill>
                <a:latin typeface="Roboto" panose="02000000000000000000" pitchFamily="2" charset="0"/>
                <a:ea typeface="Roboto" panose="02000000000000000000" pitchFamily="2" charset="0"/>
              </a:rPr>
              <a:t>vi </a:t>
            </a:r>
            <a:r>
              <a:rPr lang="en-US" sz="2400">
                <a:solidFill>
                  <a:srgbClr val="FF0000"/>
                </a:solidFill>
                <a:latin typeface="Roboto" panose="02000000000000000000" pitchFamily="2" charset="0"/>
                <a:ea typeface="Roboto" panose="02000000000000000000" pitchFamily="2" charset="0"/>
              </a:rPr>
              <a:t>đúng khoảng cách </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1601578" y="2490378"/>
            <a:ext cx="7815713"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Chỉ nên xem tivi 1 - 2 giờ/ngày, chia thành nhiều lần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601577" y="2877182"/>
            <a:ext cx="7815713" cy="461665"/>
          </a:xfrm>
          <a:prstGeom prst="rect">
            <a:avLst/>
          </a:prstGeom>
          <a:noFill/>
        </p:spPr>
        <p:txBody>
          <a:bodyPr wrap="square" rtlCol="0">
            <a:spAutoFit/>
          </a:bodyPr>
          <a:lstStyle/>
          <a:p>
            <a:pPr lvl="0" algn="just">
              <a:defRPr/>
            </a:pPr>
            <a:r>
              <a:rPr lang="en-US" sz="2400" spc="-50">
                <a:solidFill>
                  <a:srgbClr val="FF0000"/>
                </a:solidFill>
                <a:latin typeface="Roboto" panose="02000000000000000000" pitchFamily="2" charset="0"/>
                <a:ea typeface="Roboto" panose="02000000000000000000" pitchFamily="2" charset="0"/>
              </a:rPr>
              <a:t>Góc nhìn: ngồi thẳng màn hình để có được góc xem rộng </a:t>
            </a:r>
            <a:endParaRPr kumimoji="0" lang="en-US" altLang="zh-CN" sz="2400" b="0" i="0" u="none" strike="noStrike" kern="1200" cap="none" spc="-50" normalizeH="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1855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880311" y="626983"/>
            <a:ext cx="596336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799048" y="2541288"/>
            <a:ext cx="6917503"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Giấy A4, giấy màu, kéo, keo dán, bút màu, bút 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901E8F2F-82B1-8289-A128-7A4A6AA36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2" name="Rectangle 1"/>
          <p:cNvSpPr/>
          <p:nvPr/>
        </p:nvSpPr>
        <p:spPr>
          <a:xfrm>
            <a:off x="1912949" y="3643106"/>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565122">
            <a:off x="2166435" y="379977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9143590" y="3140514"/>
            <a:ext cx="1091108" cy="1412294"/>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8"/>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9203" y="4638516"/>
            <a:ext cx="1373710" cy="1106105"/>
          </a:xfrm>
          <a:prstGeom prst="rect">
            <a:avLst/>
          </a:prstGeom>
        </p:spPr>
      </p:pic>
    </p:spTree>
    <p:extLst>
      <p:ext uri="{BB962C8B-B14F-4D97-AF65-F5344CB8AC3E}">
        <p14:creationId xmlns:p14="http://schemas.microsoft.com/office/powerpoint/2010/main" val="13135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1491" y="1348563"/>
            <a:ext cx="728139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CHÚNG MÌNH CÙNG XEM VIDEO NHÉ</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bảo vệ mắt khi xem 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57474" y="2362221"/>
            <a:ext cx="6829425" cy="3838553"/>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6" name="TextBox 5"/>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392953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fullScrn="1">
              <p:cMediaNode vol="80000">
                <p:cTn id="16" fill="hold" display="0">
                  <p:stCondLst>
                    <p:cond delay="indefinite"/>
                  </p:stCondLst>
                </p:cTn>
                <p:tgtEl>
                  <p:spTgt spid="2"/>
                </p:tgtEl>
              </p:cMediaNode>
            </p:video>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791326" y="1694046"/>
            <a:ext cx="8595360" cy="3878981"/>
          </a:xfrm>
          <a:prstGeom prst="clou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p:cNvSpPr/>
          <p:nvPr/>
        </p:nvSpPr>
        <p:spPr>
          <a:xfrm flipH="1" flipV="1">
            <a:off x="0" y="5917722"/>
            <a:ext cx="12192000" cy="940278"/>
          </a:xfrm>
          <a:custGeom>
            <a:avLst/>
            <a:gdLst>
              <a:gd name="connsiteX0" fmla="*/ 0 w 12192000"/>
              <a:gd name="connsiteY0" fmla="*/ 0 h 845389"/>
              <a:gd name="connsiteX1" fmla="*/ 12192000 w 12192000"/>
              <a:gd name="connsiteY1" fmla="*/ 0 h 845389"/>
              <a:gd name="connsiteX2" fmla="*/ 12192000 w 12192000"/>
              <a:gd name="connsiteY2" fmla="*/ 845389 h 845389"/>
              <a:gd name="connsiteX3" fmla="*/ 0 w 12192000"/>
              <a:gd name="connsiteY3" fmla="*/ 845389 h 845389"/>
              <a:gd name="connsiteX4" fmla="*/ 0 w 12192000"/>
              <a:gd name="connsiteY4" fmla="*/ 0 h 845389"/>
              <a:gd name="connsiteX0" fmla="*/ 0 w 12192000"/>
              <a:gd name="connsiteY0" fmla="*/ 0 h 1152105"/>
              <a:gd name="connsiteX1" fmla="*/ 12192000 w 12192000"/>
              <a:gd name="connsiteY1" fmla="*/ 0 h 1152105"/>
              <a:gd name="connsiteX2" fmla="*/ 12192000 w 12192000"/>
              <a:gd name="connsiteY2" fmla="*/ 845389 h 1152105"/>
              <a:gd name="connsiteX3" fmla="*/ 0 w 12192000"/>
              <a:gd name="connsiteY3" fmla="*/ 845389 h 1152105"/>
              <a:gd name="connsiteX4" fmla="*/ 0 w 12192000"/>
              <a:gd name="connsiteY4" fmla="*/ 0 h 1152105"/>
              <a:gd name="connsiteX0" fmla="*/ 0 w 12192000"/>
              <a:gd name="connsiteY0" fmla="*/ 0 h 1095555"/>
              <a:gd name="connsiteX1" fmla="*/ 12192000 w 12192000"/>
              <a:gd name="connsiteY1" fmla="*/ 0 h 1095555"/>
              <a:gd name="connsiteX2" fmla="*/ 12192000 w 12192000"/>
              <a:gd name="connsiteY2" fmla="*/ 845389 h 1095555"/>
              <a:gd name="connsiteX3" fmla="*/ 5727940 w 12192000"/>
              <a:gd name="connsiteY3" fmla="*/ 1095555 h 1095555"/>
              <a:gd name="connsiteX4" fmla="*/ 0 w 12192000"/>
              <a:gd name="connsiteY4" fmla="*/ 845389 h 1095555"/>
              <a:gd name="connsiteX5" fmla="*/ 0 w 12192000"/>
              <a:gd name="connsiteY5" fmla="*/ 0 h 1095555"/>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26825"/>
              <a:gd name="connsiteX1" fmla="*/ 12192000 w 12192000"/>
              <a:gd name="connsiteY1" fmla="*/ 0 h 1126825"/>
              <a:gd name="connsiteX2" fmla="*/ 12192000 w 12192000"/>
              <a:gd name="connsiteY2" fmla="*/ 845389 h 1126825"/>
              <a:gd name="connsiteX3" fmla="*/ 9428672 w 12192000"/>
              <a:gd name="connsiteY3" fmla="*/ 1095554 h 1126825"/>
              <a:gd name="connsiteX4" fmla="*/ 5727940 w 12192000"/>
              <a:gd name="connsiteY4" fmla="*/ 1095555 h 1126825"/>
              <a:gd name="connsiteX5" fmla="*/ 0 w 12192000"/>
              <a:gd name="connsiteY5" fmla="*/ 845389 h 1126825"/>
              <a:gd name="connsiteX6" fmla="*/ 0 w 12192000"/>
              <a:gd name="connsiteY6" fmla="*/ 0 h 1126825"/>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70103"/>
              <a:gd name="connsiteX1" fmla="*/ 12192000 w 12192000"/>
              <a:gd name="connsiteY1" fmla="*/ 0 h 1170103"/>
              <a:gd name="connsiteX2" fmla="*/ 12192000 w 12192000"/>
              <a:gd name="connsiteY2" fmla="*/ 845389 h 1170103"/>
              <a:gd name="connsiteX3" fmla="*/ 9428672 w 12192000"/>
              <a:gd name="connsiteY3" fmla="*/ 1095554 h 1170103"/>
              <a:gd name="connsiteX4" fmla="*/ 5727940 w 12192000"/>
              <a:gd name="connsiteY4" fmla="*/ 1095555 h 1170103"/>
              <a:gd name="connsiteX5" fmla="*/ 0 w 12192000"/>
              <a:gd name="connsiteY5" fmla="*/ 845389 h 1170103"/>
              <a:gd name="connsiteX6" fmla="*/ 0 w 12192000"/>
              <a:gd name="connsiteY6" fmla="*/ 0 h 1170103"/>
              <a:gd name="connsiteX0" fmla="*/ 0 w 12192000"/>
              <a:gd name="connsiteY0" fmla="*/ 0 h 1181114"/>
              <a:gd name="connsiteX1" fmla="*/ 12192000 w 12192000"/>
              <a:gd name="connsiteY1" fmla="*/ 0 h 1181114"/>
              <a:gd name="connsiteX2" fmla="*/ 12192000 w 12192000"/>
              <a:gd name="connsiteY2" fmla="*/ 845389 h 1181114"/>
              <a:gd name="connsiteX3" fmla="*/ 9428672 w 12192000"/>
              <a:gd name="connsiteY3" fmla="*/ 1095554 h 1181114"/>
              <a:gd name="connsiteX4" fmla="*/ 5727940 w 12192000"/>
              <a:gd name="connsiteY4" fmla="*/ 1095555 h 1181114"/>
              <a:gd name="connsiteX5" fmla="*/ 0 w 12192000"/>
              <a:gd name="connsiteY5" fmla="*/ 845389 h 1181114"/>
              <a:gd name="connsiteX6" fmla="*/ 0 w 12192000"/>
              <a:gd name="connsiteY6" fmla="*/ 0 h 1181114"/>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211880">
                <a:moveTo>
                  <a:pt x="0" y="0"/>
                </a:moveTo>
                <a:lnTo>
                  <a:pt x="12192000" y="0"/>
                </a:lnTo>
                <a:lnTo>
                  <a:pt x="12192000" y="845389"/>
                </a:lnTo>
                <a:cubicBezTo>
                  <a:pt x="11731445" y="1027981"/>
                  <a:pt x="10600906" y="1329905"/>
                  <a:pt x="9428672" y="1095554"/>
                </a:cubicBezTo>
                <a:cubicBezTo>
                  <a:pt x="8256438" y="861203"/>
                  <a:pt x="7501148" y="1449238"/>
                  <a:pt x="5727940" y="1095555"/>
                </a:cubicBezTo>
                <a:cubicBezTo>
                  <a:pt x="3954732" y="741872"/>
                  <a:pt x="954657" y="1027982"/>
                  <a:pt x="0" y="845389"/>
                </a:cubicBezTo>
                <a:lnTo>
                  <a:pt x="0" y="0"/>
                </a:lnTo>
                <a:close/>
              </a:path>
            </a:pathLst>
          </a:custGeom>
          <a:solidFill>
            <a:srgbClr val="F19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84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3"/>
                                        </p:tgtEl>
                                        <p:attrNameLst>
                                          <p:attrName>r</p:attrName>
                                        </p:attrNameLst>
                                      </p:cBhvr>
                                    </p:animRot>
                                    <p:animRot by="-240000">
                                      <p:cBhvr>
                                        <p:cTn id="23" dur="200" fill="hold">
                                          <p:stCondLst>
                                            <p:cond delay="200"/>
                                          </p:stCondLst>
                                        </p:cTn>
                                        <p:tgtEl>
                                          <p:spTgt spid="13"/>
                                        </p:tgtEl>
                                        <p:attrNameLst>
                                          <p:attrName>r</p:attrName>
                                        </p:attrNameLst>
                                      </p:cBhvr>
                                    </p:animRot>
                                    <p:animRot by="240000">
                                      <p:cBhvr>
                                        <p:cTn id="24" dur="200" fill="hold">
                                          <p:stCondLst>
                                            <p:cond delay="400"/>
                                          </p:stCondLst>
                                        </p:cTn>
                                        <p:tgtEl>
                                          <p:spTgt spid="13"/>
                                        </p:tgtEl>
                                        <p:attrNameLst>
                                          <p:attrName>r</p:attrName>
                                        </p:attrNameLst>
                                      </p:cBhvr>
                                    </p:animRot>
                                    <p:animRot by="-240000">
                                      <p:cBhvr>
                                        <p:cTn id="25" dur="200" fill="hold">
                                          <p:stCondLst>
                                            <p:cond delay="600"/>
                                          </p:stCondLst>
                                        </p:cTn>
                                        <p:tgtEl>
                                          <p:spTgt spid="13"/>
                                        </p:tgtEl>
                                        <p:attrNameLst>
                                          <p:attrName>r</p:attrName>
                                        </p:attrNameLst>
                                      </p:cBhvr>
                                    </p:animRot>
                                    <p:animRot by="120000">
                                      <p:cBhvr>
                                        <p:cTn id="2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89" y="227964"/>
            <a:ext cx="1885899" cy="1411357"/>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DA14CBFD-2C6F-E4A0-F468-3C5C731B2275}"/>
              </a:ext>
            </a:extLst>
          </p:cNvPr>
          <p:cNvSpPr txBox="1"/>
          <p:nvPr/>
        </p:nvSpPr>
        <p:spPr>
          <a:xfrm>
            <a:off x="8837423" y="51373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6</a:t>
            </a:r>
          </a:p>
        </p:txBody>
      </p:sp>
      <p:sp>
        <p:nvSpPr>
          <p:cNvPr id="18" name="TextBox 17"/>
          <p:cNvSpPr txBox="1"/>
          <p:nvPr/>
        </p:nvSpPr>
        <p:spPr>
          <a:xfrm>
            <a:off x="5756713" y="1748535"/>
            <a:ext cx="56318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rPr>
              <a:t>CẨM NANG</a:t>
            </a:r>
          </a:p>
        </p:txBody>
      </p:sp>
      <p:sp>
        <p:nvSpPr>
          <p:cNvPr id="19" name="TextBox 18"/>
          <p:cNvSpPr txBox="1"/>
          <p:nvPr/>
        </p:nvSpPr>
        <p:spPr>
          <a:xfrm>
            <a:off x="5756713" y="2773063"/>
            <a:ext cx="586219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ED7D31">
                    <a:lumMod val="75000"/>
                  </a:srgbClr>
                </a:solidFill>
                <a:effectLst/>
                <a:uLnTx/>
                <a:uFillTx/>
                <a:latin typeface="Roboto Black" panose="02000000000000000000" pitchFamily="2" charset="0"/>
                <a:ea typeface="Roboto Black" panose="02000000000000000000" pitchFamily="2" charset="0"/>
                <a:cs typeface="+mn-cs"/>
              </a:rPr>
              <a:t>SỬ DỤNG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ED7D31">
                    <a:lumMod val="75000"/>
                  </a:srgbClr>
                </a:solidFill>
                <a:effectLst/>
                <a:uLnTx/>
                <a:uFillTx/>
                <a:latin typeface="Roboto Black" panose="02000000000000000000" pitchFamily="2" charset="0"/>
                <a:ea typeface="Roboto Black" panose="02000000000000000000" pitchFamily="2" charset="0"/>
                <a:cs typeface="+mn-cs"/>
              </a:rPr>
              <a:t> MÁY THU HÌNH</a:t>
            </a:r>
            <a:endParaRPr kumimoji="0" lang="en-US" altLang="zh-CN" sz="6000" b="1" i="0" u="none" strike="noStrike" kern="1200" cap="none" spc="0" normalizeH="0" baseline="0" noProof="0" dirty="0">
              <a:ln>
                <a:noFill/>
              </a:ln>
              <a:solidFill>
                <a:srgbClr val="ED7D31">
                  <a:lumMod val="75000"/>
                </a:srgbClr>
              </a:solidFill>
              <a:effectLst/>
              <a:uLnTx/>
              <a:uFillTx/>
              <a:latin typeface="Roboto Black" panose="02000000000000000000" pitchFamily="2" charset="0"/>
              <a:ea typeface="Roboto Black" panose="02000000000000000000" pitchFamily="2" charset="0"/>
              <a:cs typeface="+mn-cs"/>
            </a:endParaRPr>
          </a:p>
        </p:txBody>
      </p:sp>
      <p:pic>
        <p:nvPicPr>
          <p:cNvPr id="20" name="Picture 19">
            <a:extLst>
              <a:ext uri="{FF2B5EF4-FFF2-40B4-BE49-F238E27FC236}">
                <a16:creationId xmlns:a16="http://schemas.microsoft.com/office/drawing/2014/main" id="{B7CFFA23-DB6F-D2D3-D351-3B4149365997}"/>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837423" y="4690427"/>
            <a:ext cx="1810861" cy="1796877"/>
          </a:xfrm>
          <a:prstGeom prst="rect">
            <a:avLst/>
          </a:prstGeom>
        </p:spPr>
      </p:pic>
      <p:sp>
        <p:nvSpPr>
          <p:cNvPr id="21" name="TextBox 20">
            <a:extLst>
              <a:ext uri="{FF2B5EF4-FFF2-40B4-BE49-F238E27FC236}">
                <a16:creationId xmlns:a16="http://schemas.microsoft.com/office/drawing/2014/main" id="{5B1500B4-2A13-B105-884B-9C3A22343CC6}"/>
              </a:ext>
            </a:extLst>
          </p:cNvPr>
          <p:cNvSpPr txBox="1"/>
          <p:nvPr/>
        </p:nvSpPr>
        <p:spPr>
          <a:xfrm rot="635566">
            <a:off x="9136806" y="536884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389" y="1748535"/>
            <a:ext cx="5663864" cy="46564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7452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535675" y="1421960"/>
            <a:ext cx="70955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cẩm nang hướng dẫn sử dụng máy thu hình</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381027" y="274658"/>
            <a:ext cx="746336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CẨM NANG SỬ DỤNG MÁY</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THU HÌNH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3" y="0"/>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8341" y="2678247"/>
            <a:ext cx="5292829" cy="3038475"/>
          </a:xfrm>
          <a:prstGeom prst="rect">
            <a:avLst/>
          </a:prstGeom>
          <a:effectLst>
            <a:outerShdw blurRad="63500" sx="102000" sy="102000" algn="ctr" rotWithShape="0">
              <a:prstClr val="black">
                <a:alpha val="40000"/>
              </a:prstClr>
            </a:outerShdw>
          </a:effectLst>
        </p:spPr>
      </p:pic>
      <p:grpSp>
        <p:nvGrpSpPr>
          <p:cNvPr id="7" name="Group 6"/>
          <p:cNvGrpSpPr/>
          <p:nvPr/>
        </p:nvGrpSpPr>
        <p:grpSpPr>
          <a:xfrm>
            <a:off x="1045014" y="2678247"/>
            <a:ext cx="2981325" cy="3038475"/>
            <a:chOff x="1045014" y="2678247"/>
            <a:chExt cx="2981325" cy="3038475"/>
          </a:xfrm>
        </p:grpSpPr>
        <p:pic>
          <p:nvPicPr>
            <p:cNvPr id="5" name="Picture 4"/>
            <p:cNvPicPr>
              <a:picLocks noChangeAspect="1"/>
            </p:cNvPicPr>
            <p:nvPr/>
          </p:nvPicPr>
          <p:blipFill>
            <a:blip r:embed="rId5"/>
            <a:stretch>
              <a:fillRect/>
            </a:stretch>
          </p:blipFill>
          <p:spPr>
            <a:xfrm>
              <a:off x="1045014" y="2678247"/>
              <a:ext cx="2981325" cy="3038475"/>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3794" y="3427979"/>
              <a:ext cx="2216066" cy="1698498"/>
            </a:xfrm>
            <a:prstGeom prst="rect">
              <a:avLst/>
            </a:prstGeom>
          </p:spPr>
        </p:pic>
        <p:sp>
          <p:nvSpPr>
            <p:cNvPr id="11" name="TextBox 10">
              <a:extLst>
                <a:ext uri="{FF2B5EF4-FFF2-40B4-BE49-F238E27FC236}">
                  <a16:creationId xmlns:a16="http://schemas.microsoft.com/office/drawing/2014/main" id="{1C6C1494-9761-2059-0481-6D5C41B8AC62}"/>
                </a:ext>
              </a:extLst>
            </p:cNvPr>
            <p:cNvSpPr txBox="1"/>
            <p:nvPr/>
          </p:nvSpPr>
          <p:spPr>
            <a:xfrm>
              <a:off x="1205723" y="5193038"/>
              <a:ext cx="26599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solidFill>
                      <a:prstClr val="black"/>
                    </a:solidFill>
                  </a:ln>
                  <a:solidFill>
                    <a:srgbClr val="FFFF00"/>
                  </a:solidFill>
                  <a:effectLst/>
                  <a:uLnTx/>
                  <a:uFillTx/>
                  <a:latin typeface="Roboto" panose="02000000000000000000" pitchFamily="2" charset="0"/>
                  <a:ea typeface="Roboto" panose="02000000000000000000" pitchFamily="2" charset="0"/>
                  <a:cs typeface="+mn-cs"/>
                </a:rPr>
                <a:t>Sử dụng máy thu hình </a:t>
              </a:r>
              <a:endParaRPr kumimoji="0" lang="en-US" altLang="zh-CN" sz="1800" b="1" i="0" u="none" strike="noStrike" kern="1200" cap="none" spc="0" normalizeH="0" baseline="0" noProof="0" dirty="0">
                <a:ln>
                  <a:solidFill>
                    <a:prstClr val="black"/>
                  </a:solidFill>
                </a:ln>
                <a:solidFill>
                  <a:srgbClr val="FFFF00"/>
                </a:solidFill>
                <a:effectLst/>
                <a:uLnTx/>
                <a:uFillTx/>
                <a:latin typeface="Roboto" panose="02000000000000000000" pitchFamily="2" charset="0"/>
                <a:ea typeface="Roboto" panose="02000000000000000000" pitchFamily="2" charset="0"/>
                <a:cs typeface="+mn-cs"/>
              </a:endParaRPr>
            </a:p>
          </p:txBody>
        </p:sp>
      </p:grpSp>
    </p:spTree>
    <p:extLst>
      <p:ext uri="{BB962C8B-B14F-4D97-AF65-F5344CB8AC3E}">
        <p14:creationId xmlns:p14="http://schemas.microsoft.com/office/powerpoint/2010/main" val="255539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023190" y="826582"/>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3" name="Rounded Rectangle 2"/>
          <p:cNvSpPr/>
          <p:nvPr/>
        </p:nvSpPr>
        <p:spPr>
          <a:xfrm>
            <a:off x="1241202" y="1895135"/>
            <a:ext cx="9530052" cy="456275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680765" y="2776113"/>
            <a:ext cx="472003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Trình bày được những điều </a:t>
            </a:r>
            <a:r>
              <a:rPr kumimoji="0" lang="vi-VN" altLang="zh-CN"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NÊN,</a:t>
            </a:r>
            <a:r>
              <a:rPr kumimoji="0" lang="en-US" altLang="zh-CN"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 </a:t>
            </a:r>
            <a:r>
              <a:rPr kumimoji="0" lang="vi-VN" altLang="zh-CN"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KHÔNG NÊN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khi sử dụng</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máy thu hình</a:t>
            </a:r>
          </a:p>
        </p:txBody>
      </p:sp>
      <p:sp>
        <p:nvSpPr>
          <p:cNvPr id="10" name="TextBox 9"/>
          <p:cNvSpPr txBox="1"/>
          <p:nvPr/>
        </p:nvSpPr>
        <p:spPr>
          <a:xfrm>
            <a:off x="1680765" y="4380799"/>
            <a:ext cx="45935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Nội dung rõ ràng, sáng tạo và sử dụng được lâu dài</a:t>
            </a: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2652" y="2776113"/>
            <a:ext cx="3434528" cy="2823667"/>
          </a:xfrm>
          <a:prstGeom prst="rect">
            <a:avLst/>
          </a:prstGeom>
        </p:spPr>
      </p:pic>
    </p:spTree>
    <p:extLst>
      <p:ext uri="{BB962C8B-B14F-4D97-AF65-F5344CB8AC3E}">
        <p14:creationId xmlns:p14="http://schemas.microsoft.com/office/powerpoint/2010/main" val="412641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7"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160871" y="1517727"/>
            <a:ext cx="97870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ý tưởng và đề xuất cách làm cẩm nang sử dụng máy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thu hình</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22" name="TextBox 21"/>
          <p:cNvSpPr txBox="1"/>
          <p:nvPr/>
        </p:nvSpPr>
        <p:spPr>
          <a:xfrm>
            <a:off x="3787084" y="3014419"/>
            <a:ext cx="341587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Nội dung cẩm nang</a:t>
            </a:r>
          </a:p>
        </p:txBody>
      </p:sp>
      <p:sp>
        <p:nvSpPr>
          <p:cNvPr id="20" name="TextBox 19"/>
          <p:cNvSpPr txBox="1"/>
          <p:nvPr/>
        </p:nvSpPr>
        <p:spPr>
          <a:xfrm>
            <a:off x="3787084" y="3740146"/>
            <a:ext cx="34158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Cách thức thể hiện thông tin, hình ảnh</a:t>
            </a:r>
          </a:p>
        </p:txBody>
      </p:sp>
      <p:sp>
        <p:nvSpPr>
          <p:cNvPr id="23" name="TextBox 22"/>
          <p:cNvSpPr txBox="1"/>
          <p:nvPr/>
        </p:nvSpPr>
        <p:spPr>
          <a:xfrm>
            <a:off x="3787084" y="4835204"/>
            <a:ext cx="320197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dáng, chất liệu cẩm nang</a:t>
            </a:r>
          </a:p>
        </p:txBody>
      </p:sp>
      <p:sp>
        <p:nvSpPr>
          <p:cNvPr id="11" name="TextBox 10"/>
          <p:cNvSpPr txBox="1"/>
          <p:nvPr/>
        </p:nvSpPr>
        <p:spPr>
          <a:xfrm>
            <a:off x="1160871" y="203550"/>
            <a:ext cx="974951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CẨM NANG SỬ DỤNG MÁY</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THU HÌNH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6" name="Group 5"/>
          <p:cNvGrpSpPr/>
          <p:nvPr/>
        </p:nvGrpSpPr>
        <p:grpSpPr>
          <a:xfrm>
            <a:off x="253864" y="2791658"/>
            <a:ext cx="3188690" cy="3264662"/>
            <a:chOff x="253864" y="2791658"/>
            <a:chExt cx="3188690" cy="3264662"/>
          </a:xfrm>
        </p:grpSpPr>
        <p:grpSp>
          <p:nvGrpSpPr>
            <p:cNvPr id="15" name="Group 14"/>
            <p:cNvGrpSpPr/>
            <p:nvPr/>
          </p:nvGrpSpPr>
          <p:grpSpPr>
            <a:xfrm>
              <a:off x="253864" y="2791658"/>
              <a:ext cx="3188690" cy="3264662"/>
              <a:chOff x="4620126" y="2916453"/>
              <a:chExt cx="2454441" cy="2454442"/>
            </a:xfrm>
          </p:grpSpPr>
          <p:sp>
            <p:nvSpPr>
              <p:cNvPr id="16" name="Freeform 15"/>
              <p:cNvSpPr/>
              <p:nvPr/>
            </p:nvSpPr>
            <p:spPr>
              <a:xfrm>
                <a:off x="4620126" y="2916453"/>
                <a:ext cx="2454441" cy="2454442"/>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bg1"/>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6"/>
              <p:cNvSpPr/>
              <p:nvPr/>
            </p:nvSpPr>
            <p:spPr>
              <a:xfrm>
                <a:off x="4850363" y="3166711"/>
                <a:ext cx="1973176" cy="1973177"/>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bg1"/>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26" y="3488955"/>
              <a:ext cx="1695537" cy="1327218"/>
            </a:xfrm>
            <a:prstGeom prst="rect">
              <a:avLst/>
            </a:prstGeom>
          </p:spPr>
        </p:pic>
        <p:sp>
          <p:nvSpPr>
            <p:cNvPr id="21" name="TextBox 20"/>
            <p:cNvSpPr txBox="1"/>
            <p:nvPr/>
          </p:nvSpPr>
          <p:spPr>
            <a:xfrm>
              <a:off x="2387292" y="3843588"/>
              <a:ext cx="7162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CẨM NANG</a:t>
              </a:r>
            </a:p>
          </p:txBody>
        </p:sp>
        <p:sp>
          <p:nvSpPr>
            <p:cNvPr id="25" name="TextBox 24"/>
            <p:cNvSpPr txBox="1"/>
            <p:nvPr/>
          </p:nvSpPr>
          <p:spPr>
            <a:xfrm>
              <a:off x="659245" y="5009797"/>
              <a:ext cx="23509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Oswald Medium" pitchFamily="2" charset="0"/>
                  <a:ea typeface="Roboto" panose="02000000000000000000" pitchFamily="2" charset="0"/>
                  <a:cs typeface="+mn-cs"/>
                </a:rPr>
                <a:t>Sử dụng máy thu hình</a:t>
              </a:r>
              <a:endParaRPr kumimoji="0" lang="vi-VN" sz="1600" b="0" i="0" u="none" strike="noStrike" kern="1200" cap="none" spc="0" normalizeH="0" baseline="0" noProof="0">
                <a:ln>
                  <a:noFill/>
                </a:ln>
                <a:solidFill>
                  <a:srgbClr val="FF0000"/>
                </a:solidFill>
                <a:effectLst/>
                <a:uLnTx/>
                <a:uFillTx/>
                <a:latin typeface="Oswald Medium" pitchFamily="2" charset="0"/>
                <a:ea typeface="Roboto" panose="02000000000000000000" pitchFamily="2" charset="0"/>
                <a:cs typeface="+mn-cs"/>
              </a:endParaRPr>
            </a:p>
          </p:txBody>
        </p:sp>
      </p:grpSp>
      <p:grpSp>
        <p:nvGrpSpPr>
          <p:cNvPr id="7" name="Group 6"/>
          <p:cNvGrpSpPr/>
          <p:nvPr/>
        </p:nvGrpSpPr>
        <p:grpSpPr>
          <a:xfrm>
            <a:off x="7541999" y="2677297"/>
            <a:ext cx="3837816" cy="3379023"/>
            <a:chOff x="7541999" y="2677297"/>
            <a:chExt cx="3837816" cy="3379023"/>
          </a:xfrm>
        </p:grpSpPr>
        <p:grpSp>
          <p:nvGrpSpPr>
            <p:cNvPr id="12" name="Group 11"/>
            <p:cNvGrpSpPr/>
            <p:nvPr/>
          </p:nvGrpSpPr>
          <p:grpSpPr>
            <a:xfrm>
              <a:off x="7541999" y="2677297"/>
              <a:ext cx="3837816" cy="3379023"/>
              <a:chOff x="7074567" y="3686474"/>
              <a:chExt cx="3498784" cy="2444818"/>
            </a:xfrm>
          </p:grpSpPr>
          <p:sp>
            <p:nvSpPr>
              <p:cNvPr id="13" name="Freeform 12"/>
              <p:cNvSpPr/>
              <p:nvPr/>
            </p:nvSpPr>
            <p:spPr>
              <a:xfrm>
                <a:off x="7074567" y="3686474"/>
                <a:ext cx="3498784" cy="244481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13"/>
              <p:cNvSpPr/>
              <p:nvPr/>
            </p:nvSpPr>
            <p:spPr>
              <a:xfrm>
                <a:off x="7205427" y="3777914"/>
                <a:ext cx="3237064" cy="226193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0474" y="3124527"/>
              <a:ext cx="1452058" cy="1570921"/>
            </a:xfrm>
            <a:prstGeom prst="rect">
              <a:avLst/>
            </a:prstGeom>
          </p:spPr>
        </p:pic>
        <p:sp>
          <p:nvSpPr>
            <p:cNvPr id="26" name="TextBox 25"/>
            <p:cNvSpPr txBox="1"/>
            <p:nvPr/>
          </p:nvSpPr>
          <p:spPr>
            <a:xfrm>
              <a:off x="8271618" y="3245252"/>
              <a:ext cx="11892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CẨM NANG</a:t>
              </a:r>
            </a:p>
          </p:txBody>
        </p:sp>
        <p:sp>
          <p:nvSpPr>
            <p:cNvPr id="27" name="TextBox 26"/>
            <p:cNvSpPr txBox="1"/>
            <p:nvPr/>
          </p:nvSpPr>
          <p:spPr>
            <a:xfrm>
              <a:off x="7755904" y="4244113"/>
              <a:ext cx="23509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Ballet 16pt" pitchFamily="2" charset="0"/>
                  <a:ea typeface="Roboto" panose="02000000000000000000" pitchFamily="2" charset="0"/>
                  <a:cs typeface="+mn-cs"/>
                </a:rPr>
                <a:t>Sử dụng máy thu hình</a:t>
              </a:r>
              <a:endParaRPr kumimoji="0" lang="vi-VN" sz="3600" b="1" i="0" u="none" strike="noStrike" kern="1200" cap="none" spc="0" normalizeH="0" baseline="0" noProof="0">
                <a:ln>
                  <a:noFill/>
                </a:ln>
                <a:solidFill>
                  <a:srgbClr val="00B050"/>
                </a:solidFill>
                <a:effectLst/>
                <a:uLnTx/>
                <a:uFillTx/>
                <a:latin typeface="Ballet 16pt" pitchFamily="2" charset="0"/>
                <a:ea typeface="Roboto" panose="02000000000000000000" pitchFamily="2" charset="0"/>
                <a:cs typeface="+mn-cs"/>
              </a:endParaRPr>
            </a:p>
          </p:txBody>
        </p:sp>
      </p:grpSp>
    </p:spTree>
    <p:extLst>
      <p:ext uri="{BB962C8B-B14F-4D97-AF65-F5344CB8AC3E}">
        <p14:creationId xmlns:p14="http://schemas.microsoft.com/office/powerpoint/2010/main" val="102519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22" grpId="0"/>
      <p:bldP spid="20" grpId="0"/>
      <p:bldP spid="23"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228582" y="1758684"/>
            <a:ext cx="6038844" cy="4413516"/>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Hình thức thể hiện của cẩm nang</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Nội dung của cẩm nang</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lvl="0">
              <a:lnSpc>
                <a:spcPct val="130000"/>
              </a:lnSpc>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ltLang="zh-CN" sz="2400">
                <a:solidFill>
                  <a:srgbClr val="002060"/>
                </a:solidFill>
                <a:latin typeface="Roboto" panose="02000000000000000000" pitchFamily="2" charset="0"/>
                <a:ea typeface="Roboto" panose="02000000000000000000" pitchFamily="2" charset="0"/>
              </a:rPr>
              <a:t>Giải thích lí do em lựa chọn nội dung, hình ảnh thể hiện trên cẩm nang</a:t>
            </a:r>
            <a:endParaRPr lang="en-US" altLang="zh-CN" sz="2400">
              <a:solidFill>
                <a:srgbClr val="002060"/>
              </a:solidFill>
              <a:latin typeface="Roboto" panose="02000000000000000000" pitchFamily="2" charset="0"/>
              <a:ea typeface="Roboto" panose="02000000000000000000" pitchFamily="2" charset="0"/>
            </a:endParaRPr>
          </a:p>
          <a:p>
            <a:pPr>
              <a:lnSpc>
                <a:spcPct val="130000"/>
              </a:lnSpc>
              <a:defRPr/>
            </a:pPr>
            <a:r>
              <a:rPr lang="vi-VN" altLang="zh-CN" sz="2400">
                <a:solidFill>
                  <a:srgbClr val="002060"/>
                </a:solidFill>
                <a:latin typeface="Roboto" panose="02000000000000000000" pitchFamily="2" charset="0"/>
                <a:ea typeface="Roboto" panose="02000000000000000000" pitchFamily="2" charset="0"/>
              </a:rPr>
              <a:t>…………………………………………………………</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a:p>
            <a:pPr lvl="0">
              <a:lnSpc>
                <a:spcPct val="130000"/>
              </a:lnSpc>
              <a:defRPr/>
            </a:pPr>
            <a:r>
              <a:rPr lang="en-US" altLang="zh-CN" sz="2400">
                <a:solidFill>
                  <a:srgbClr val="002060"/>
                </a:solidFill>
                <a:latin typeface="Roboto" panose="02000000000000000000" pitchFamily="2" charset="0"/>
                <a:ea typeface="Roboto" panose="02000000000000000000" pitchFamily="2" charset="0"/>
              </a:rPr>
              <a:t>4.</a:t>
            </a:r>
            <a:r>
              <a:rPr lang="vi-VN" altLang="zh-CN" sz="2400">
                <a:solidFill>
                  <a:srgbClr val="002060"/>
                </a:solidFill>
                <a:latin typeface="Roboto" panose="02000000000000000000" pitchFamily="2" charset="0"/>
                <a:ea typeface="Roboto" panose="02000000000000000000" pitchFamily="2" charset="0"/>
              </a:rPr>
              <a:t> Mục đích sử dụng cẩm nang</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grpSp>
        <p:nvGrpSpPr>
          <p:cNvPr id="8" name="Group 7"/>
          <p:cNvGrpSpPr/>
          <p:nvPr/>
        </p:nvGrpSpPr>
        <p:grpSpPr>
          <a:xfrm>
            <a:off x="1297933" y="2681995"/>
            <a:ext cx="2981325" cy="3038475"/>
            <a:chOff x="1045014" y="2678247"/>
            <a:chExt cx="2981325" cy="3038475"/>
          </a:xfrm>
        </p:grpSpPr>
        <p:pic>
          <p:nvPicPr>
            <p:cNvPr id="12" name="Picture 11"/>
            <p:cNvPicPr>
              <a:picLocks noChangeAspect="1"/>
            </p:cNvPicPr>
            <p:nvPr/>
          </p:nvPicPr>
          <p:blipFill>
            <a:blip r:embed="rId4"/>
            <a:stretch>
              <a:fillRect/>
            </a:stretch>
          </p:blipFill>
          <p:spPr>
            <a:xfrm>
              <a:off x="1045014" y="2678247"/>
              <a:ext cx="2981325" cy="3038475"/>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424" y="3427979"/>
              <a:ext cx="1566805" cy="1698498"/>
            </a:xfrm>
            <a:prstGeom prst="rect">
              <a:avLst/>
            </a:prstGeom>
          </p:spPr>
        </p:pic>
        <p:sp>
          <p:nvSpPr>
            <p:cNvPr id="16" name="TextBox 15">
              <a:extLst>
                <a:ext uri="{FF2B5EF4-FFF2-40B4-BE49-F238E27FC236}">
                  <a16:creationId xmlns:a16="http://schemas.microsoft.com/office/drawing/2014/main" id="{1C6C1494-9761-2059-0481-6D5C41B8AC62}"/>
                </a:ext>
              </a:extLst>
            </p:cNvPr>
            <p:cNvSpPr txBox="1"/>
            <p:nvPr/>
          </p:nvSpPr>
          <p:spPr>
            <a:xfrm>
              <a:off x="1205723" y="5193038"/>
              <a:ext cx="26599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solidFill>
                      <a:prstClr val="black"/>
                    </a:solidFill>
                  </a:ln>
                  <a:solidFill>
                    <a:srgbClr val="FFFF00"/>
                  </a:solidFill>
                  <a:effectLst/>
                  <a:uLnTx/>
                  <a:uFillTx/>
                  <a:latin typeface="Roboto" panose="02000000000000000000" pitchFamily="2" charset="0"/>
                  <a:ea typeface="Roboto" panose="02000000000000000000" pitchFamily="2" charset="0"/>
                  <a:cs typeface="+mn-cs"/>
                </a:rPr>
                <a:t>Sử dụng máy thu hình </a:t>
              </a:r>
              <a:endParaRPr kumimoji="0" lang="en-US" altLang="zh-CN" sz="1800" b="1" i="0" u="none" strike="noStrike" kern="1200" cap="none" spc="0" normalizeH="0" baseline="0" noProof="0" dirty="0">
                <a:ln>
                  <a:solidFill>
                    <a:prstClr val="black"/>
                  </a:solidFill>
                </a:ln>
                <a:solidFill>
                  <a:srgbClr val="FFFF00"/>
                </a:solidFill>
                <a:effectLst/>
                <a:uLnTx/>
                <a:uFillTx/>
                <a:latin typeface="Roboto" panose="02000000000000000000" pitchFamily="2" charset="0"/>
                <a:ea typeface="Roboto" panose="02000000000000000000" pitchFamily="2" charset="0"/>
                <a:cs typeface="+mn-cs"/>
              </a:endParaRPr>
            </a:p>
          </p:txBody>
        </p:sp>
      </p:grpSp>
    </p:spTree>
    <p:extLst>
      <p:ext uri="{BB962C8B-B14F-4D97-AF65-F5344CB8AC3E}">
        <p14:creationId xmlns:p14="http://schemas.microsoft.com/office/powerpoint/2010/main" val="414731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1799048" y="1698310"/>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571" y="3195896"/>
            <a:ext cx="1329413" cy="1227729"/>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1799048" y="2541288"/>
            <a:ext cx="691750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giấy màu, kéo, keo dán, bút màu, bút 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057" l="0" r="95954">
                        <a14:foregroundMark x1="31214" y1="23585" x2="32948" y2="34906"/>
                        <a14:foregroundMark x1="36994" y1="37736" x2="44509" y2="44340"/>
                        <a14:foregroundMark x1="16763" y1="4717" x2="7514" y2="16038"/>
                        <a14:foregroundMark x1="47399" y1="54717" x2="31214" y2="71698"/>
                      </a14:backgroundRemoval>
                    </a14:imgEffect>
                  </a14:imgLayer>
                </a14:imgProps>
              </a:ext>
            </a:extLst>
          </a:blip>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D13FA7AD-DE74-FA1D-AB8E-2F9C196B8DDD}"/>
              </a:ext>
            </a:extLst>
          </p:cNvPr>
          <p:cNvPicPr>
            <a:picLocks noChangeAspect="1"/>
          </p:cNvPicPr>
          <p:nvPr/>
        </p:nvPicPr>
        <p:blipFill>
          <a:blip r:embed="rId7"/>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901E8F2F-82B1-8289-A128-7A4A6AA36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pic>
        <p:nvPicPr>
          <p:cNvPr id="24" name="Picture 23">
            <a:extLst>
              <a:ext uri="{FF2B5EF4-FFF2-40B4-BE49-F238E27FC236}">
                <a16:creationId xmlns:a16="http://schemas.microsoft.com/office/drawing/2014/main" id="{4A2210E2-AFE1-878C-C378-54692377689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1" b="98140" l="22979" r="79149"/>
                    </a14:imgEffect>
                  </a14:imgLayer>
                </a14:imgProps>
              </a:ext>
              <a:ext uri="{28A0092B-C50C-407E-A947-70E740481C1C}">
                <a14:useLocalDpi xmlns:a14="http://schemas.microsoft.com/office/drawing/2010/main" val="0"/>
              </a:ext>
            </a:extLst>
          </a:blip>
          <a:srcRect l="16228" r="13090"/>
          <a:stretch/>
        </p:blipFill>
        <p:spPr>
          <a:xfrm>
            <a:off x="9143590" y="3140514"/>
            <a:ext cx="1091108" cy="1412294"/>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11"/>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9217" b="94931" l="1919" r="95736"/>
                    </a14:imgEffect>
                  </a14:imgLayer>
                </a14:imgProps>
              </a:ext>
              <a:ext uri="{28A0092B-C50C-407E-A947-70E740481C1C}">
                <a14:useLocalDpi xmlns:a14="http://schemas.microsoft.com/office/drawing/2010/main" val="0"/>
              </a:ext>
            </a:extLst>
          </a:blip>
          <a:stretch>
            <a:fillRect/>
          </a:stretch>
        </p:blipFill>
        <p:spPr>
          <a:xfrm>
            <a:off x="1799048" y="4329124"/>
            <a:ext cx="1628150" cy="753323"/>
          </a:xfrm>
          <a:prstGeom prst="rect">
            <a:avLst/>
          </a:prstGeom>
        </p:spPr>
      </p:pic>
    </p:spTree>
    <p:extLst>
      <p:ext uri="{BB962C8B-B14F-4D97-AF65-F5344CB8AC3E}">
        <p14:creationId xmlns:p14="http://schemas.microsoft.com/office/powerpoint/2010/main" val="45365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255279" y="1167450"/>
            <a:ext cx="103555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thu hình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9" name="TextBox 18"/>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grpSp>
        <p:nvGrpSpPr>
          <p:cNvPr id="20" name="Group 19"/>
          <p:cNvGrpSpPr/>
          <p:nvPr/>
        </p:nvGrpSpPr>
        <p:grpSpPr>
          <a:xfrm>
            <a:off x="286656" y="1899029"/>
            <a:ext cx="3188690" cy="3264662"/>
            <a:chOff x="253864" y="2791658"/>
            <a:chExt cx="3188690" cy="3264662"/>
          </a:xfrm>
        </p:grpSpPr>
        <p:grpSp>
          <p:nvGrpSpPr>
            <p:cNvPr id="21" name="Group 20"/>
            <p:cNvGrpSpPr/>
            <p:nvPr/>
          </p:nvGrpSpPr>
          <p:grpSpPr>
            <a:xfrm>
              <a:off x="253864" y="2791658"/>
              <a:ext cx="3188690" cy="3264662"/>
              <a:chOff x="4620126" y="2916453"/>
              <a:chExt cx="2454441" cy="2454442"/>
            </a:xfrm>
          </p:grpSpPr>
          <p:sp>
            <p:nvSpPr>
              <p:cNvPr id="25" name="Freeform 24"/>
              <p:cNvSpPr/>
              <p:nvPr/>
            </p:nvSpPr>
            <p:spPr>
              <a:xfrm>
                <a:off x="4620126" y="2916453"/>
                <a:ext cx="2454441" cy="2454442"/>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bg1"/>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5"/>
              <p:cNvSpPr/>
              <p:nvPr/>
            </p:nvSpPr>
            <p:spPr>
              <a:xfrm>
                <a:off x="4850363" y="3166711"/>
                <a:ext cx="1973176" cy="1973177"/>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accent4">
                  <a:lumMod val="60000"/>
                  <a:lumOff val="40000"/>
                </a:schemeClr>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895" y="3729295"/>
              <a:ext cx="1209616" cy="1327218"/>
            </a:xfrm>
            <a:prstGeom prst="rect">
              <a:avLst/>
            </a:prstGeom>
          </p:spPr>
        </p:pic>
        <p:sp>
          <p:nvSpPr>
            <p:cNvPr id="23" name="TextBox 22"/>
            <p:cNvSpPr txBox="1"/>
            <p:nvPr/>
          </p:nvSpPr>
          <p:spPr>
            <a:xfrm>
              <a:off x="927629" y="3453117"/>
              <a:ext cx="18411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solidFill>
                      <a:srgbClr val="44546A"/>
                    </a:solidFill>
                  </a:ln>
                  <a:solidFill>
                    <a:srgbClr val="92D050"/>
                  </a:solidFill>
                  <a:effectLst/>
                  <a:uLnTx/>
                  <a:uFillTx/>
                  <a:latin typeface="Roboto" panose="02000000000000000000" pitchFamily="2" charset="0"/>
                  <a:ea typeface="Roboto" panose="02000000000000000000" pitchFamily="2" charset="0"/>
                  <a:cs typeface="+mn-cs"/>
                </a:rPr>
                <a:t>CẨM NANG</a:t>
              </a:r>
            </a:p>
          </p:txBody>
        </p:sp>
        <p:sp>
          <p:nvSpPr>
            <p:cNvPr id="24" name="TextBox 23"/>
            <p:cNvSpPr txBox="1"/>
            <p:nvPr/>
          </p:nvSpPr>
          <p:spPr>
            <a:xfrm>
              <a:off x="659244" y="5085139"/>
              <a:ext cx="23509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D7D31">
                      <a:lumMod val="75000"/>
                    </a:srgbClr>
                  </a:solidFill>
                  <a:effectLst/>
                  <a:uLnTx/>
                  <a:uFillTx/>
                  <a:latin typeface="iCiel Bambola" panose="02000000000000000000" pitchFamily="2" charset="0"/>
                  <a:ea typeface="Roboto" panose="02000000000000000000" pitchFamily="2" charset="0"/>
                  <a:cs typeface="+mn-cs"/>
                </a:rPr>
                <a:t>Sử dụng máy thu hình</a:t>
              </a:r>
              <a:endParaRPr kumimoji="0" lang="vi-VN" sz="1600" b="0" i="0" u="none" strike="noStrike" kern="1200" cap="none" spc="0" normalizeH="0" baseline="0" noProof="0">
                <a:ln>
                  <a:noFill/>
                </a:ln>
                <a:solidFill>
                  <a:srgbClr val="ED7D31">
                    <a:lumMod val="75000"/>
                  </a:srgbClr>
                </a:solidFill>
                <a:effectLst/>
                <a:uLnTx/>
                <a:uFillTx/>
                <a:latin typeface="iCiel Bambola" panose="02000000000000000000" pitchFamily="2" charset="0"/>
                <a:ea typeface="Roboto" panose="02000000000000000000" pitchFamily="2" charset="0"/>
                <a:cs typeface="+mn-cs"/>
              </a:endParaRPr>
            </a:p>
          </p:txBody>
        </p:sp>
      </p:grpSp>
      <p:grpSp>
        <p:nvGrpSpPr>
          <p:cNvPr id="27" name="Group 26"/>
          <p:cNvGrpSpPr/>
          <p:nvPr/>
        </p:nvGrpSpPr>
        <p:grpSpPr>
          <a:xfrm>
            <a:off x="7789884" y="3342042"/>
            <a:ext cx="3930882" cy="3379023"/>
            <a:chOff x="7541999" y="2677297"/>
            <a:chExt cx="3930882" cy="3379023"/>
          </a:xfrm>
        </p:grpSpPr>
        <p:grpSp>
          <p:nvGrpSpPr>
            <p:cNvPr id="28" name="Group 27"/>
            <p:cNvGrpSpPr/>
            <p:nvPr/>
          </p:nvGrpSpPr>
          <p:grpSpPr>
            <a:xfrm>
              <a:off x="7541999" y="2677297"/>
              <a:ext cx="3837816" cy="3379023"/>
              <a:chOff x="7074567" y="3686474"/>
              <a:chExt cx="3498784" cy="2444818"/>
            </a:xfrm>
          </p:grpSpPr>
          <p:sp>
            <p:nvSpPr>
              <p:cNvPr id="32" name="Freeform 31"/>
              <p:cNvSpPr/>
              <p:nvPr/>
            </p:nvSpPr>
            <p:spPr>
              <a:xfrm>
                <a:off x="7074567" y="3686474"/>
                <a:ext cx="3498784" cy="244481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32"/>
              <p:cNvSpPr/>
              <p:nvPr/>
            </p:nvSpPr>
            <p:spPr>
              <a:xfrm>
                <a:off x="7205427" y="3777914"/>
                <a:ext cx="3237064" cy="226193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accent2">
                  <a:lumMod val="60000"/>
                  <a:lumOff val="4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1184" y="4189007"/>
              <a:ext cx="1452058" cy="1330206"/>
            </a:xfrm>
            <a:prstGeom prst="rect">
              <a:avLst/>
            </a:prstGeom>
          </p:spPr>
        </p:pic>
        <p:sp>
          <p:nvSpPr>
            <p:cNvPr id="30" name="TextBox 29"/>
            <p:cNvSpPr txBox="1"/>
            <p:nvPr/>
          </p:nvSpPr>
          <p:spPr>
            <a:xfrm>
              <a:off x="8258741" y="3156415"/>
              <a:ext cx="11892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CẨM NANG</a:t>
              </a:r>
            </a:p>
          </p:txBody>
        </p:sp>
        <p:sp>
          <p:nvSpPr>
            <p:cNvPr id="31" name="TextBox 30"/>
            <p:cNvSpPr txBox="1"/>
            <p:nvPr/>
          </p:nvSpPr>
          <p:spPr>
            <a:xfrm>
              <a:off x="9121964" y="3361641"/>
              <a:ext cx="235091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iCiel Soup of Justice" pitchFamily="2" charset="0"/>
                  <a:ea typeface="Roboto" panose="02000000000000000000" pitchFamily="2" charset="0"/>
                  <a:cs typeface="+mn-cs"/>
                </a:rPr>
                <a:t>Sử dụng máy thu hình</a:t>
              </a:r>
              <a:endParaRPr kumimoji="0" lang="vi-VN" sz="3600" b="1" i="0" u="none" strike="noStrike" kern="1200" cap="none" spc="0" normalizeH="0" baseline="0" noProof="0">
                <a:ln>
                  <a:noFill/>
                </a:ln>
                <a:solidFill>
                  <a:srgbClr val="00B050"/>
                </a:solidFill>
                <a:effectLst/>
                <a:uLnTx/>
                <a:uFillTx/>
                <a:latin typeface="iCiel Soup of Justice" pitchFamily="2" charset="0"/>
                <a:ea typeface="Roboto" panose="02000000000000000000" pitchFamily="2" charset="0"/>
                <a:cs typeface="+mn-cs"/>
              </a:endParaRPr>
            </a:p>
          </p:txBody>
        </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6263" y="2484847"/>
            <a:ext cx="3752704" cy="30852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5234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21" presetClass="entr" presetSubtype="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401291" y="1685088"/>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638622" y="3925245"/>
            <a:ext cx="328091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khung cẩm nang</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1379406" y="25666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sp>
        <p:nvSpPr>
          <p:cNvPr id="2" name="Snip Diagonal Corner Rectangle 1"/>
          <p:cNvSpPr/>
          <p:nvPr/>
        </p:nvSpPr>
        <p:spPr>
          <a:xfrm>
            <a:off x="5495925" y="1869754"/>
            <a:ext cx="5276850" cy="3800475"/>
          </a:xfrm>
          <a:prstGeom prst="snip2Diag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spTree>
    <p:extLst>
      <p:ext uri="{BB962C8B-B14F-4D97-AF65-F5344CB8AC3E}">
        <p14:creationId xmlns:p14="http://schemas.microsoft.com/office/powerpoint/2010/main" val="386721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2"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6299" y="2035019"/>
            <a:ext cx="4701035" cy="3594448"/>
          </a:xfrm>
          <a:prstGeom prst="snip2DiagRect">
            <a:avLst/>
          </a:prstGeom>
          <a:blipFill dpi="0" rotWithShape="1">
            <a:blip r:embed="rId3">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F47EDC76-93E4-69B2-B3EB-FFBB9F9285CB}"/>
              </a:ext>
            </a:extLst>
          </p:cNvPr>
          <p:cNvSpPr txBox="1"/>
          <p:nvPr/>
        </p:nvSpPr>
        <p:spPr>
          <a:xfrm>
            <a:off x="648375" y="4080613"/>
            <a:ext cx="3505832"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Phác thảo các vị trí thông tin.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5" name="Oval 20"/>
          <p:cNvSpPr/>
          <p:nvPr/>
        </p:nvSpPr>
        <p:spPr>
          <a:xfrm>
            <a:off x="1379406" y="25666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sp>
        <p:nvSpPr>
          <p:cNvPr id="7" name="TextBox 6"/>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spTree>
    <p:extLst>
      <p:ext uri="{BB962C8B-B14F-4D97-AF65-F5344CB8AC3E}">
        <p14:creationId xmlns:p14="http://schemas.microsoft.com/office/powerpoint/2010/main" val="226003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0547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460703" y="3886797"/>
            <a:ext cx="39448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Trình bày nội dung</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242" y="2162217"/>
            <a:ext cx="4828502" cy="3637580"/>
          </a:xfrm>
          <a:prstGeom prst="snip2DiagRect">
            <a:avLst/>
          </a:prstGeom>
          <a:effectLst>
            <a:outerShdw blurRad="63500" sx="102000" sy="102000" algn="ctr" rotWithShape="0">
              <a:prstClr val="black">
                <a:alpha val="40000"/>
              </a:prstClr>
            </a:outerShdw>
          </a:effectLst>
        </p:spPr>
      </p:pic>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spTree>
    <p:extLst>
      <p:ext uri="{BB962C8B-B14F-4D97-AF65-F5344CB8AC3E}">
        <p14:creationId xmlns:p14="http://schemas.microsoft.com/office/powerpoint/2010/main" val="713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040278" y="4021350"/>
            <a:ext cx="335298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và hoàn thiện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9" name="Oval 20"/>
          <p:cNvSpPr/>
          <p:nvPr/>
        </p:nvSpPr>
        <p:spPr>
          <a:xfrm>
            <a:off x="7694481" y="247144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181" y="2471449"/>
            <a:ext cx="4615601" cy="3459775"/>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106096" y="399659"/>
            <a:ext cx="83661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CẨM NANG SỬ DỤNG MÁY THU HÌNH</a:t>
            </a:r>
          </a:p>
        </p:txBody>
      </p:sp>
    </p:spTree>
    <p:extLst>
      <p:ext uri="{BB962C8B-B14F-4D97-AF65-F5344CB8AC3E}">
        <p14:creationId xmlns:p14="http://schemas.microsoft.com/office/powerpoint/2010/main" val="290725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85899" y="120903"/>
            <a:ext cx="93799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Kiểm tra và điều chỉnh sản phẩm theo các tiêu chí</a:t>
            </a:r>
          </a:p>
        </p:txBody>
      </p:sp>
      <p:sp>
        <p:nvSpPr>
          <p:cNvPr id="3" name="Rounded Rectangle 2"/>
          <p:cNvSpPr/>
          <p:nvPr/>
        </p:nvSpPr>
        <p:spPr>
          <a:xfrm>
            <a:off x="5181600" y="1945951"/>
            <a:ext cx="6328537"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6012134" y="2573983"/>
            <a:ext cx="472003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Trình bày được những điều NÊN,</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KHÔNG NÊN làm khi sử dụng</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máy thu hình</a:t>
            </a:r>
          </a:p>
        </p:txBody>
      </p:sp>
      <p:sp>
        <p:nvSpPr>
          <p:cNvPr id="13" name="TextBox 12"/>
          <p:cNvSpPr txBox="1"/>
          <p:nvPr/>
        </p:nvSpPr>
        <p:spPr>
          <a:xfrm>
            <a:off x="6012134" y="4178669"/>
            <a:ext cx="45935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Nội dung rõ ràng, sáng tạo và sử dụng được lâu dài</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32260"/>
            <a:ext cx="4071887" cy="2337565"/>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82858" y="3996245"/>
            <a:ext cx="3983475" cy="238508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7487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10"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287244" y="1833592"/>
            <a:ext cx="5000084" cy="2019014"/>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600"/>
              </a:spcBef>
              <a:spcAft>
                <a:spcPts val="0"/>
              </a:spcAft>
              <a:buClrTx/>
              <a:buSzTx/>
              <a:buFontTx/>
              <a:buNone/>
              <a:tabLst/>
              <a:defRPr/>
            </a:pP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Nội dung thể hiện trên cẩm nang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endParaRPr>
          </a:p>
          <a:p>
            <a:pPr marL="0" marR="0" lvl="0" indent="0" algn="just" defTabSz="914400" rtl="0" eaLnBrk="1" fontAlgn="auto" latinLnBrk="0" hangingPunct="1">
              <a:lnSpc>
                <a:spcPct val="120000"/>
              </a:lnSpc>
              <a:spcBef>
                <a:spcPts val="600"/>
              </a:spcBef>
              <a:spcAft>
                <a:spcPts val="0"/>
              </a:spcAft>
              <a:buClrTx/>
              <a:buSzTx/>
              <a:buFontTx/>
              <a:buNone/>
              <a:tabLst/>
              <a:defRPr/>
            </a:pP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a:t>
            </a:r>
            <a:r>
              <a:rPr kumimoji="0" lang="vi-VN" altLang="zh-CN" sz="2400" b="0" i="0" u="none" strike="noStrike" kern="1200" cap="none" spc="-8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Giải thích lí do em lựa chọn nội dung, hình ảnh thể hiện trên cẩm nang</a:t>
            </a:r>
          </a:p>
          <a:p>
            <a:pPr marL="0" marR="0" lvl="0" indent="0" algn="just" defTabSz="914400" rtl="0" eaLnBrk="1" fontAlgn="auto" latinLnBrk="0" hangingPunct="1">
              <a:lnSpc>
                <a:spcPct val="120000"/>
              </a:lnSpc>
              <a:spcBef>
                <a:spcPts val="600"/>
              </a:spcBef>
              <a:spcAft>
                <a:spcPts val="0"/>
              </a:spcAft>
              <a:buClrTx/>
              <a:buSzTx/>
              <a:buFontTx/>
              <a:buNone/>
              <a:tabLst/>
              <a:defRPr/>
            </a:pPr>
            <a:r>
              <a:rPr kumimoji="0" lang="vi-VN"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sym typeface="Wingdings" panose="05000000000000000000" pitchFamily="2" charset="2"/>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sym typeface="Wingdings" panose="05000000000000000000" pitchFamily="2" charset="2"/>
              </a:rPr>
              <a:t> Mục đích sử dụng cẩm nang</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11" name="Group 10"/>
          <p:cNvGrpSpPr/>
          <p:nvPr/>
        </p:nvGrpSpPr>
        <p:grpSpPr>
          <a:xfrm>
            <a:off x="4457155" y="3770123"/>
            <a:ext cx="2729505" cy="2677063"/>
            <a:chOff x="253864" y="2791658"/>
            <a:chExt cx="3188690" cy="3264662"/>
          </a:xfrm>
        </p:grpSpPr>
        <p:grpSp>
          <p:nvGrpSpPr>
            <p:cNvPr id="17" name="Group 16"/>
            <p:cNvGrpSpPr/>
            <p:nvPr/>
          </p:nvGrpSpPr>
          <p:grpSpPr>
            <a:xfrm>
              <a:off x="253864" y="2791658"/>
              <a:ext cx="3188690" cy="3264662"/>
              <a:chOff x="4620126" y="2916453"/>
              <a:chExt cx="2454441" cy="2454442"/>
            </a:xfrm>
          </p:grpSpPr>
          <p:sp>
            <p:nvSpPr>
              <p:cNvPr id="21" name="Freeform 20"/>
              <p:cNvSpPr/>
              <p:nvPr/>
            </p:nvSpPr>
            <p:spPr>
              <a:xfrm>
                <a:off x="4620126" y="2916453"/>
                <a:ext cx="2454441" cy="2454442"/>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bg1"/>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1"/>
              <p:cNvSpPr/>
              <p:nvPr/>
            </p:nvSpPr>
            <p:spPr>
              <a:xfrm>
                <a:off x="4850363" y="3166711"/>
                <a:ext cx="1973176" cy="1973177"/>
              </a:xfrm>
              <a:custGeom>
                <a:avLst/>
                <a:gdLst>
                  <a:gd name="connsiteX0" fmla="*/ 1227220 w 2454441"/>
                  <a:gd name="connsiteY0" fmla="*/ 0 h 2454442"/>
                  <a:gd name="connsiteX1" fmla="*/ 1359335 w 2454441"/>
                  <a:gd name="connsiteY1" fmla="*/ 132115 h 2454442"/>
                  <a:gd name="connsiteX2" fmla="*/ 2067257 w 2454441"/>
                  <a:gd name="connsiteY2" fmla="*/ 132115 h 2454442"/>
                  <a:gd name="connsiteX3" fmla="*/ 2199372 w 2454441"/>
                  <a:gd name="connsiteY3" fmla="*/ 264230 h 2454442"/>
                  <a:gd name="connsiteX4" fmla="*/ 2199372 w 2454441"/>
                  <a:gd name="connsiteY4" fmla="*/ 270565 h 2454442"/>
                  <a:gd name="connsiteX5" fmla="*/ 2244796 w 2454441"/>
                  <a:gd name="connsiteY5" fmla="*/ 279735 h 2454442"/>
                  <a:gd name="connsiteX6" fmla="*/ 2324287 w 2454441"/>
                  <a:gd name="connsiteY6" fmla="*/ 399660 h 2454442"/>
                  <a:gd name="connsiteX7" fmla="*/ 2324288 w 2454441"/>
                  <a:gd name="connsiteY7" fmla="*/ 1097067 h 2454442"/>
                  <a:gd name="connsiteX8" fmla="*/ 2454441 w 2454441"/>
                  <a:gd name="connsiteY8" fmla="*/ 1227220 h 2454442"/>
                  <a:gd name="connsiteX9" fmla="*/ 2324288 w 2454441"/>
                  <a:gd name="connsiteY9" fmla="*/ 1357373 h 2454442"/>
                  <a:gd name="connsiteX10" fmla="*/ 2324288 w 2454441"/>
                  <a:gd name="connsiteY10" fmla="*/ 2054781 h 2454442"/>
                  <a:gd name="connsiteX11" fmla="*/ 2244797 w 2454441"/>
                  <a:gd name="connsiteY11" fmla="*/ 2174706 h 2454442"/>
                  <a:gd name="connsiteX12" fmla="*/ 2199372 w 2454441"/>
                  <a:gd name="connsiteY12" fmla="*/ 2183877 h 2454442"/>
                  <a:gd name="connsiteX13" fmla="*/ 2199372 w 2454441"/>
                  <a:gd name="connsiteY13" fmla="*/ 2190211 h 2454442"/>
                  <a:gd name="connsiteX14" fmla="*/ 2067257 w 2454441"/>
                  <a:gd name="connsiteY14" fmla="*/ 2322326 h 2454442"/>
                  <a:gd name="connsiteX15" fmla="*/ 1359335 w 2454441"/>
                  <a:gd name="connsiteY15" fmla="*/ 2322327 h 2454442"/>
                  <a:gd name="connsiteX16" fmla="*/ 1227220 w 2454441"/>
                  <a:gd name="connsiteY16" fmla="*/ 2454442 h 2454442"/>
                  <a:gd name="connsiteX17" fmla="*/ 1095105 w 2454441"/>
                  <a:gd name="connsiteY17" fmla="*/ 2322327 h 2454442"/>
                  <a:gd name="connsiteX18" fmla="*/ 387183 w 2454441"/>
                  <a:gd name="connsiteY18" fmla="*/ 2322327 h 2454442"/>
                  <a:gd name="connsiteX19" fmla="*/ 255068 w 2454441"/>
                  <a:gd name="connsiteY19" fmla="*/ 2190212 h 2454442"/>
                  <a:gd name="connsiteX20" fmla="*/ 255068 w 2454441"/>
                  <a:gd name="connsiteY20" fmla="*/ 2183876 h 2454442"/>
                  <a:gd name="connsiteX21" fmla="*/ 209646 w 2454441"/>
                  <a:gd name="connsiteY21" fmla="*/ 2174706 h 2454442"/>
                  <a:gd name="connsiteX22" fmla="*/ 130154 w 2454441"/>
                  <a:gd name="connsiteY22" fmla="*/ 2054781 h 2454442"/>
                  <a:gd name="connsiteX23" fmla="*/ 130153 w 2454441"/>
                  <a:gd name="connsiteY23" fmla="*/ 1357374 h 2454442"/>
                  <a:gd name="connsiteX24" fmla="*/ 0 w 2454441"/>
                  <a:gd name="connsiteY24" fmla="*/ 1227221 h 2454442"/>
                  <a:gd name="connsiteX25" fmla="*/ 130153 w 2454441"/>
                  <a:gd name="connsiteY25" fmla="*/ 1097068 h 2454442"/>
                  <a:gd name="connsiteX26" fmla="*/ 130153 w 2454441"/>
                  <a:gd name="connsiteY26" fmla="*/ 399660 h 2454442"/>
                  <a:gd name="connsiteX27" fmla="*/ 209645 w 2454441"/>
                  <a:gd name="connsiteY27" fmla="*/ 279735 h 2454442"/>
                  <a:gd name="connsiteX28" fmla="*/ 255068 w 2454441"/>
                  <a:gd name="connsiteY28" fmla="*/ 270565 h 2454442"/>
                  <a:gd name="connsiteX29" fmla="*/ 255068 w 2454441"/>
                  <a:gd name="connsiteY29" fmla="*/ 264231 h 2454442"/>
                  <a:gd name="connsiteX30" fmla="*/ 387183 w 2454441"/>
                  <a:gd name="connsiteY30" fmla="*/ 132116 h 2454442"/>
                  <a:gd name="connsiteX31" fmla="*/ 1095105 w 2454441"/>
                  <a:gd name="connsiteY31" fmla="*/ 132115 h 2454442"/>
                  <a:gd name="connsiteX32" fmla="*/ 1227220 w 2454441"/>
                  <a:gd name="connsiteY32" fmla="*/ 0 h 245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4441" h="2454442">
                    <a:moveTo>
                      <a:pt x="1227220" y="0"/>
                    </a:moveTo>
                    <a:cubicBezTo>
                      <a:pt x="1227220" y="72965"/>
                      <a:pt x="1286370" y="132115"/>
                      <a:pt x="1359335" y="132115"/>
                    </a:cubicBezTo>
                    <a:lnTo>
                      <a:pt x="2067257" y="132115"/>
                    </a:lnTo>
                    <a:cubicBezTo>
                      <a:pt x="2140222" y="132115"/>
                      <a:pt x="2199372" y="191265"/>
                      <a:pt x="2199372" y="264230"/>
                    </a:cubicBezTo>
                    <a:lnTo>
                      <a:pt x="2199372" y="270565"/>
                    </a:lnTo>
                    <a:lnTo>
                      <a:pt x="2244796" y="279735"/>
                    </a:lnTo>
                    <a:cubicBezTo>
                      <a:pt x="2291510" y="299493"/>
                      <a:pt x="2324287" y="345749"/>
                      <a:pt x="2324287" y="399660"/>
                    </a:cubicBezTo>
                    <a:cubicBezTo>
                      <a:pt x="2324287" y="632129"/>
                      <a:pt x="2324288" y="864598"/>
                      <a:pt x="2324288" y="1097067"/>
                    </a:cubicBezTo>
                    <a:cubicBezTo>
                      <a:pt x="2324288" y="1168949"/>
                      <a:pt x="2382559" y="1227220"/>
                      <a:pt x="2454441" y="1227220"/>
                    </a:cubicBezTo>
                    <a:cubicBezTo>
                      <a:pt x="2382559" y="1227220"/>
                      <a:pt x="2324288" y="1285491"/>
                      <a:pt x="2324288" y="1357373"/>
                    </a:cubicBezTo>
                    <a:lnTo>
                      <a:pt x="2324288" y="2054781"/>
                    </a:lnTo>
                    <a:cubicBezTo>
                      <a:pt x="2324288" y="2108693"/>
                      <a:pt x="2291511" y="2154948"/>
                      <a:pt x="2244797" y="2174706"/>
                    </a:cubicBezTo>
                    <a:lnTo>
                      <a:pt x="2199372" y="2183877"/>
                    </a:lnTo>
                    <a:lnTo>
                      <a:pt x="2199372" y="2190211"/>
                    </a:lnTo>
                    <a:cubicBezTo>
                      <a:pt x="2199372" y="2263176"/>
                      <a:pt x="2140222" y="2322326"/>
                      <a:pt x="2067257" y="2322326"/>
                    </a:cubicBezTo>
                    <a:cubicBezTo>
                      <a:pt x="1831283" y="2322326"/>
                      <a:pt x="1595309" y="2322327"/>
                      <a:pt x="1359335" y="2322327"/>
                    </a:cubicBezTo>
                    <a:cubicBezTo>
                      <a:pt x="1286370" y="2322327"/>
                      <a:pt x="1227220" y="2381477"/>
                      <a:pt x="1227220" y="2454442"/>
                    </a:cubicBezTo>
                    <a:cubicBezTo>
                      <a:pt x="1227220" y="2381477"/>
                      <a:pt x="1168070" y="2322327"/>
                      <a:pt x="1095105" y="2322327"/>
                    </a:cubicBezTo>
                    <a:lnTo>
                      <a:pt x="387183" y="2322327"/>
                    </a:lnTo>
                    <a:cubicBezTo>
                      <a:pt x="314218" y="2322327"/>
                      <a:pt x="255068" y="2263177"/>
                      <a:pt x="255068" y="2190212"/>
                    </a:cubicBezTo>
                    <a:lnTo>
                      <a:pt x="255068" y="2183876"/>
                    </a:lnTo>
                    <a:lnTo>
                      <a:pt x="209646" y="2174706"/>
                    </a:lnTo>
                    <a:cubicBezTo>
                      <a:pt x="162932" y="2154948"/>
                      <a:pt x="130154" y="2108693"/>
                      <a:pt x="130154" y="2054781"/>
                    </a:cubicBezTo>
                    <a:cubicBezTo>
                      <a:pt x="130154" y="1822312"/>
                      <a:pt x="130153" y="1589843"/>
                      <a:pt x="130153" y="1357374"/>
                    </a:cubicBezTo>
                    <a:cubicBezTo>
                      <a:pt x="130153" y="1285492"/>
                      <a:pt x="71882" y="1227221"/>
                      <a:pt x="0" y="1227221"/>
                    </a:cubicBezTo>
                    <a:cubicBezTo>
                      <a:pt x="71882" y="1227221"/>
                      <a:pt x="130153" y="1168950"/>
                      <a:pt x="130153" y="1097068"/>
                    </a:cubicBezTo>
                    <a:lnTo>
                      <a:pt x="130153" y="399660"/>
                    </a:lnTo>
                    <a:cubicBezTo>
                      <a:pt x="130153" y="345749"/>
                      <a:pt x="162931" y="299493"/>
                      <a:pt x="209645" y="279735"/>
                    </a:cubicBezTo>
                    <a:lnTo>
                      <a:pt x="255068" y="270565"/>
                    </a:lnTo>
                    <a:lnTo>
                      <a:pt x="255068" y="264231"/>
                    </a:lnTo>
                    <a:cubicBezTo>
                      <a:pt x="255068" y="191266"/>
                      <a:pt x="314218" y="132116"/>
                      <a:pt x="387183" y="132116"/>
                    </a:cubicBezTo>
                    <a:cubicBezTo>
                      <a:pt x="623157" y="132116"/>
                      <a:pt x="859131" y="132115"/>
                      <a:pt x="1095105" y="132115"/>
                    </a:cubicBezTo>
                    <a:cubicBezTo>
                      <a:pt x="1168070" y="132115"/>
                      <a:pt x="1227220" y="72965"/>
                      <a:pt x="1227220" y="0"/>
                    </a:cubicBezTo>
                    <a:close/>
                  </a:path>
                </a:pathLst>
              </a:custGeom>
              <a:solidFill>
                <a:schemeClr val="bg1"/>
              </a:solidFill>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26" y="3488955"/>
              <a:ext cx="1695537" cy="1327218"/>
            </a:xfrm>
            <a:prstGeom prst="rect">
              <a:avLst/>
            </a:prstGeom>
          </p:spPr>
        </p:pic>
        <p:sp>
          <p:nvSpPr>
            <p:cNvPr id="19" name="TextBox 18"/>
            <p:cNvSpPr txBox="1"/>
            <p:nvPr/>
          </p:nvSpPr>
          <p:spPr>
            <a:xfrm>
              <a:off x="2387292" y="3843589"/>
              <a:ext cx="716222" cy="562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CẨM NANG</a:t>
              </a:r>
            </a:p>
          </p:txBody>
        </p:sp>
        <p:sp>
          <p:nvSpPr>
            <p:cNvPr id="20" name="TextBox 19"/>
            <p:cNvSpPr txBox="1"/>
            <p:nvPr/>
          </p:nvSpPr>
          <p:spPr>
            <a:xfrm>
              <a:off x="606307" y="4865682"/>
              <a:ext cx="2532166" cy="7131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Oswald Medium" pitchFamily="2" charset="0"/>
                  <a:ea typeface="Roboto" panose="02000000000000000000" pitchFamily="2" charset="0"/>
                  <a:cs typeface="+mn-cs"/>
                </a:rPr>
                <a:t>SỬ DỤNG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Oswald Medium" pitchFamily="2" charset="0"/>
                  <a:ea typeface="Roboto" panose="02000000000000000000" pitchFamily="2" charset="0"/>
                  <a:cs typeface="+mn-cs"/>
                </a:rPr>
                <a:t>MÁY THU HÌNH</a:t>
              </a:r>
              <a:endParaRPr kumimoji="0" lang="vi-VN" sz="1600" b="0" i="0" u="none" strike="noStrike" kern="1200" cap="none" spc="0" normalizeH="0" baseline="0" noProof="0">
                <a:ln>
                  <a:noFill/>
                </a:ln>
                <a:solidFill>
                  <a:srgbClr val="FF0000"/>
                </a:solidFill>
                <a:effectLst/>
                <a:uLnTx/>
                <a:uFillTx/>
                <a:latin typeface="Oswald Medium" pitchFamily="2" charset="0"/>
                <a:ea typeface="Roboto" panose="02000000000000000000" pitchFamily="2" charset="0"/>
                <a:cs typeface="+mn-cs"/>
              </a:endParaRPr>
            </a:p>
          </p:txBody>
        </p:sp>
      </p:grpSp>
      <p:grpSp>
        <p:nvGrpSpPr>
          <p:cNvPr id="23" name="Group 22"/>
          <p:cNvGrpSpPr/>
          <p:nvPr/>
        </p:nvGrpSpPr>
        <p:grpSpPr>
          <a:xfrm>
            <a:off x="7855986" y="3660430"/>
            <a:ext cx="3500585" cy="2896447"/>
            <a:chOff x="7541999" y="2677297"/>
            <a:chExt cx="3837816" cy="3379023"/>
          </a:xfrm>
        </p:grpSpPr>
        <p:grpSp>
          <p:nvGrpSpPr>
            <p:cNvPr id="24" name="Group 23"/>
            <p:cNvGrpSpPr/>
            <p:nvPr/>
          </p:nvGrpSpPr>
          <p:grpSpPr>
            <a:xfrm>
              <a:off x="7541999" y="2677297"/>
              <a:ext cx="3837816" cy="3379023"/>
              <a:chOff x="7074567" y="3686474"/>
              <a:chExt cx="3498784" cy="2444818"/>
            </a:xfrm>
          </p:grpSpPr>
          <p:sp>
            <p:nvSpPr>
              <p:cNvPr id="28" name="Freeform 27"/>
              <p:cNvSpPr/>
              <p:nvPr/>
            </p:nvSpPr>
            <p:spPr>
              <a:xfrm>
                <a:off x="7074567" y="3686474"/>
                <a:ext cx="3498784" cy="244481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28"/>
              <p:cNvSpPr/>
              <p:nvPr/>
            </p:nvSpPr>
            <p:spPr>
              <a:xfrm>
                <a:off x="7205427" y="3777914"/>
                <a:ext cx="3237064" cy="2261938"/>
              </a:xfrm>
              <a:custGeom>
                <a:avLst/>
                <a:gdLst>
                  <a:gd name="connsiteX0" fmla="*/ 1749393 w 3498784"/>
                  <a:gd name="connsiteY0" fmla="*/ 0 h 2444818"/>
                  <a:gd name="connsiteX1" fmla="*/ 3141239 w 3498784"/>
                  <a:gd name="connsiteY1" fmla="*/ 358035 h 2444818"/>
                  <a:gd name="connsiteX2" fmla="*/ 3187760 w 3498784"/>
                  <a:gd name="connsiteY2" fmla="*/ 389823 h 2444818"/>
                  <a:gd name="connsiteX3" fmla="*/ 3268281 w 3498784"/>
                  <a:gd name="connsiteY3" fmla="*/ 444843 h 2444818"/>
                  <a:gd name="connsiteX4" fmla="*/ 3347186 w 3498784"/>
                  <a:gd name="connsiteY4" fmla="*/ 510373 h 2444818"/>
                  <a:gd name="connsiteX5" fmla="*/ 3347186 w 3498784"/>
                  <a:gd name="connsiteY5" fmla="*/ 583531 h 2444818"/>
                  <a:gd name="connsiteX6" fmla="*/ 3362818 w 3498784"/>
                  <a:gd name="connsiteY6" fmla="*/ 583531 h 2444818"/>
                  <a:gd name="connsiteX7" fmla="*/ 3498784 w 3498784"/>
                  <a:gd name="connsiteY7" fmla="*/ 719497 h 2444818"/>
                  <a:gd name="connsiteX8" fmla="*/ 3498784 w 3498784"/>
                  <a:gd name="connsiteY8" fmla="*/ 1725321 h 2444818"/>
                  <a:gd name="connsiteX9" fmla="*/ 3362818 w 3498784"/>
                  <a:gd name="connsiteY9" fmla="*/ 1861287 h 2444818"/>
                  <a:gd name="connsiteX10" fmla="*/ 3347186 w 3498784"/>
                  <a:gd name="connsiteY10" fmla="*/ 1861287 h 2444818"/>
                  <a:gd name="connsiteX11" fmla="*/ 3347186 w 3498784"/>
                  <a:gd name="connsiteY11" fmla="*/ 1934446 h 2444818"/>
                  <a:gd name="connsiteX12" fmla="*/ 3268281 w 3498784"/>
                  <a:gd name="connsiteY12" fmla="*/ 1999975 h 2444818"/>
                  <a:gd name="connsiteX13" fmla="*/ 3187762 w 3498784"/>
                  <a:gd name="connsiteY13" fmla="*/ 2054994 h 2444818"/>
                  <a:gd name="connsiteX14" fmla="*/ 3141239 w 3498784"/>
                  <a:gd name="connsiteY14" fmla="*/ 2086783 h 2444818"/>
                  <a:gd name="connsiteX15" fmla="*/ 1749393 w 3498784"/>
                  <a:gd name="connsiteY15" fmla="*/ 2444818 h 2444818"/>
                  <a:gd name="connsiteX16" fmla="*/ 357547 w 3498784"/>
                  <a:gd name="connsiteY16" fmla="*/ 2086783 h 2444818"/>
                  <a:gd name="connsiteX17" fmla="*/ 311025 w 3498784"/>
                  <a:gd name="connsiteY17" fmla="*/ 2054994 h 2444818"/>
                  <a:gd name="connsiteX18" fmla="*/ 230505 w 3498784"/>
                  <a:gd name="connsiteY18" fmla="*/ 1999975 h 2444818"/>
                  <a:gd name="connsiteX19" fmla="*/ 151599 w 3498784"/>
                  <a:gd name="connsiteY19" fmla="*/ 1934445 h 2444818"/>
                  <a:gd name="connsiteX20" fmla="*/ 151599 w 3498784"/>
                  <a:gd name="connsiteY20" fmla="*/ 1861287 h 2444818"/>
                  <a:gd name="connsiteX21" fmla="*/ 135966 w 3498784"/>
                  <a:gd name="connsiteY21" fmla="*/ 1861287 h 2444818"/>
                  <a:gd name="connsiteX22" fmla="*/ 0 w 3498784"/>
                  <a:gd name="connsiteY22" fmla="*/ 1725321 h 2444818"/>
                  <a:gd name="connsiteX23" fmla="*/ 0 w 3498784"/>
                  <a:gd name="connsiteY23" fmla="*/ 719497 h 2444818"/>
                  <a:gd name="connsiteX24" fmla="*/ 135966 w 3498784"/>
                  <a:gd name="connsiteY24" fmla="*/ 583531 h 2444818"/>
                  <a:gd name="connsiteX25" fmla="*/ 151599 w 3498784"/>
                  <a:gd name="connsiteY25" fmla="*/ 583531 h 2444818"/>
                  <a:gd name="connsiteX26" fmla="*/ 151599 w 3498784"/>
                  <a:gd name="connsiteY26" fmla="*/ 510374 h 2444818"/>
                  <a:gd name="connsiteX27" fmla="*/ 230505 w 3498784"/>
                  <a:gd name="connsiteY27" fmla="*/ 444843 h 2444818"/>
                  <a:gd name="connsiteX28" fmla="*/ 311026 w 3498784"/>
                  <a:gd name="connsiteY28" fmla="*/ 389823 h 2444818"/>
                  <a:gd name="connsiteX29" fmla="*/ 357547 w 3498784"/>
                  <a:gd name="connsiteY29" fmla="*/ 358035 h 2444818"/>
                  <a:gd name="connsiteX30" fmla="*/ 1749393 w 3498784"/>
                  <a:gd name="connsiteY30" fmla="*/ 0 h 24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98784" h="2444818">
                    <a:moveTo>
                      <a:pt x="1749393" y="0"/>
                    </a:moveTo>
                    <a:cubicBezTo>
                      <a:pt x="2292943" y="0"/>
                      <a:pt x="2785034" y="136823"/>
                      <a:pt x="3141239" y="358035"/>
                    </a:cubicBezTo>
                    <a:lnTo>
                      <a:pt x="3187760" y="389823"/>
                    </a:lnTo>
                    <a:lnTo>
                      <a:pt x="3268281" y="444843"/>
                    </a:lnTo>
                    <a:lnTo>
                      <a:pt x="3347186" y="510373"/>
                    </a:lnTo>
                    <a:lnTo>
                      <a:pt x="3347186" y="583531"/>
                    </a:lnTo>
                    <a:lnTo>
                      <a:pt x="3362818" y="583531"/>
                    </a:lnTo>
                    <a:cubicBezTo>
                      <a:pt x="3437910" y="583531"/>
                      <a:pt x="3498784" y="644405"/>
                      <a:pt x="3498784" y="719497"/>
                    </a:cubicBezTo>
                    <a:lnTo>
                      <a:pt x="3498784" y="1725321"/>
                    </a:lnTo>
                    <a:cubicBezTo>
                      <a:pt x="3498784" y="1800413"/>
                      <a:pt x="3437910" y="1861287"/>
                      <a:pt x="3362818" y="1861287"/>
                    </a:cubicBezTo>
                    <a:lnTo>
                      <a:pt x="3347186" y="1861287"/>
                    </a:lnTo>
                    <a:lnTo>
                      <a:pt x="3347186" y="1934446"/>
                    </a:lnTo>
                    <a:lnTo>
                      <a:pt x="3268281" y="1999975"/>
                    </a:lnTo>
                    <a:lnTo>
                      <a:pt x="3187762" y="2054994"/>
                    </a:lnTo>
                    <a:lnTo>
                      <a:pt x="3141239" y="2086783"/>
                    </a:lnTo>
                    <a:cubicBezTo>
                      <a:pt x="2785034" y="2307995"/>
                      <a:pt x="2292943" y="2444818"/>
                      <a:pt x="1749393" y="2444818"/>
                    </a:cubicBezTo>
                    <a:cubicBezTo>
                      <a:pt x="1205843" y="2444818"/>
                      <a:pt x="713752" y="2307995"/>
                      <a:pt x="357547" y="2086783"/>
                    </a:cubicBezTo>
                    <a:lnTo>
                      <a:pt x="311025" y="2054994"/>
                    </a:lnTo>
                    <a:lnTo>
                      <a:pt x="230505" y="1999975"/>
                    </a:lnTo>
                    <a:lnTo>
                      <a:pt x="151599" y="1934445"/>
                    </a:lnTo>
                    <a:lnTo>
                      <a:pt x="151599" y="1861287"/>
                    </a:lnTo>
                    <a:lnTo>
                      <a:pt x="135966" y="1861287"/>
                    </a:lnTo>
                    <a:cubicBezTo>
                      <a:pt x="60874" y="1861287"/>
                      <a:pt x="0" y="1800413"/>
                      <a:pt x="0" y="1725321"/>
                    </a:cubicBezTo>
                    <a:lnTo>
                      <a:pt x="0" y="719497"/>
                    </a:lnTo>
                    <a:cubicBezTo>
                      <a:pt x="0" y="644405"/>
                      <a:pt x="60874" y="583531"/>
                      <a:pt x="135966" y="583531"/>
                    </a:cubicBezTo>
                    <a:lnTo>
                      <a:pt x="151599" y="583531"/>
                    </a:lnTo>
                    <a:lnTo>
                      <a:pt x="151599" y="510374"/>
                    </a:lnTo>
                    <a:lnTo>
                      <a:pt x="230505" y="444843"/>
                    </a:lnTo>
                    <a:lnTo>
                      <a:pt x="311026" y="389823"/>
                    </a:lnTo>
                    <a:lnTo>
                      <a:pt x="357547" y="358035"/>
                    </a:lnTo>
                    <a:cubicBezTo>
                      <a:pt x="713752" y="136823"/>
                      <a:pt x="1205843" y="0"/>
                      <a:pt x="1749393" y="0"/>
                    </a:cubicBezTo>
                    <a:close/>
                  </a:path>
                </a:pathLst>
              </a:cu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0474" y="3124527"/>
              <a:ext cx="1452058" cy="1570921"/>
            </a:xfrm>
            <a:prstGeom prst="rect">
              <a:avLst/>
            </a:prstGeom>
          </p:spPr>
        </p:pic>
        <p:sp>
          <p:nvSpPr>
            <p:cNvPr id="26" name="TextBox 25"/>
            <p:cNvSpPr txBox="1"/>
            <p:nvPr/>
          </p:nvSpPr>
          <p:spPr>
            <a:xfrm>
              <a:off x="8271618" y="3245252"/>
              <a:ext cx="11892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CẨM NANG</a:t>
              </a:r>
            </a:p>
          </p:txBody>
        </p:sp>
        <p:sp>
          <p:nvSpPr>
            <p:cNvPr id="27" name="TextBox 26"/>
            <p:cNvSpPr txBox="1"/>
            <p:nvPr/>
          </p:nvSpPr>
          <p:spPr>
            <a:xfrm>
              <a:off x="7755904" y="4244113"/>
              <a:ext cx="2350917" cy="1113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50"/>
                  </a:solidFill>
                  <a:effectLst/>
                  <a:uLnTx/>
                  <a:uFillTx/>
                  <a:latin typeface="Ballet 16pt" pitchFamily="2" charset="0"/>
                  <a:ea typeface="Roboto" panose="02000000000000000000" pitchFamily="2" charset="0"/>
                  <a:cs typeface="+mn-cs"/>
                </a:rPr>
                <a:t>Sử dụng máy thu hình</a:t>
              </a:r>
              <a:endParaRPr kumimoji="0" lang="vi-VN" sz="2800" b="1" i="0" u="none" strike="noStrike" kern="1200" cap="none" spc="0" normalizeH="0" baseline="0" noProof="0">
                <a:ln>
                  <a:noFill/>
                </a:ln>
                <a:solidFill>
                  <a:srgbClr val="00B050"/>
                </a:solidFill>
                <a:effectLst/>
                <a:uLnTx/>
                <a:uFillTx/>
                <a:latin typeface="Ballet 16pt" pitchFamily="2" charset="0"/>
                <a:ea typeface="Roboto" panose="02000000000000000000" pitchFamily="2" charset="0"/>
                <a:cs typeface="+mn-cs"/>
              </a:endParaRPr>
            </a:p>
          </p:txBody>
        </p:sp>
      </p:gr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4596" y="1054422"/>
            <a:ext cx="3348550" cy="1922315"/>
          </a:xfrm>
          <a:prstGeom prst="rect">
            <a:avLst/>
          </a:prstGeom>
          <a:effectLst>
            <a:outerShdw blurRad="63500" sx="102000" sy="102000" algn="ctr" rotWithShape="0">
              <a:prstClr val="black">
                <a:alpha val="40000"/>
              </a:prstClr>
            </a:outerShdw>
          </a:effectLst>
        </p:spPr>
      </p:pic>
      <p:grpSp>
        <p:nvGrpSpPr>
          <p:cNvPr id="31" name="Group 30"/>
          <p:cNvGrpSpPr/>
          <p:nvPr/>
        </p:nvGrpSpPr>
        <p:grpSpPr>
          <a:xfrm>
            <a:off x="1053477" y="4413861"/>
            <a:ext cx="2226415" cy="2033325"/>
            <a:chOff x="1045014" y="2678247"/>
            <a:chExt cx="2981325" cy="3038475"/>
          </a:xfrm>
        </p:grpSpPr>
        <p:pic>
          <p:nvPicPr>
            <p:cNvPr id="32" name="Picture 31"/>
            <p:cNvPicPr>
              <a:picLocks noChangeAspect="1"/>
            </p:cNvPicPr>
            <p:nvPr/>
          </p:nvPicPr>
          <p:blipFill>
            <a:blip r:embed="rId7"/>
            <a:stretch>
              <a:fillRect/>
            </a:stretch>
          </p:blipFill>
          <p:spPr>
            <a:xfrm>
              <a:off x="1045014" y="2678247"/>
              <a:ext cx="2981325" cy="3038475"/>
            </a:xfrm>
            <a:prstGeom prst="rect">
              <a:avLst/>
            </a:prstGeom>
            <a:effectLst>
              <a:outerShdw blurRad="63500" sx="102000" sy="102000" algn="ctr" rotWithShape="0">
                <a:prstClr val="black">
                  <a:alpha val="40000"/>
                </a:prstClr>
              </a:outerShdw>
            </a:effectLst>
          </p:spPr>
        </p:pic>
        <p:pic>
          <p:nvPicPr>
            <p:cNvPr id="33" name="Picture 3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03794" y="3427979"/>
              <a:ext cx="2216066" cy="1698498"/>
            </a:xfrm>
            <a:prstGeom prst="rect">
              <a:avLst/>
            </a:prstGeom>
          </p:spPr>
        </p:pic>
        <p:sp>
          <p:nvSpPr>
            <p:cNvPr id="34" name="TextBox 33">
              <a:extLst>
                <a:ext uri="{FF2B5EF4-FFF2-40B4-BE49-F238E27FC236}">
                  <a16:creationId xmlns:a16="http://schemas.microsoft.com/office/drawing/2014/main" id="{1C6C1494-9761-2059-0481-6D5C41B8AC62}"/>
                </a:ext>
              </a:extLst>
            </p:cNvPr>
            <p:cNvSpPr txBox="1"/>
            <p:nvPr/>
          </p:nvSpPr>
          <p:spPr>
            <a:xfrm>
              <a:off x="1205722" y="5193039"/>
              <a:ext cx="2659905" cy="4599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prstClr val="black"/>
                    </a:solidFill>
                  </a:ln>
                  <a:solidFill>
                    <a:srgbClr val="FFFF00"/>
                  </a:solidFill>
                  <a:effectLst/>
                  <a:uLnTx/>
                  <a:uFillTx/>
                  <a:latin typeface="Roboto" panose="02000000000000000000" pitchFamily="2" charset="0"/>
                  <a:ea typeface="Roboto" panose="02000000000000000000" pitchFamily="2" charset="0"/>
                  <a:cs typeface="+mn-cs"/>
                </a:rPr>
                <a:t>Sử dụng máy thu hình </a:t>
              </a:r>
              <a:endParaRPr kumimoji="0" lang="en-US" altLang="zh-CN" sz="1400" b="1" i="0" u="none" strike="noStrike" kern="1200" cap="none" spc="0" normalizeH="0" baseline="0" noProof="0" dirty="0">
                <a:ln>
                  <a:solidFill>
                    <a:prstClr val="black"/>
                  </a:solidFill>
                </a:ln>
                <a:solidFill>
                  <a:srgbClr val="FFFF00"/>
                </a:solidFill>
                <a:effectLst/>
                <a:uLnTx/>
                <a:uFillTx/>
                <a:latin typeface="Roboto" panose="02000000000000000000" pitchFamily="2" charset="0"/>
                <a:ea typeface="Roboto" panose="02000000000000000000" pitchFamily="2" charset="0"/>
                <a:cs typeface="+mn-cs"/>
              </a:endParaRPr>
            </a:p>
          </p:txBody>
        </p:sp>
      </p:grpSp>
    </p:spTree>
    <p:extLst>
      <p:ext uri="{BB962C8B-B14F-4D97-AF65-F5344CB8AC3E}">
        <p14:creationId xmlns:p14="http://schemas.microsoft.com/office/powerpoint/2010/main" val="36076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6" presetClass="entr" presetSubtype="16"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circle(in)">
                                      <p:cBhvr>
                                        <p:cTn id="19" dur="2000"/>
                                        <p:tgtEl>
                                          <p:spTgt spid="30"/>
                                        </p:tgtEl>
                                      </p:cBhvr>
                                    </p:animEffect>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931278" y="1555927"/>
            <a:ext cx="8372475" cy="434340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6860759" y="1555927"/>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426461" y="3588956"/>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656147" y="4555673"/>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9045455" y="4525809"/>
            <a:ext cx="878797" cy="878797"/>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2883924" y="3515423"/>
            <a:ext cx="3507252"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Trình bày được những điều NÊN,</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KHÔNG NÊN làm khi sử dụng</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máy thu hình</a:t>
            </a:r>
          </a:p>
        </p:txBody>
      </p:sp>
      <p:sp>
        <p:nvSpPr>
          <p:cNvPr id="13" name="TextBox 12"/>
          <p:cNvSpPr txBox="1"/>
          <p:nvPr/>
        </p:nvSpPr>
        <p:spPr>
          <a:xfrm>
            <a:off x="2902170" y="4626196"/>
            <a:ext cx="341328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Nội dung rõ ràng, sáng tạo và sử dụng được lâu dài</a:t>
            </a:r>
          </a:p>
        </p:txBody>
      </p:sp>
    </p:spTree>
    <p:extLst>
      <p:ext uri="{BB962C8B-B14F-4D97-AF65-F5344CB8AC3E}">
        <p14:creationId xmlns:p14="http://schemas.microsoft.com/office/powerpoint/2010/main" val="13927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2492943" y="1270535"/>
            <a:ext cx="8595360" cy="3878981"/>
          </a:xfrm>
          <a:prstGeom prst="clou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725248E-A0D6-AD5A-5800-9A78FC7887FD}"/>
              </a:ext>
            </a:extLst>
          </p:cNvPr>
          <p:cNvSpPr txBox="1"/>
          <p:nvPr/>
        </p:nvSpPr>
        <p:spPr>
          <a:xfrm>
            <a:off x="4142287" y="246831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5267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2.29167E-6 -3.7037E-7 L 2.29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89991" y="4001628"/>
            <a:ext cx="3987420" cy="128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89991" y="2531512"/>
            <a:ext cx="3987420" cy="128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524388" y="324651"/>
            <a:ext cx="6772838"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HƠN”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574" y="1714154"/>
            <a:ext cx="6639803" cy="4460947"/>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746605" y="4251430"/>
            <a:ext cx="3874292"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Ai kể được nhiều</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nhất thì thắng cuộc</a:t>
            </a:r>
          </a:p>
        </p:txBody>
      </p:sp>
      <p:sp>
        <p:nvSpPr>
          <p:cNvPr id="8" name="TextBox 7"/>
          <p:cNvSpPr txBox="1"/>
          <p:nvPr/>
        </p:nvSpPr>
        <p:spPr>
          <a:xfrm>
            <a:off x="583309" y="1598365"/>
            <a:ext cx="1740792" cy="461665"/>
          </a:xfrm>
          <a:prstGeom prst="rect">
            <a:avLst/>
          </a:prstGeom>
          <a:noFill/>
        </p:spPr>
        <p:txBody>
          <a:bodyPr wrap="square" rtlCol="0">
            <a:spAutoFit/>
          </a:bodyPr>
          <a:lstStyle/>
          <a:p>
            <a:pPr lvl="0" algn="ctr">
              <a:defRPr/>
            </a:pPr>
            <a:r>
              <a:rPr lang="vi-VN" sz="2400" b="1">
                <a:solidFill>
                  <a:srgbClr val="FF0000"/>
                </a:solidFill>
                <a:latin typeface="Roboto" panose="02000000000000000000" pitchFamily="2" charset="0"/>
                <a:ea typeface="Roboto" panose="02000000000000000000" pitchFamily="2" charset="0"/>
              </a:rPr>
              <a:t>Cách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46505" y="2603658"/>
            <a:ext cx="3874392" cy="1200329"/>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Trong thời gian 1 phút, hãy kể tên các chương trình truyền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hình mà em biết</a:t>
            </a:r>
          </a:p>
        </p:txBody>
      </p:sp>
    </p:spTree>
    <p:extLst>
      <p:ext uri="{BB962C8B-B14F-4D97-AF65-F5344CB8AC3E}">
        <p14:creationId xmlns:p14="http://schemas.microsoft.com/office/powerpoint/2010/main" val="3406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P spid="117" grpId="0"/>
      <p:bldP spid="13" grpId="0"/>
      <p:bldP spid="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317" y="2880129"/>
            <a:ext cx="3863377" cy="2595607"/>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524388" y="324651"/>
            <a:ext cx="6772838"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HƠN”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grpSp>
        <p:nvGrpSpPr>
          <p:cNvPr id="10" name="Group 9"/>
          <p:cNvGrpSpPr/>
          <p:nvPr/>
        </p:nvGrpSpPr>
        <p:grpSpPr>
          <a:xfrm flipH="1">
            <a:off x="159273" y="1395006"/>
            <a:ext cx="3107649" cy="1964681"/>
            <a:chOff x="576551" y="3263873"/>
            <a:chExt cx="3085230" cy="1796525"/>
          </a:xfrm>
        </p:grpSpPr>
        <p:sp>
          <p:nvSpPr>
            <p:cNvPr id="14" name="Rectangle 5"/>
            <p:cNvSpPr/>
            <p:nvPr/>
          </p:nvSpPr>
          <p:spPr>
            <a:xfrm>
              <a:off x="576551" y="3263873"/>
              <a:ext cx="3085230" cy="1425521"/>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474862"/>
                <a:gd name="connsiteY0" fmla="*/ 379255 h 2168323"/>
                <a:gd name="connsiteX1" fmla="*/ 2985963 w 3474862"/>
                <a:gd name="connsiteY1" fmla="*/ 379255 h 2168323"/>
                <a:gd name="connsiteX2" fmla="*/ 2708561 w 3474862"/>
                <a:gd name="connsiteY2" fmla="*/ 2168323 h 2168323"/>
                <a:gd name="connsiteX3" fmla="*/ 391356 w 3474862"/>
                <a:gd name="connsiteY3" fmla="*/ 2168323 h 2168323"/>
                <a:gd name="connsiteX4" fmla="*/ 257792 w 3474862"/>
                <a:gd name="connsiteY4" fmla="*/ 379255 h 2168323"/>
                <a:gd name="connsiteX0" fmla="*/ 385441 w 3602511"/>
                <a:gd name="connsiteY0" fmla="*/ 379255 h 2168323"/>
                <a:gd name="connsiteX1" fmla="*/ 3113612 w 3602511"/>
                <a:gd name="connsiteY1" fmla="*/ 379255 h 2168323"/>
                <a:gd name="connsiteX2" fmla="*/ 2836210 w 3602511"/>
                <a:gd name="connsiteY2" fmla="*/ 2168323 h 2168323"/>
                <a:gd name="connsiteX3" fmla="*/ 519005 w 3602511"/>
                <a:gd name="connsiteY3" fmla="*/ 2168323 h 2168323"/>
                <a:gd name="connsiteX4" fmla="*/ 385441 w 3602511"/>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2511" h="2168323">
                  <a:moveTo>
                    <a:pt x="385441" y="379255"/>
                  </a:moveTo>
                  <a:cubicBezTo>
                    <a:pt x="817875" y="81077"/>
                    <a:pt x="2271131" y="-299295"/>
                    <a:pt x="3113612" y="379255"/>
                  </a:cubicBezTo>
                  <a:cubicBezTo>
                    <a:pt x="3956093" y="1057805"/>
                    <a:pt x="3608612" y="2168323"/>
                    <a:pt x="2836210" y="2168323"/>
                  </a:cubicBezTo>
                  <a:lnTo>
                    <a:pt x="519005" y="2168323"/>
                  </a:lnTo>
                  <a:cubicBezTo>
                    <a:pt x="-253397" y="2168323"/>
                    <a:pt x="-46993" y="677433"/>
                    <a:pt x="385441" y="379255"/>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18072691" flipH="1">
              <a:off x="467830" y="4382283"/>
              <a:ext cx="863160" cy="493069"/>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TextBox 7"/>
          <p:cNvSpPr txBox="1"/>
          <p:nvPr/>
        </p:nvSpPr>
        <p:spPr>
          <a:xfrm>
            <a:off x="159273" y="1707759"/>
            <a:ext cx="3099335"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Các bạn có biết</a:t>
            </a:r>
          </a:p>
          <a:p>
            <a:pPr lvl="0" algn="ctr">
              <a:defRPr/>
            </a:pPr>
            <a:r>
              <a:rPr lang="vi-VN" sz="2400">
                <a:solidFill>
                  <a:srgbClr val="002060"/>
                </a:solidFill>
                <a:latin typeface="Roboto" panose="02000000000000000000" pitchFamily="2" charset="0"/>
                <a:ea typeface="Roboto" panose="02000000000000000000" pitchFamily="2" charset="0"/>
              </a:rPr>
              <a:t>chương trình truyền hình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nào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16" name="Group 15"/>
          <p:cNvGrpSpPr/>
          <p:nvPr/>
        </p:nvGrpSpPr>
        <p:grpSpPr>
          <a:xfrm>
            <a:off x="4851461" y="2526844"/>
            <a:ext cx="2379517" cy="1305415"/>
            <a:chOff x="107980" y="3382975"/>
            <a:chExt cx="3761586" cy="2012702"/>
          </a:xfrm>
          <a:solidFill>
            <a:srgbClr val="AAE1FA"/>
          </a:solidFill>
        </p:grpSpPr>
        <p:sp>
          <p:nvSpPr>
            <p:cNvPr id="17" name="Rectangle 5"/>
            <p:cNvSpPr/>
            <p:nvPr/>
          </p:nvSpPr>
          <p:spPr>
            <a:xfrm>
              <a:off x="576551" y="3382975"/>
              <a:ext cx="3293015" cy="2012702"/>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127943"/>
                <a:gd name="connsiteY0" fmla="*/ 223634 h 2012702"/>
                <a:gd name="connsiteX1" fmla="*/ 2985963 w 3127943"/>
                <a:gd name="connsiteY1" fmla="*/ 223634 h 2012702"/>
                <a:gd name="connsiteX2" fmla="*/ 2708561 w 3127943"/>
                <a:gd name="connsiteY2" fmla="*/ 2012702 h 2012702"/>
                <a:gd name="connsiteX3" fmla="*/ 391356 w 3127943"/>
                <a:gd name="connsiteY3" fmla="*/ 2012702 h 2012702"/>
                <a:gd name="connsiteX4" fmla="*/ 257792 w 3127943"/>
                <a:gd name="connsiteY4" fmla="*/ 223634 h 2012702"/>
                <a:gd name="connsiteX0" fmla="*/ 257792 w 3293014"/>
                <a:gd name="connsiteY0" fmla="*/ 223634 h 2012702"/>
                <a:gd name="connsiteX1" fmla="*/ 2985963 w 3293014"/>
                <a:gd name="connsiteY1" fmla="*/ 223634 h 2012702"/>
                <a:gd name="connsiteX2" fmla="*/ 2708561 w 3293014"/>
                <a:gd name="connsiteY2" fmla="*/ 2012702 h 2012702"/>
                <a:gd name="connsiteX3" fmla="*/ 391356 w 3293014"/>
                <a:gd name="connsiteY3" fmla="*/ 2012702 h 2012702"/>
                <a:gd name="connsiteX4" fmla="*/ 257792 w 3293014"/>
                <a:gd name="connsiteY4" fmla="*/ 223634 h 2012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014" h="2012702">
                  <a:moveTo>
                    <a:pt x="257792" y="223634"/>
                  </a:moveTo>
                  <a:cubicBezTo>
                    <a:pt x="690226" y="-74544"/>
                    <a:pt x="2577502" y="-74544"/>
                    <a:pt x="2985963" y="223634"/>
                  </a:cubicBezTo>
                  <a:cubicBezTo>
                    <a:pt x="3394424" y="521812"/>
                    <a:pt x="3480963" y="2012702"/>
                    <a:pt x="2708561" y="2012702"/>
                  </a:cubicBezTo>
                  <a:lnTo>
                    <a:pt x="391356" y="2012702"/>
                  </a:lnTo>
                  <a:cubicBezTo>
                    <a:pt x="-17105" y="1714524"/>
                    <a:pt x="-174642" y="521812"/>
                    <a:pt x="257792" y="2236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TextBox 18"/>
          <p:cNvSpPr txBox="1"/>
          <p:nvPr/>
        </p:nvSpPr>
        <p:spPr>
          <a:xfrm>
            <a:off x="5273348" y="2704040"/>
            <a:ext cx="1820009"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Khám phá</a:t>
            </a:r>
          </a:p>
          <a:p>
            <a:pPr lvl="0" algn="ctr">
              <a:defRPr/>
            </a:pPr>
            <a:r>
              <a:rPr lang="vi-VN" sz="2400">
                <a:solidFill>
                  <a:srgbClr val="002060"/>
                </a:solidFill>
                <a:latin typeface="Roboto" panose="02000000000000000000" pitchFamily="2" charset="0"/>
                <a:ea typeface="Roboto" panose="02000000000000000000" pitchFamily="2" charset="0"/>
              </a:rPr>
              <a:t>khoa học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6455" y="2355365"/>
            <a:ext cx="4524557" cy="3189002"/>
          </a:xfrm>
          <a:prstGeom prst="roundRect">
            <a:avLst>
              <a:gd name="adj" fmla="val 15273"/>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4519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4" presetClass="entr" presetSubtype="1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317" y="2880129"/>
            <a:ext cx="3863377" cy="2595607"/>
          </a:xfrm>
          <a:prstGeom prst="roundRect">
            <a:avLst>
              <a:gd name="adj" fmla="val 15273"/>
            </a:avLst>
          </a:prstGeom>
          <a:effectLst>
            <a:outerShdw blurRad="63500" sx="102000" sy="102000" algn="ctr" rotWithShape="0">
              <a:prstClr val="black">
                <a:alpha val="40000"/>
              </a:prstClr>
            </a:outerShdw>
          </a:effectLst>
        </p:spPr>
      </p:pic>
      <p:sp>
        <p:nvSpPr>
          <p:cNvPr id="117" name="TextBox 116"/>
          <p:cNvSpPr txBox="1"/>
          <p:nvPr/>
        </p:nvSpPr>
        <p:spPr>
          <a:xfrm>
            <a:off x="2524388" y="324651"/>
            <a:ext cx="6772838"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HƠN”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grpSp>
        <p:nvGrpSpPr>
          <p:cNvPr id="10" name="Group 9"/>
          <p:cNvGrpSpPr/>
          <p:nvPr/>
        </p:nvGrpSpPr>
        <p:grpSpPr>
          <a:xfrm flipH="1">
            <a:off x="159273" y="1395006"/>
            <a:ext cx="3107649" cy="1964681"/>
            <a:chOff x="576551" y="3263873"/>
            <a:chExt cx="3085230" cy="1796525"/>
          </a:xfrm>
        </p:grpSpPr>
        <p:sp>
          <p:nvSpPr>
            <p:cNvPr id="14" name="Rectangle 5"/>
            <p:cNvSpPr/>
            <p:nvPr/>
          </p:nvSpPr>
          <p:spPr>
            <a:xfrm>
              <a:off x="576551" y="3263873"/>
              <a:ext cx="3085230" cy="1425521"/>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474862"/>
                <a:gd name="connsiteY0" fmla="*/ 379255 h 2168323"/>
                <a:gd name="connsiteX1" fmla="*/ 2985963 w 3474862"/>
                <a:gd name="connsiteY1" fmla="*/ 379255 h 2168323"/>
                <a:gd name="connsiteX2" fmla="*/ 2708561 w 3474862"/>
                <a:gd name="connsiteY2" fmla="*/ 2168323 h 2168323"/>
                <a:gd name="connsiteX3" fmla="*/ 391356 w 3474862"/>
                <a:gd name="connsiteY3" fmla="*/ 2168323 h 2168323"/>
                <a:gd name="connsiteX4" fmla="*/ 257792 w 3474862"/>
                <a:gd name="connsiteY4" fmla="*/ 379255 h 2168323"/>
                <a:gd name="connsiteX0" fmla="*/ 385441 w 3602511"/>
                <a:gd name="connsiteY0" fmla="*/ 379255 h 2168323"/>
                <a:gd name="connsiteX1" fmla="*/ 3113612 w 3602511"/>
                <a:gd name="connsiteY1" fmla="*/ 379255 h 2168323"/>
                <a:gd name="connsiteX2" fmla="*/ 2836210 w 3602511"/>
                <a:gd name="connsiteY2" fmla="*/ 2168323 h 2168323"/>
                <a:gd name="connsiteX3" fmla="*/ 519005 w 3602511"/>
                <a:gd name="connsiteY3" fmla="*/ 2168323 h 2168323"/>
                <a:gd name="connsiteX4" fmla="*/ 385441 w 3602511"/>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2511" h="2168323">
                  <a:moveTo>
                    <a:pt x="385441" y="379255"/>
                  </a:moveTo>
                  <a:cubicBezTo>
                    <a:pt x="817875" y="81077"/>
                    <a:pt x="2271131" y="-299295"/>
                    <a:pt x="3113612" y="379255"/>
                  </a:cubicBezTo>
                  <a:cubicBezTo>
                    <a:pt x="3956093" y="1057805"/>
                    <a:pt x="3608612" y="2168323"/>
                    <a:pt x="2836210" y="2168323"/>
                  </a:cubicBezTo>
                  <a:lnTo>
                    <a:pt x="519005" y="2168323"/>
                  </a:lnTo>
                  <a:cubicBezTo>
                    <a:pt x="-253397" y="2168323"/>
                    <a:pt x="-46993" y="677433"/>
                    <a:pt x="385441" y="379255"/>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18072691" flipH="1">
              <a:off x="467830" y="4382283"/>
              <a:ext cx="863160" cy="493069"/>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TextBox 7"/>
          <p:cNvSpPr txBox="1"/>
          <p:nvPr/>
        </p:nvSpPr>
        <p:spPr>
          <a:xfrm>
            <a:off x="159273" y="1707759"/>
            <a:ext cx="3099335"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Các bạn có biết</a:t>
            </a:r>
          </a:p>
          <a:p>
            <a:pPr lvl="0" algn="ctr">
              <a:defRPr/>
            </a:pPr>
            <a:r>
              <a:rPr lang="vi-VN" sz="2400">
                <a:solidFill>
                  <a:srgbClr val="002060"/>
                </a:solidFill>
                <a:latin typeface="Roboto" panose="02000000000000000000" pitchFamily="2" charset="0"/>
                <a:ea typeface="Roboto" panose="02000000000000000000" pitchFamily="2" charset="0"/>
              </a:rPr>
              <a:t>chương trình truyền hình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nào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16" name="Group 15"/>
          <p:cNvGrpSpPr/>
          <p:nvPr/>
        </p:nvGrpSpPr>
        <p:grpSpPr>
          <a:xfrm flipH="1">
            <a:off x="168632" y="3502686"/>
            <a:ext cx="2379517" cy="1305415"/>
            <a:chOff x="107980" y="3382975"/>
            <a:chExt cx="3761586" cy="2012702"/>
          </a:xfrm>
          <a:solidFill>
            <a:srgbClr val="AAE1FA"/>
          </a:solidFill>
        </p:grpSpPr>
        <p:sp>
          <p:nvSpPr>
            <p:cNvPr id="17" name="Rectangle 5"/>
            <p:cNvSpPr/>
            <p:nvPr/>
          </p:nvSpPr>
          <p:spPr>
            <a:xfrm>
              <a:off x="576551" y="3382975"/>
              <a:ext cx="3293015" cy="2012702"/>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 name="connsiteX0" fmla="*/ 257792 w 3127943"/>
                <a:gd name="connsiteY0" fmla="*/ 223634 h 2012702"/>
                <a:gd name="connsiteX1" fmla="*/ 2985963 w 3127943"/>
                <a:gd name="connsiteY1" fmla="*/ 223634 h 2012702"/>
                <a:gd name="connsiteX2" fmla="*/ 2708561 w 3127943"/>
                <a:gd name="connsiteY2" fmla="*/ 2012702 h 2012702"/>
                <a:gd name="connsiteX3" fmla="*/ 391356 w 3127943"/>
                <a:gd name="connsiteY3" fmla="*/ 2012702 h 2012702"/>
                <a:gd name="connsiteX4" fmla="*/ 257792 w 3127943"/>
                <a:gd name="connsiteY4" fmla="*/ 223634 h 2012702"/>
                <a:gd name="connsiteX0" fmla="*/ 257792 w 3293014"/>
                <a:gd name="connsiteY0" fmla="*/ 223634 h 2012702"/>
                <a:gd name="connsiteX1" fmla="*/ 2985963 w 3293014"/>
                <a:gd name="connsiteY1" fmla="*/ 223634 h 2012702"/>
                <a:gd name="connsiteX2" fmla="*/ 2708561 w 3293014"/>
                <a:gd name="connsiteY2" fmla="*/ 2012702 h 2012702"/>
                <a:gd name="connsiteX3" fmla="*/ 391356 w 3293014"/>
                <a:gd name="connsiteY3" fmla="*/ 2012702 h 2012702"/>
                <a:gd name="connsiteX4" fmla="*/ 257792 w 3293014"/>
                <a:gd name="connsiteY4" fmla="*/ 223634 h 2012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014" h="2012702">
                  <a:moveTo>
                    <a:pt x="257792" y="223634"/>
                  </a:moveTo>
                  <a:cubicBezTo>
                    <a:pt x="690226" y="-74544"/>
                    <a:pt x="2577502" y="-74544"/>
                    <a:pt x="2985963" y="223634"/>
                  </a:cubicBezTo>
                  <a:cubicBezTo>
                    <a:pt x="3394424" y="521812"/>
                    <a:pt x="3480963" y="2012702"/>
                    <a:pt x="2708561" y="2012702"/>
                  </a:cubicBezTo>
                  <a:lnTo>
                    <a:pt x="391356" y="2012702"/>
                  </a:lnTo>
                  <a:cubicBezTo>
                    <a:pt x="-17105" y="1714524"/>
                    <a:pt x="-174642" y="521812"/>
                    <a:pt x="257792" y="2236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TextBox 18"/>
          <p:cNvSpPr txBox="1"/>
          <p:nvPr/>
        </p:nvSpPr>
        <p:spPr>
          <a:xfrm>
            <a:off x="233556" y="3739894"/>
            <a:ext cx="1820009"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Lớp học cầu vồng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6455" y="2404895"/>
            <a:ext cx="4524557" cy="3089941"/>
          </a:xfrm>
          <a:prstGeom prst="roundRect">
            <a:avLst>
              <a:gd name="adj" fmla="val 15273"/>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5361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4" presetClass="entr" presetSubtype="1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16014" y="1416979"/>
            <a:ext cx="5656639" cy="5325521"/>
          </a:xfrm>
          <a:prstGeom prst="roundRect">
            <a:avLst>
              <a:gd name="adj" fmla="val 1413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7355899" y="1444176"/>
            <a:ext cx="4127039" cy="1569660"/>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Khoảng cách: </a:t>
            </a:r>
            <a:r>
              <a:rPr lang="vi-VN" sz="2400">
                <a:solidFill>
                  <a:srgbClr val="002060"/>
                </a:solidFill>
                <a:latin typeface="Roboto" panose="02000000000000000000" pitchFamily="2" charset="0"/>
                <a:ea typeface="Roboto" panose="02000000000000000000" pitchFamily="2" charset="0"/>
              </a:rPr>
              <a:t>nên ngồi cách ti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vi với khoảng cách gấp 4 - 5 lần kích thước đường chéo màn hình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7" name="TextBox 116"/>
          <p:cNvSpPr txBox="1"/>
          <p:nvPr/>
        </p:nvSpPr>
        <p:spPr>
          <a:xfrm>
            <a:off x="2524388" y="324651"/>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62" y="2935413"/>
            <a:ext cx="5400345" cy="3724990"/>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744162" y="1657236"/>
            <a:ext cx="545899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Khi ngồi xem ti vi cần lưu ý những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7" name="TextBox 6"/>
          <p:cNvSpPr txBox="1"/>
          <p:nvPr/>
        </p:nvSpPr>
        <p:spPr>
          <a:xfrm>
            <a:off x="7355899" y="3247588"/>
            <a:ext cx="4127039" cy="1200329"/>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Thời gian xem: chỉ nên xem tivi 1 - 2 giờ/ngày (có thể chia nhỏ thành 15 phút/lần)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7355899" y="4836408"/>
            <a:ext cx="4127039" cy="830997"/>
          </a:xfrm>
          <a:prstGeom prst="rect">
            <a:avLst/>
          </a:prstGeom>
          <a:noFill/>
        </p:spPr>
        <p:txBody>
          <a:bodyPr wrap="square" rtlCol="0">
            <a:spAutoFit/>
          </a:bodyPr>
          <a:lstStyle/>
          <a:p>
            <a:pPr lvl="0" algn="just">
              <a:defRPr/>
            </a:pPr>
            <a:r>
              <a:rPr lang="en-US" sz="2400" spc="-50">
                <a:solidFill>
                  <a:srgbClr val="002060"/>
                </a:solidFill>
                <a:latin typeface="Roboto" panose="02000000000000000000" pitchFamily="2" charset="0"/>
                <a:ea typeface="Roboto" panose="02000000000000000000" pitchFamily="2" charset="0"/>
              </a:rPr>
              <a:t>Góc nhìn: ngồi thẳng màn hình để có được góc xem rộng </a:t>
            </a:r>
            <a:endParaRPr kumimoji="0" lang="en-US" altLang="zh-CN" sz="2400" b="0" i="0" u="none" strike="noStrike" kern="1200" cap="none" spc="-50" normalizeH="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 name="Rectangle 3"/>
          <p:cNvSpPr/>
          <p:nvPr/>
        </p:nvSpPr>
        <p:spPr>
          <a:xfrm>
            <a:off x="928137" y="2176216"/>
            <a:ext cx="1828414" cy="475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46128" y="2202364"/>
            <a:ext cx="199243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Khoảng cách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Rectangle 16"/>
          <p:cNvSpPr/>
          <p:nvPr/>
        </p:nvSpPr>
        <p:spPr>
          <a:xfrm>
            <a:off x="2990932" y="2176216"/>
            <a:ext cx="1412063" cy="475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7376" y="2176216"/>
            <a:ext cx="1349540" cy="475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942011" y="2219971"/>
            <a:ext cx="144336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a:t>
            </a:r>
            <a:r>
              <a:rPr lang="vi-VN" sz="2400">
                <a:solidFill>
                  <a:srgbClr val="002060"/>
                </a:solidFill>
                <a:latin typeface="Roboto" panose="02000000000000000000" pitchFamily="2" charset="0"/>
                <a:ea typeface="Roboto" panose="02000000000000000000" pitchFamily="2" charset="0"/>
              </a:rPr>
              <a:t>hời gian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4611649" y="2219970"/>
            <a:ext cx="145600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G</a:t>
            </a:r>
            <a:r>
              <a:rPr lang="vi-VN" sz="2400">
                <a:solidFill>
                  <a:srgbClr val="002060"/>
                </a:solidFill>
                <a:latin typeface="Roboto" panose="02000000000000000000" pitchFamily="2" charset="0"/>
                <a:ea typeface="Roboto" panose="02000000000000000000" pitchFamily="2" charset="0"/>
              </a:rPr>
              <a:t>óc nhìn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40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6"/>
                                        </p:tgtEl>
                                        <p:attrNameLst>
                                          <p:attrName>style.visibility</p:attrName>
                                        </p:attrNameLst>
                                      </p:cBhvr>
                                      <p:to>
                                        <p:strVal val="visible"/>
                                      </p:to>
                                    </p:set>
                                    <p:animEffect transition="in" filter="fade">
                                      <p:cBhvr>
                                        <p:cTn id="47" dur="1000"/>
                                        <p:tgtEl>
                                          <p:spTgt spid="116"/>
                                        </p:tgtEl>
                                      </p:cBhvr>
                                    </p:animEffect>
                                    <p:anim calcmode="lin" valueType="num">
                                      <p:cBhvr>
                                        <p:cTn id="48" dur="1000" fill="hold"/>
                                        <p:tgtEl>
                                          <p:spTgt spid="116"/>
                                        </p:tgtEl>
                                        <p:attrNameLst>
                                          <p:attrName>ppt_x</p:attrName>
                                        </p:attrNameLst>
                                      </p:cBhvr>
                                      <p:tavLst>
                                        <p:tav tm="0">
                                          <p:val>
                                            <p:strVal val="#ppt_x"/>
                                          </p:val>
                                        </p:tav>
                                        <p:tav tm="100000">
                                          <p:val>
                                            <p:strVal val="#ppt_x"/>
                                          </p:val>
                                        </p:tav>
                                      </p:tavLst>
                                    </p:anim>
                                    <p:anim calcmode="lin" valueType="num">
                                      <p:cBhvr>
                                        <p:cTn id="4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anim calcmode="lin" valueType="num">
                                      <p:cBhvr>
                                        <p:cTn id="55" dur="1000" fill="hold"/>
                                        <p:tgtEl>
                                          <p:spTgt spid="7"/>
                                        </p:tgtEl>
                                        <p:attrNameLst>
                                          <p:attrName>ppt_x</p:attrName>
                                        </p:attrNameLst>
                                      </p:cBhvr>
                                      <p:tavLst>
                                        <p:tav tm="0">
                                          <p:val>
                                            <p:strVal val="#ppt_x"/>
                                          </p:val>
                                        </p:tav>
                                        <p:tav tm="100000">
                                          <p:val>
                                            <p:strVal val="#ppt_x"/>
                                          </p:val>
                                        </p:tav>
                                      </p:tavLst>
                                    </p:anim>
                                    <p:anim calcmode="lin" valueType="num">
                                      <p:cBhvr>
                                        <p:cTn id="5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6" grpId="0"/>
      <p:bldP spid="117" grpId="0"/>
      <p:bldP spid="13" grpId="0"/>
      <p:bldP spid="7" grpId="0"/>
      <p:bldP spid="8" grpId="0"/>
      <p:bldP spid="4" grpId="0" animBg="1"/>
      <p:bldP spid="14" grpId="0"/>
      <p:bldP spid="17" grpId="0" animBg="1"/>
      <p:bldP spid="18" grpId="0" animBg="1"/>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86000" y="1348563"/>
            <a:ext cx="7705725" cy="4718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17884" y="487870"/>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pic>
        <p:nvPicPr>
          <p:cNvPr id="4" name="Picture 3"/>
          <p:cNvPicPr>
            <a:picLocks noChangeAspect="1"/>
          </p:cNvPicPr>
          <p:nvPr/>
        </p:nvPicPr>
        <p:blipFill>
          <a:blip r:embed="rId4"/>
          <a:stretch>
            <a:fillRect/>
          </a:stretch>
        </p:blipFill>
        <p:spPr>
          <a:xfrm>
            <a:off x="2775329" y="1848051"/>
            <a:ext cx="6935415" cy="3579119"/>
          </a:xfrm>
          <a:prstGeom prst="rect">
            <a:avLst/>
          </a:prstGeom>
        </p:spPr>
      </p:pic>
      <p:sp>
        <p:nvSpPr>
          <p:cNvPr id="7" name="TextBox 6"/>
          <p:cNvSpPr txBox="1"/>
          <p:nvPr/>
        </p:nvSpPr>
        <p:spPr>
          <a:xfrm>
            <a:off x="7213332" y="3018261"/>
            <a:ext cx="2229051"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Ngồi quá gần ti vi</a:t>
            </a:r>
            <a:endParaRPr lang="vi-VN" sz="2000">
              <a:solidFill>
                <a:srgbClr val="FF0000"/>
              </a:solidFill>
              <a:latin typeface="Roboto" panose="02000000000000000000" pitchFamily="2" charset="0"/>
              <a:ea typeface="Roboto" panose="02000000000000000000" pitchFamily="2" charset="0"/>
            </a:endParaRPr>
          </a:p>
        </p:txBody>
      </p:sp>
      <p:sp>
        <p:nvSpPr>
          <p:cNvPr id="8" name="TextBox 7"/>
          <p:cNvSpPr txBox="1"/>
          <p:nvPr/>
        </p:nvSpPr>
        <p:spPr>
          <a:xfrm>
            <a:off x="5769543" y="2233101"/>
            <a:ext cx="4096352"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Bạn nhỏ đang vừa ăn vừa xem ti vi</a:t>
            </a:r>
            <a:endParaRPr lang="vi-VN" sz="2000">
              <a:solidFill>
                <a:srgbClr val="FF0000"/>
              </a:solidFill>
              <a:latin typeface="Roboto" panose="02000000000000000000" pitchFamily="2" charset="0"/>
              <a:ea typeface="Roboto" panose="02000000000000000000" pitchFamily="2" charset="0"/>
            </a:endParaRPr>
          </a:p>
        </p:txBody>
      </p:sp>
      <p:sp>
        <p:nvSpPr>
          <p:cNvPr id="9" name="TextBox 8"/>
          <p:cNvSpPr txBox="1"/>
          <p:nvPr/>
        </p:nvSpPr>
        <p:spPr>
          <a:xfrm>
            <a:off x="6895699" y="3803421"/>
            <a:ext cx="2662187" cy="707886"/>
          </a:xfrm>
          <a:prstGeom prst="rect">
            <a:avLst/>
          </a:prstGeom>
          <a:noFill/>
        </p:spPr>
        <p:txBody>
          <a:bodyPr wrap="square" rtlCol="0">
            <a:spAutoFit/>
          </a:bodyPr>
          <a:lstStyle/>
          <a:p>
            <a:pPr algn="just">
              <a:defRPr/>
            </a:pPr>
            <a:r>
              <a:rPr lang="en-US" sz="2000">
                <a:solidFill>
                  <a:srgbClr val="FF0000"/>
                </a:solidFill>
                <a:latin typeface="Roboto" panose="02000000000000000000" pitchFamily="2" charset="0"/>
                <a:ea typeface="Roboto" panose="02000000000000000000" pitchFamily="2" charset="0"/>
              </a:rPr>
              <a:t>Không ngồi thẳng với màn hình ti vi</a:t>
            </a:r>
            <a:endParaRPr lang="vi-VN" sz="2000">
              <a:solidFill>
                <a:srgbClr val="FF0000"/>
              </a:solidFill>
              <a:latin typeface="Roboto" panose="02000000000000000000" pitchFamily="2" charset="0"/>
              <a:ea typeface="Roboto" panose="02000000000000000000" pitchFamily="2" charset="0"/>
            </a:endParaRPr>
          </a:p>
        </p:txBody>
      </p:sp>
      <p:sp>
        <p:nvSpPr>
          <p:cNvPr id="10" name="TextBox 9"/>
          <p:cNvSpPr txBox="1"/>
          <p:nvPr/>
        </p:nvSpPr>
        <p:spPr>
          <a:xfrm>
            <a:off x="7048638" y="3410841"/>
            <a:ext cx="1680410" cy="400110"/>
          </a:xfrm>
          <a:prstGeom prst="rect">
            <a:avLst/>
          </a:prstGeom>
          <a:noFill/>
        </p:spPr>
        <p:txBody>
          <a:bodyPr wrap="square" rtlCol="0">
            <a:spAutoFit/>
          </a:bodyPr>
          <a:lstStyle/>
          <a:p>
            <a:pPr algn="just">
              <a:defRPr/>
            </a:pPr>
            <a:r>
              <a:rPr lang="en-US" sz="2000">
                <a:solidFill>
                  <a:srgbClr val="FF0000"/>
                </a:solidFill>
                <a:latin typeface="Roboto" panose="02000000000000000000" pitchFamily="2" charset="0"/>
                <a:ea typeface="Roboto" panose="02000000000000000000" pitchFamily="2" charset="0"/>
              </a:rPr>
              <a:t>Xem quá lâu</a:t>
            </a:r>
            <a:endParaRPr lang="vi-VN" sz="2000">
              <a:solidFill>
                <a:srgbClr val="FF0000"/>
              </a:solidFill>
              <a:latin typeface="Roboto" panose="02000000000000000000" pitchFamily="2" charset="0"/>
              <a:ea typeface="Roboto" panose="02000000000000000000" pitchFamily="2" charset="0"/>
            </a:endParaRPr>
          </a:p>
        </p:txBody>
      </p:sp>
      <p:sp>
        <p:nvSpPr>
          <p:cNvPr id="11" name="TextBox 10"/>
          <p:cNvSpPr txBox="1"/>
          <p:nvPr/>
        </p:nvSpPr>
        <p:spPr>
          <a:xfrm>
            <a:off x="5882237" y="4599648"/>
            <a:ext cx="3983657" cy="707886"/>
          </a:xfrm>
          <a:prstGeom prst="rect">
            <a:avLst/>
          </a:prstGeom>
          <a:noFill/>
        </p:spPr>
        <p:txBody>
          <a:bodyPr wrap="square" rtlCol="0">
            <a:spAutoFit/>
          </a:bodyPr>
          <a:lstStyle/>
          <a:p>
            <a:pPr algn="just">
              <a:defRPr/>
            </a:pPr>
            <a:r>
              <a:rPr lang="en-US" sz="2000">
                <a:solidFill>
                  <a:srgbClr val="FF0000"/>
                </a:solidFill>
                <a:latin typeface="Roboto" panose="02000000000000000000" pitchFamily="2" charset="0"/>
                <a:ea typeface="Roboto" panose="02000000000000000000" pitchFamily="2" charset="0"/>
              </a:rPr>
              <a:t>Nên ngồi xa, thẳng màn hình ti vi. Không nên vừa ăn vừa xem</a:t>
            </a:r>
            <a:endParaRPr lang="vi-VN" sz="20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3238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614" y="1973181"/>
            <a:ext cx="9174741" cy="4271152"/>
          </a:xfrm>
          <a:custGeom>
            <a:avLst/>
            <a:gdLst>
              <a:gd name="connsiteX0" fmla="*/ 0 w 8826365"/>
              <a:gd name="connsiteY0" fmla="*/ 0 h 3924643"/>
              <a:gd name="connsiteX1" fmla="*/ 8826365 w 8826365"/>
              <a:gd name="connsiteY1" fmla="*/ 0 h 3924643"/>
              <a:gd name="connsiteX2" fmla="*/ 8826365 w 8826365"/>
              <a:gd name="connsiteY2" fmla="*/ 3924643 h 3924643"/>
              <a:gd name="connsiteX3" fmla="*/ 0 w 8826365"/>
              <a:gd name="connsiteY3" fmla="*/ 3924643 h 3924643"/>
              <a:gd name="connsiteX4" fmla="*/ 0 w 8826365"/>
              <a:gd name="connsiteY4" fmla="*/ 0 h 3924643"/>
              <a:gd name="connsiteX0" fmla="*/ 0 w 8826365"/>
              <a:gd name="connsiteY0" fmla="*/ 0 h 3924643"/>
              <a:gd name="connsiteX1" fmla="*/ 8826365 w 8826365"/>
              <a:gd name="connsiteY1" fmla="*/ 0 h 3924643"/>
              <a:gd name="connsiteX2" fmla="*/ 8826365 w 8826365"/>
              <a:gd name="connsiteY2" fmla="*/ 3924643 h 3924643"/>
              <a:gd name="connsiteX3" fmla="*/ 0 w 8826365"/>
              <a:gd name="connsiteY3" fmla="*/ 3924643 h 3924643"/>
              <a:gd name="connsiteX4" fmla="*/ 0 w 8826365"/>
              <a:gd name="connsiteY4" fmla="*/ 0 h 3924643"/>
              <a:gd name="connsiteX0" fmla="*/ 0 w 8864866"/>
              <a:gd name="connsiteY0" fmla="*/ 250257 h 4174900"/>
              <a:gd name="connsiteX1" fmla="*/ 8864866 w 8864866"/>
              <a:gd name="connsiteY1" fmla="*/ 0 h 4174900"/>
              <a:gd name="connsiteX2" fmla="*/ 8826365 w 8864866"/>
              <a:gd name="connsiteY2" fmla="*/ 4174900 h 4174900"/>
              <a:gd name="connsiteX3" fmla="*/ 0 w 8864866"/>
              <a:gd name="connsiteY3" fmla="*/ 4174900 h 4174900"/>
              <a:gd name="connsiteX4" fmla="*/ 0 w 8864866"/>
              <a:gd name="connsiteY4" fmla="*/ 250257 h 4174900"/>
              <a:gd name="connsiteX0" fmla="*/ 0 w 8864866"/>
              <a:gd name="connsiteY0" fmla="*/ 250257 h 4271152"/>
              <a:gd name="connsiteX1" fmla="*/ 8864866 w 8864866"/>
              <a:gd name="connsiteY1" fmla="*/ 0 h 4271152"/>
              <a:gd name="connsiteX2" fmla="*/ 8826365 w 8864866"/>
              <a:gd name="connsiteY2" fmla="*/ 4271152 h 4271152"/>
              <a:gd name="connsiteX3" fmla="*/ 0 w 8864866"/>
              <a:gd name="connsiteY3" fmla="*/ 4174900 h 4271152"/>
              <a:gd name="connsiteX4" fmla="*/ 0 w 8864866"/>
              <a:gd name="connsiteY4" fmla="*/ 250257 h 4271152"/>
              <a:gd name="connsiteX0" fmla="*/ 119781 w 8984647"/>
              <a:gd name="connsiteY0" fmla="*/ 250257 h 4271152"/>
              <a:gd name="connsiteX1" fmla="*/ 8984647 w 8984647"/>
              <a:gd name="connsiteY1" fmla="*/ 0 h 4271152"/>
              <a:gd name="connsiteX2" fmla="*/ 8946146 w 8984647"/>
              <a:gd name="connsiteY2" fmla="*/ 4271152 h 4271152"/>
              <a:gd name="connsiteX3" fmla="*/ 119781 w 8984647"/>
              <a:gd name="connsiteY3" fmla="*/ 4174900 h 4271152"/>
              <a:gd name="connsiteX4" fmla="*/ 119781 w 8984647"/>
              <a:gd name="connsiteY4" fmla="*/ 250257 h 4271152"/>
              <a:gd name="connsiteX0" fmla="*/ 152650 w 9017516"/>
              <a:gd name="connsiteY0" fmla="*/ 250257 h 4271152"/>
              <a:gd name="connsiteX1" fmla="*/ 9017516 w 9017516"/>
              <a:gd name="connsiteY1" fmla="*/ 0 h 4271152"/>
              <a:gd name="connsiteX2" fmla="*/ 8979015 w 9017516"/>
              <a:gd name="connsiteY2" fmla="*/ 4271152 h 4271152"/>
              <a:gd name="connsiteX3" fmla="*/ 152650 w 9017516"/>
              <a:gd name="connsiteY3" fmla="*/ 4174900 h 4271152"/>
              <a:gd name="connsiteX4" fmla="*/ 152650 w 9017516"/>
              <a:gd name="connsiteY4" fmla="*/ 250257 h 4271152"/>
              <a:gd name="connsiteX0" fmla="*/ 161668 w 9026534"/>
              <a:gd name="connsiteY0" fmla="*/ 250257 h 4271152"/>
              <a:gd name="connsiteX1" fmla="*/ 9026534 w 9026534"/>
              <a:gd name="connsiteY1" fmla="*/ 0 h 4271152"/>
              <a:gd name="connsiteX2" fmla="*/ 8988033 w 9026534"/>
              <a:gd name="connsiteY2" fmla="*/ 4271152 h 4271152"/>
              <a:gd name="connsiteX3" fmla="*/ 161668 w 9026534"/>
              <a:gd name="connsiteY3" fmla="*/ 4174900 h 4271152"/>
              <a:gd name="connsiteX4" fmla="*/ 161668 w 9026534"/>
              <a:gd name="connsiteY4" fmla="*/ 250257 h 4271152"/>
              <a:gd name="connsiteX0" fmla="*/ 161668 w 9142455"/>
              <a:gd name="connsiteY0" fmla="*/ 250257 h 4271152"/>
              <a:gd name="connsiteX1" fmla="*/ 9026534 w 9142455"/>
              <a:gd name="connsiteY1" fmla="*/ 0 h 4271152"/>
              <a:gd name="connsiteX2" fmla="*/ 8988033 w 9142455"/>
              <a:gd name="connsiteY2" fmla="*/ 4271152 h 4271152"/>
              <a:gd name="connsiteX3" fmla="*/ 161668 w 9142455"/>
              <a:gd name="connsiteY3" fmla="*/ 4174900 h 4271152"/>
              <a:gd name="connsiteX4" fmla="*/ 161668 w 9142455"/>
              <a:gd name="connsiteY4" fmla="*/ 250257 h 4271152"/>
              <a:gd name="connsiteX0" fmla="*/ 161668 w 9174741"/>
              <a:gd name="connsiteY0" fmla="*/ 250257 h 4271152"/>
              <a:gd name="connsiteX1" fmla="*/ 9026534 w 9174741"/>
              <a:gd name="connsiteY1" fmla="*/ 0 h 4271152"/>
              <a:gd name="connsiteX2" fmla="*/ 8988033 w 9174741"/>
              <a:gd name="connsiteY2" fmla="*/ 4271152 h 4271152"/>
              <a:gd name="connsiteX3" fmla="*/ 161668 w 9174741"/>
              <a:gd name="connsiteY3" fmla="*/ 4174900 h 4271152"/>
              <a:gd name="connsiteX4" fmla="*/ 161668 w 9174741"/>
              <a:gd name="connsiteY4" fmla="*/ 250257 h 427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4741" h="4271152">
                <a:moveTo>
                  <a:pt x="161668" y="250257"/>
                </a:moveTo>
                <a:lnTo>
                  <a:pt x="9026534" y="0"/>
                </a:lnTo>
                <a:cubicBezTo>
                  <a:pt x="9302458" y="2203363"/>
                  <a:pt x="9135621" y="2731932"/>
                  <a:pt x="8988033" y="4271152"/>
                </a:cubicBezTo>
                <a:lnTo>
                  <a:pt x="161668" y="4174900"/>
                </a:lnTo>
                <a:cubicBezTo>
                  <a:pt x="7664" y="2385423"/>
                  <a:pt x="-107840" y="2886757"/>
                  <a:pt x="161668" y="2502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928137" y="1309163"/>
            <a:ext cx="581917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Đọc </a:t>
            </a:r>
            <a:r>
              <a:rPr lang="en-US" sz="2400">
                <a:solidFill>
                  <a:srgbClr val="002060"/>
                </a:solidFill>
                <a:latin typeface="Roboto" panose="02000000000000000000" pitchFamily="2" charset="0"/>
                <a:ea typeface="Roboto" panose="02000000000000000000" pitchFamily="2" charset="0"/>
              </a:rPr>
              <a:t>và lắng nghe </a:t>
            </a:r>
            <a:r>
              <a:rPr lang="vi-VN" sz="2400">
                <a:solidFill>
                  <a:srgbClr val="002060"/>
                </a:solidFill>
                <a:latin typeface="Roboto" panose="02000000000000000000" pitchFamily="2" charset="0"/>
                <a:ea typeface="Roboto" panose="02000000000000000000" pitchFamily="2" charset="0"/>
              </a:rPr>
              <a:t>đoạn thông tin sau</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1576393" y="2244028"/>
            <a:ext cx="8191100" cy="4339650"/>
          </a:xfrm>
          <a:prstGeom prst="rect">
            <a:avLst/>
          </a:prstGeom>
          <a:noFill/>
        </p:spPr>
        <p:txBody>
          <a:bodyPr wrap="square" rtlCol="0">
            <a:spAutoFit/>
          </a:bodyPr>
          <a:lstStyle/>
          <a:p>
            <a:pPr lvl="0" algn="just">
              <a:defRPr/>
            </a:pPr>
            <a:r>
              <a:rPr lang="en-US" sz="4800">
                <a:solidFill>
                  <a:srgbClr val="00B050"/>
                </a:solidFill>
                <a:latin typeface="Barlow Condensed Medium" panose="00000606000000000000" pitchFamily="2" charset="0"/>
                <a:ea typeface="Roboto" panose="02000000000000000000" pitchFamily="2" charset="0"/>
              </a:rPr>
              <a:t>“</a:t>
            </a:r>
            <a:r>
              <a:rPr lang="vi-VN" sz="2400">
                <a:solidFill>
                  <a:srgbClr val="002060"/>
                </a:solidFill>
                <a:latin typeface="Barlow Condensed Medium" panose="00000606000000000000" pitchFamily="2" charset="0"/>
                <a:ea typeface="Roboto" panose="02000000000000000000" pitchFamily="2" charset="0"/>
              </a:rPr>
              <a:t>Các nghiên cứu đã chỉ ra rằng ti vi có thể có những ảnh hưởng tích cực đối với trẻ nhỏ, một số</a:t>
            </a:r>
            <a:r>
              <a:rPr lang="en-US" sz="2400">
                <a:solidFill>
                  <a:srgbClr val="002060"/>
                </a:solidFill>
                <a:latin typeface="Barlow Condensed Medium" panose="00000606000000000000" pitchFamily="2" charset="0"/>
                <a:ea typeface="Roboto" panose="02000000000000000000" pitchFamily="2" charset="0"/>
              </a:rPr>
              <a:t> </a:t>
            </a:r>
            <a:r>
              <a:rPr lang="vi-VN" sz="2400">
                <a:solidFill>
                  <a:srgbClr val="002060"/>
                </a:solidFill>
                <a:latin typeface="Barlow Condensed Medium" panose="00000606000000000000" pitchFamily="2" charset="0"/>
                <a:ea typeface="Roboto" panose="02000000000000000000" pitchFamily="2" charset="0"/>
              </a:rPr>
              <a:t>chương trình dành cho trẻ em được sản xuất góp phần làm cho hành vi và thói quen của trẻ tốt hơn.</a:t>
            </a:r>
          </a:p>
          <a:p>
            <a:pPr lvl="0" algn="just">
              <a:defRPr/>
            </a:pPr>
            <a:r>
              <a:rPr lang="vi-VN" sz="2400">
                <a:solidFill>
                  <a:srgbClr val="002060"/>
                </a:solidFill>
                <a:latin typeface="Barlow Condensed Medium" panose="00000606000000000000" pitchFamily="2" charset="0"/>
                <a:ea typeface="Roboto" panose="02000000000000000000" pitchFamily="2" charset="0"/>
              </a:rPr>
              <a:t>Tuy nhiên, ti vi cũng có những ảnh hưởng tiêu cực tới trẻ nhỏ như làm giảm khả năng tập trung,</a:t>
            </a:r>
            <a:r>
              <a:rPr lang="en-US" sz="2400">
                <a:solidFill>
                  <a:srgbClr val="002060"/>
                </a:solidFill>
                <a:latin typeface="Barlow Condensed Medium" panose="00000606000000000000" pitchFamily="2" charset="0"/>
                <a:ea typeface="Roboto" panose="02000000000000000000" pitchFamily="2" charset="0"/>
              </a:rPr>
              <a:t> </a:t>
            </a:r>
            <a:r>
              <a:rPr lang="vi-VN" sz="2400">
                <a:solidFill>
                  <a:srgbClr val="002060"/>
                </a:solidFill>
                <a:latin typeface="Barlow Condensed Medium" panose="00000606000000000000" pitchFamily="2" charset="0"/>
                <a:ea typeface="Roboto" panose="02000000000000000000" pitchFamily="2" charset="0"/>
              </a:rPr>
              <a:t>giảm thời gian vận động và đây được coi là một trong những nguyên nhân gây ra bệnh béo phì,</a:t>
            </a:r>
            <a:r>
              <a:rPr lang="en-US" sz="2400">
                <a:solidFill>
                  <a:srgbClr val="002060"/>
                </a:solidFill>
                <a:latin typeface="Barlow Condensed Medium" panose="00000606000000000000" pitchFamily="2" charset="0"/>
                <a:ea typeface="Roboto" panose="02000000000000000000" pitchFamily="2" charset="0"/>
              </a:rPr>
              <a:t> </a:t>
            </a:r>
            <a:r>
              <a:rPr lang="vi-VN" sz="2400">
                <a:solidFill>
                  <a:srgbClr val="002060"/>
                </a:solidFill>
                <a:latin typeface="Barlow Condensed Medium" panose="00000606000000000000" pitchFamily="2" charset="0"/>
                <a:ea typeface="Roboto" panose="02000000000000000000" pitchFamily="2" charset="0"/>
              </a:rPr>
              <a:t>bệnh về mắt ở trẻ. Ngoài ra, trẻ còn có thể có những hành vi bất thường do bắt chước nội dung</a:t>
            </a:r>
            <a:r>
              <a:rPr lang="en-US" sz="2400">
                <a:solidFill>
                  <a:srgbClr val="002060"/>
                </a:solidFill>
                <a:latin typeface="Barlow Condensed Medium" panose="00000606000000000000" pitchFamily="2" charset="0"/>
                <a:ea typeface="Roboto" panose="02000000000000000000" pitchFamily="2" charset="0"/>
              </a:rPr>
              <a:t> </a:t>
            </a:r>
            <a:r>
              <a:rPr lang="vi-VN" sz="2400">
                <a:solidFill>
                  <a:srgbClr val="002060"/>
                </a:solidFill>
                <a:latin typeface="Barlow Condensed Medium" panose="00000606000000000000" pitchFamily="2" charset="0"/>
                <a:ea typeface="Roboto" panose="02000000000000000000" pitchFamily="2" charset="0"/>
              </a:rPr>
              <a:t>một số chương trình truyền hình không phù hợp với lứa tuổi</a:t>
            </a:r>
            <a:r>
              <a:rPr lang="en-US" sz="2400">
                <a:solidFill>
                  <a:srgbClr val="002060"/>
                </a:solidFill>
                <a:latin typeface="Barlow Condensed Medium" panose="00000606000000000000" pitchFamily="2" charset="0"/>
                <a:ea typeface="Roboto" panose="02000000000000000000" pitchFamily="2" charset="0"/>
              </a:rPr>
              <a:t>…</a:t>
            </a:r>
          </a:p>
          <a:p>
            <a:pPr lvl="0" algn="r">
              <a:defRPr/>
            </a:pPr>
            <a:r>
              <a:rPr lang="en-US" sz="6000">
                <a:solidFill>
                  <a:srgbClr val="00B050"/>
                </a:solidFill>
                <a:latin typeface="Barlow Condensed Medium" panose="00000606000000000000" pitchFamily="2" charset="0"/>
                <a:ea typeface="Roboto" panose="02000000000000000000" pitchFamily="2" charset="0"/>
              </a:rPr>
              <a:t>”</a:t>
            </a:r>
            <a:endParaRPr lang="vi-VN" sz="6000">
              <a:solidFill>
                <a:srgbClr val="00B050"/>
              </a:solidFill>
              <a:latin typeface="Barlow Condensed Medium" panose="00000606000000000000" pitchFamily="2" charset="0"/>
              <a:ea typeface="Roboto" panose="02000000000000000000" pitchFamily="2" charset="0"/>
            </a:endParaRPr>
          </a:p>
        </p:txBody>
      </p:sp>
      <p:sp>
        <p:nvSpPr>
          <p:cNvPr id="52" name="TextBox 51"/>
          <p:cNvSpPr txBox="1"/>
          <p:nvPr/>
        </p:nvSpPr>
        <p:spPr>
          <a:xfrm>
            <a:off x="1871087" y="214928"/>
            <a:ext cx="960418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ẢNH HƯỞNG CỦA VIỆC XEM TI VI TỚI SỨC KHOẺ</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9683016" y="1695168"/>
            <a:ext cx="479302" cy="830997"/>
          </a:xfrm>
          <a:prstGeom prst="rect">
            <a:avLst/>
          </a:prstGeom>
          <a:noFill/>
        </p:spPr>
        <p:txBody>
          <a:bodyPr wrap="square" rtlCol="0">
            <a:spAutoFit/>
          </a:bodyPr>
          <a:lstStyle/>
          <a:p>
            <a:pPr lvl="0" algn="ctr">
              <a:defRPr/>
            </a:pPr>
            <a:r>
              <a:rPr lang="vi-VN" sz="48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012614" y="1889523"/>
            <a:ext cx="479302" cy="830997"/>
          </a:xfrm>
          <a:prstGeom prst="rect">
            <a:avLst/>
          </a:prstGeom>
          <a:noFill/>
        </p:spPr>
        <p:txBody>
          <a:bodyPr wrap="square" rtlCol="0">
            <a:spAutoFit/>
          </a:bodyPr>
          <a:lstStyle/>
          <a:p>
            <a:pPr lvl="0" algn="ctr">
              <a:defRPr/>
            </a:pPr>
            <a:r>
              <a:rPr lang="vi-VN" sz="48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928137" y="5665445"/>
            <a:ext cx="479302" cy="830997"/>
          </a:xfrm>
          <a:prstGeom prst="rect">
            <a:avLst/>
          </a:prstGeom>
          <a:noFill/>
        </p:spPr>
        <p:txBody>
          <a:bodyPr wrap="square" rtlCol="0">
            <a:spAutoFit/>
          </a:bodyPr>
          <a:lstStyle/>
          <a:p>
            <a:pPr lvl="0" algn="ctr">
              <a:defRPr/>
            </a:pPr>
            <a:r>
              <a:rPr lang="vi-VN" sz="48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720571" y="5691349"/>
            <a:ext cx="479302" cy="830997"/>
          </a:xfrm>
          <a:prstGeom prst="rect">
            <a:avLst/>
          </a:prstGeom>
          <a:noFill/>
        </p:spPr>
        <p:txBody>
          <a:bodyPr wrap="square" rtlCol="0">
            <a:spAutoFit/>
          </a:bodyPr>
          <a:lstStyle/>
          <a:p>
            <a:pPr lvl="0" algn="ctr">
              <a:defRPr/>
            </a:pPr>
            <a:r>
              <a:rPr lang="vi-VN" sz="4800">
                <a:solidFill>
                  <a:srgbClr val="FF0000"/>
                </a:solidFill>
                <a:latin typeface="Roboto" panose="02000000000000000000" pitchFamily="2" charset="0"/>
                <a:ea typeface="Roboto" panose="02000000000000000000" pitchFamily="2" charset="0"/>
                <a:sym typeface="Wingdings" panose="05000000000000000000" pitchFamily="2" charset="2"/>
              </a:rPr>
              <a:t></a:t>
            </a:r>
            <a:endParaRPr kumimoji="0" lang="en-US" altLang="zh-CN" sz="4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8" name="Untitled Proj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69821" y="3201099"/>
            <a:ext cx="609600" cy="609600"/>
          </a:xfrm>
          <a:prstGeom prst="rect">
            <a:avLst/>
          </a:prstGeom>
        </p:spPr>
      </p:pic>
    </p:spTree>
    <p:extLst>
      <p:ext uri="{BB962C8B-B14F-4D97-AF65-F5344CB8AC3E}">
        <p14:creationId xmlns:p14="http://schemas.microsoft.com/office/powerpoint/2010/main" val="6430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1000"/>
                                        <p:tgtEl>
                                          <p:spTgt spid="54"/>
                                        </p:tgtEl>
                                      </p:cBhvr>
                                    </p:animEffect>
                                    <p:anim calcmode="lin" valueType="num">
                                      <p:cBhvr>
                                        <p:cTn id="14" dur="1000" fill="hold"/>
                                        <p:tgtEl>
                                          <p:spTgt spid="54"/>
                                        </p:tgtEl>
                                        <p:attrNameLst>
                                          <p:attrName>ppt_x</p:attrName>
                                        </p:attrNameLst>
                                      </p:cBhvr>
                                      <p:tavLst>
                                        <p:tav tm="0">
                                          <p:val>
                                            <p:strVal val="#ppt_x"/>
                                          </p:val>
                                        </p:tav>
                                        <p:tav tm="100000">
                                          <p:val>
                                            <p:strVal val="#ppt_x"/>
                                          </p:val>
                                        </p:tav>
                                      </p:tavLst>
                                    </p:anim>
                                    <p:anim calcmode="lin" valueType="num">
                                      <p:cBhvr>
                                        <p:cTn id="15" dur="1000" fill="hold"/>
                                        <p:tgtEl>
                                          <p:spTgt spid="54"/>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59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8"/>
                </p:tgtEl>
              </p:cMediaNode>
            </p:audio>
          </p:childTnLst>
        </p:cTn>
      </p:par>
    </p:tnLst>
    <p:bldLst>
      <p:bldP spid="13" grpId="0"/>
      <p:bldP spid="54" grpId="0"/>
      <p:bldP spid="52" grpId="0"/>
      <p:bldP spid="14" grpId="0"/>
      <p:bldP spid="15" grpId="0"/>
      <p:bldP spid="16" grpId="0"/>
      <p:bldP spid="1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4689</TotalTime>
  <Words>2381</Words>
  <Application>Microsoft Office PowerPoint</Application>
  <PresentationFormat>Widescreen</PresentationFormat>
  <Paragraphs>251</Paragraphs>
  <Slides>35</Slides>
  <Notes>35</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35</vt:i4>
      </vt:variant>
    </vt:vector>
  </HeadingPairs>
  <TitlesOfParts>
    <vt:vector size="50" baseType="lpstr">
      <vt:lpstr>Arial</vt:lpstr>
      <vt:lpstr>Roboto</vt:lpstr>
      <vt:lpstr>Times New Roman</vt:lpstr>
      <vt:lpstr>Calibri Light</vt:lpstr>
      <vt:lpstr>iCiel Bambola</vt:lpstr>
      <vt:lpstr>iCiel Soup of Justice</vt:lpstr>
      <vt:lpstr>Calibri</vt:lpstr>
      <vt:lpstr>Oswald Medium</vt:lpstr>
      <vt:lpstr>Roboto Black</vt:lpstr>
      <vt:lpstr>Pangolin</vt:lpstr>
      <vt:lpstr>Barlow Condensed Medium</vt:lpstr>
      <vt:lpstr>Ballet 16pt</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LEE</cp:lastModifiedBy>
  <cp:revision>261</cp:revision>
  <dcterms:created xsi:type="dcterms:W3CDTF">2023-04-01T23:44:56Z</dcterms:created>
  <dcterms:modified xsi:type="dcterms:W3CDTF">2023-09-07T15:02:12Z</dcterms:modified>
</cp:coreProperties>
</file>