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75" r:id="rId2"/>
    <p:sldId id="257" r:id="rId3"/>
    <p:sldId id="258" r:id="rId4"/>
    <p:sldId id="276" r:id="rId5"/>
    <p:sldId id="277" r:id="rId6"/>
    <p:sldId id="278" r:id="rId7"/>
    <p:sldId id="279" r:id="rId8"/>
    <p:sldId id="280" r:id="rId9"/>
    <p:sldId id="281" r:id="rId10"/>
    <p:sldId id="283" r:id="rId11"/>
    <p:sldId id="284" r:id="rId12"/>
    <p:sldId id="285" r:id="rId13"/>
    <p:sldId id="286" r:id="rId14"/>
    <p:sldId id="282" r:id="rId15"/>
    <p:sldId id="268" r:id="rId16"/>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3399"/>
    <a:srgbClr val="FFDB69"/>
    <a:srgbClr val="88DFE8"/>
    <a:srgbClr val="FFCC2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53" d="100"/>
          <a:sy n="53" d="100"/>
        </p:scale>
        <p:origin x="642" y="90"/>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pPr/>
              <a:t>2/1/2024</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pPr/>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pPr/>
              <a:t>15</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pPr/>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pPr/>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pPr/>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pPr/>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smtClean="0"/>
              <a:t>Click to edit Master title style</a:t>
            </a:r>
            <a:endParaRPr lang="en-US"/>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pPr/>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4B3276-3901-471F-8285-C92A8E75787C}" type="datetimeFigureOut">
              <a:rPr lang="en-US" smtClean="0"/>
              <a:pPr/>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4B3276-3901-471F-8285-C92A8E75787C}" type="datetimeFigureOut">
              <a:rPr lang="en-US" smtClean="0"/>
              <a:pPr/>
              <a:t>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4B3276-3901-471F-8285-C92A8E75787C}" type="datetimeFigureOut">
              <a:rPr lang="en-US" smtClean="0"/>
              <a:pPr/>
              <a:t>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pPr/>
              <a:t>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smtClean="0"/>
              <a:t>Click to edit Master title style</a:t>
            </a:r>
            <a:endParaRPr lang="en-US"/>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pPr/>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smtClean="0"/>
              <a:t>Click to edit Master title style</a:t>
            </a:r>
            <a:endParaRPr lang="en-US"/>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pPr/>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pPr/>
              <a:t>2/1/2024</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pPr/>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hyperlink" Target="Cau%20hoi/Cau%203.pptx" TargetMode="External"/><Relationship Id="rId13" Type="http://schemas.openxmlformats.org/officeDocument/2006/relationships/hyperlink" Target="Cau%20hoi/Cau%202.pptx" TargetMode="External"/><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1.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hyperlink" Target="Cau%20hoi/Cau%201.pptx" TargetMode="External"/><Relationship Id="rId5" Type="http://schemas.openxmlformats.org/officeDocument/2006/relationships/image" Target="../media/image7.jpeg"/><Relationship Id="rId10" Type="http://schemas.openxmlformats.org/officeDocument/2006/relationships/hyperlink" Target="Cau%20hoi/Cau%204.pptx" TargetMode="External"/><Relationship Id="rId4" Type="http://schemas.openxmlformats.org/officeDocument/2006/relationships/image" Target="../media/image6.jpeg"/><Relationship Id="rId9"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3382085" y="1143000"/>
            <a:ext cx="1003726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200" b="1">
                <a:solidFill>
                  <a:srgbClr val="002060"/>
                </a:solidFill>
                <a:latin typeface="Times New Roman" pitchFamily="18" charset="0"/>
              </a:rPr>
              <a:t>TRƯỜNG TIỂU HỌC </a:t>
            </a:r>
            <a:r>
              <a:rPr lang="en-US" altLang="en-US" sz="3200" b="1" smtClean="0">
                <a:solidFill>
                  <a:srgbClr val="002060"/>
                </a:solidFill>
                <a:latin typeface="Times New Roman" pitchFamily="18" charset="0"/>
              </a:rPr>
              <a:t>……</a:t>
            </a:r>
            <a:endParaRPr lang="en-US" altLang="en-US" sz="3200" b="1">
              <a:solidFill>
                <a:srgbClr val="002060"/>
              </a:solidFill>
              <a:latin typeface="Times New Roman" pitchFamily="18" charset="0"/>
            </a:endParaRPr>
          </a:p>
        </p:txBody>
      </p:sp>
      <p:sp>
        <p:nvSpPr>
          <p:cNvPr id="14" name="Text Box 14"/>
          <p:cNvSpPr txBox="1">
            <a:spLocks noChangeArrowheads="1"/>
          </p:cNvSpPr>
          <p:nvPr/>
        </p:nvSpPr>
        <p:spPr bwMode="auto">
          <a:xfrm>
            <a:off x="1496219" y="4963047"/>
            <a:ext cx="13500099" cy="131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Công nghệ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defRPr/>
            </a:pP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DỤNG CỤ VÀ VẬT LIỆU LÀM THỦ CÔNG</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T2</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5" name="Text Box 17"/>
          <p:cNvSpPr txBox="1">
            <a:spLocks noChangeArrowheads="1"/>
          </p:cNvSpPr>
          <p:nvPr/>
        </p:nvSpPr>
        <p:spPr bwMode="auto">
          <a:xfrm>
            <a:off x="2510691" y="2971800"/>
            <a:ext cx="11471154" cy="180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54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54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5400" b="1" smtClean="0">
                <a:solidFill>
                  <a:srgbClr val="0000CC"/>
                </a:solidFill>
                <a:effectLst>
                  <a:outerShdw blurRad="38100" dist="38100" dir="2700000" algn="tl">
                    <a:srgbClr val="000000">
                      <a:alpha val="43137"/>
                    </a:srgbClr>
                  </a:outerShdw>
                </a:effectLst>
                <a:latin typeface="Times New Roman" pitchFamily="18" charset="0"/>
              </a:rPr>
              <a:t>VỀ </a:t>
            </a:r>
            <a:r>
              <a:rPr lang="en-US" sz="54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pic>
        <p:nvPicPr>
          <p:cNvPr id="16"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8225" y="6497052"/>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p:cNvCxnSpPr/>
          <p:nvPr/>
        </p:nvCxnSpPr>
        <p:spPr>
          <a:xfrm>
            <a:off x="6049872" y="1790699"/>
            <a:ext cx="4679247"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18" name="Text Box 14"/>
          <p:cNvSpPr txBox="1">
            <a:spLocks noChangeArrowheads="1"/>
          </p:cNvSpPr>
          <p:nvPr/>
        </p:nvSpPr>
        <p:spPr bwMode="auto">
          <a:xfrm>
            <a:off x="4595019" y="7051969"/>
            <a:ext cx="6934199" cy="1330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600"/>
              </a:spcBef>
              <a:defRPr/>
            </a:pPr>
            <a:r>
              <a:rPr lang="en-US" sz="3600" b="1" i="1" smtClean="0">
                <a:solidFill>
                  <a:srgbClr val="0000FF"/>
                </a:solidFill>
                <a:latin typeface="Times New Roman" pitchFamily="18" charset="0"/>
                <a:cs typeface="Times New Roman" pitchFamily="18" charset="0"/>
              </a:rPr>
              <a:t>Giáo viên</a:t>
            </a:r>
            <a:r>
              <a:rPr lang="en-US" sz="3600" i="1" smtClean="0">
                <a:solidFill>
                  <a:srgbClr val="0000FF"/>
                </a:solidFill>
                <a:latin typeface="Times New Roman" pitchFamily="18" charset="0"/>
                <a:cs typeface="Times New Roman" pitchFamily="18" charset="0"/>
              </a:rPr>
              <a:t>:……………………</a:t>
            </a:r>
          </a:p>
          <a:p>
            <a:pPr algn="ctr" eaLnBrk="1" hangingPunct="1">
              <a:spcBef>
                <a:spcPts val="600"/>
              </a:spcBef>
              <a:defRPr/>
            </a:pPr>
            <a:r>
              <a:rPr lang="en-US" sz="3600" b="1" i="1" smtClean="0">
                <a:solidFill>
                  <a:srgbClr val="0000FF"/>
                </a:solidFill>
                <a:latin typeface="Times New Roman" pitchFamily="18" charset="0"/>
                <a:cs typeface="Times New Roman" pitchFamily="18" charset="0"/>
              </a:rPr>
              <a:t>Lớp: </a:t>
            </a:r>
            <a:r>
              <a:rPr lang="en-US" sz="3600" i="1" smtClean="0">
                <a:solidFill>
                  <a:srgbClr val="0000FF"/>
                </a:solidFill>
                <a:latin typeface="Times New Roman" pitchFamily="18" charset="0"/>
                <a:cs typeface="Times New Roman" pitchFamily="18" charset="0"/>
              </a:rPr>
              <a:t>………………</a:t>
            </a:r>
            <a:endParaRPr lang="en-US" sz="4800" i="1">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181279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5"/>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5"/>
                                        </p:tgtEl>
                                        <p:attrNameLst>
                                          <p:attrName>style.color</p:attrName>
                                        </p:attrNameLst>
                                      </p:cBhvr>
                                      <p:by>
                                        <p:hsl h="7200000" s="0" l="0"/>
                                      </p:by>
                                    </p:animClr>
                                    <p:animClr clrSpc="hsl" dir="cw">
                                      <p:cBhvr>
                                        <p:cTn id="9" dur="2000" fill="hold"/>
                                        <p:tgtEl>
                                          <p:spTgt spid="15"/>
                                        </p:tgtEl>
                                        <p:attrNameLst>
                                          <p:attrName>fillcolor</p:attrName>
                                        </p:attrNameLst>
                                      </p:cBhvr>
                                      <p:by>
                                        <p:hsl h="7200000" s="0" l="0"/>
                                      </p:by>
                                    </p:animClr>
                                    <p:animClr clrSpc="hsl" dir="cw">
                                      <p:cBhvr>
                                        <p:cTn id="10" dur="2000" fill="hold"/>
                                        <p:tgtEl>
                                          <p:spTgt spid="15"/>
                                        </p:tgtEl>
                                        <p:attrNameLst>
                                          <p:attrName>stroke.color</p:attrName>
                                        </p:attrNameLst>
                                      </p:cBhvr>
                                      <p:by>
                                        <p:hsl h="7200000" s="0" l="0"/>
                                      </p:by>
                                    </p:animClr>
                                    <p:set>
                                      <p:cBhvr>
                                        <p:cTn id="11" dur="2000" fill="hold"/>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9319" y="1676400"/>
            <a:ext cx="10483960" cy="677108"/>
          </a:xfrm>
          <a:prstGeom prst="rect">
            <a:avLst/>
          </a:prstGeom>
          <a:noFill/>
        </p:spPr>
        <p:txBody>
          <a:bodyPr wrap="none" rtlCol="0">
            <a:spAutoFit/>
          </a:bodyPr>
          <a:lstStyle/>
          <a:p>
            <a:r>
              <a:rPr lang="vi-VN" sz="3800" b="1" dirty="0" smtClean="0">
                <a:solidFill>
                  <a:srgbClr val="FF0000"/>
                </a:solidFill>
                <a:latin typeface="Times New Roman" pitchFamily="18" charset="0"/>
                <a:cs typeface="Times New Roman" pitchFamily="18" charset="0"/>
              </a:rPr>
              <a:t>Chiếc kéo nào sau đây phù hợp để làm thủ công ?</a:t>
            </a:r>
            <a:endParaRPr lang="en-US" sz="3800" b="1" dirty="0">
              <a:solidFill>
                <a:srgbClr val="FF0000"/>
              </a:solidFill>
              <a:latin typeface="Times New Roman" pitchFamily="18" charset="0"/>
              <a:cs typeface="Times New Roman" pitchFamily="18" charset="0"/>
            </a:endParaRPr>
          </a:p>
        </p:txBody>
      </p:sp>
      <p:pic>
        <p:nvPicPr>
          <p:cNvPr id="5" name="Picture 4"/>
          <p:cNvPicPr/>
          <p:nvPr/>
        </p:nvPicPr>
        <p:blipFill rotWithShape="1">
          <a:blip r:embed="rId2"/>
          <a:srcRect l="16041" t="33080" r="42681" b="39164"/>
          <a:stretch/>
        </p:blipFill>
        <p:spPr bwMode="auto">
          <a:xfrm>
            <a:off x="6080919" y="2819400"/>
            <a:ext cx="3581400" cy="2819400"/>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3"/>
          <a:srcRect l="58175" t="51521" r="32628" b="32890"/>
          <a:stretch/>
        </p:blipFill>
        <p:spPr bwMode="auto">
          <a:xfrm>
            <a:off x="11719719" y="2386638"/>
            <a:ext cx="3657600" cy="3124200"/>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4"/>
          <a:srcRect l="54004" t="26236" r="34874" b="57034"/>
          <a:stretch/>
        </p:blipFill>
        <p:spPr bwMode="auto">
          <a:xfrm>
            <a:off x="1737519" y="2819400"/>
            <a:ext cx="3124200" cy="2691438"/>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3627641" y="5639424"/>
            <a:ext cx="550151" cy="677108"/>
          </a:xfrm>
          <a:prstGeom prst="rect">
            <a:avLst/>
          </a:prstGeom>
        </p:spPr>
        <p:txBody>
          <a:bodyPr wrap="none">
            <a:spAutoFit/>
          </a:bodyPr>
          <a:lstStyle/>
          <a:p>
            <a:r>
              <a:rPr lang="vi-VN" sz="3800" b="1" dirty="0" smtClean="0">
                <a:solidFill>
                  <a:srgbClr val="0000FF"/>
                </a:solidFill>
                <a:latin typeface="Times New Roman" pitchFamily="18" charset="0"/>
                <a:cs typeface="Times New Roman" pitchFamily="18" charset="0"/>
              </a:rPr>
              <a:t>a</a:t>
            </a:r>
            <a:r>
              <a:rPr lang="en-US" sz="3800" b="1" dirty="0" smtClean="0">
                <a:solidFill>
                  <a:srgbClr val="0000FF"/>
                </a:solidFill>
                <a:latin typeface="Times New Roman" pitchFamily="18" charset="0"/>
                <a:cs typeface="Times New Roman" pitchFamily="18" charset="0"/>
              </a:rPr>
              <a:t> </a:t>
            </a:r>
            <a:endParaRPr lang="en-US" dirty="0"/>
          </a:p>
        </p:txBody>
      </p:sp>
      <p:sp>
        <p:nvSpPr>
          <p:cNvPr id="9" name="Rectangle 8"/>
          <p:cNvSpPr/>
          <p:nvPr/>
        </p:nvSpPr>
        <p:spPr>
          <a:xfrm>
            <a:off x="8180660" y="5510838"/>
            <a:ext cx="412292" cy="538609"/>
          </a:xfrm>
          <a:prstGeom prst="rect">
            <a:avLst/>
          </a:prstGeom>
        </p:spPr>
        <p:txBody>
          <a:bodyPr wrap="none">
            <a:spAutoFit/>
          </a:bodyPr>
          <a:lstStyle/>
          <a:p>
            <a:r>
              <a:rPr lang="vi-VN" b="1" dirty="0" smtClean="0">
                <a:solidFill>
                  <a:srgbClr val="0000FF"/>
                </a:solidFill>
              </a:rPr>
              <a:t>b</a:t>
            </a:r>
            <a:endParaRPr lang="en-US" b="1" dirty="0">
              <a:solidFill>
                <a:srgbClr val="0000FF"/>
              </a:solidFill>
            </a:endParaRPr>
          </a:p>
        </p:txBody>
      </p:sp>
      <p:sp>
        <p:nvSpPr>
          <p:cNvPr id="10" name="Rectangle 9"/>
          <p:cNvSpPr/>
          <p:nvPr/>
        </p:nvSpPr>
        <p:spPr>
          <a:xfrm>
            <a:off x="13062257" y="5565913"/>
            <a:ext cx="522900" cy="677108"/>
          </a:xfrm>
          <a:prstGeom prst="rect">
            <a:avLst/>
          </a:prstGeom>
        </p:spPr>
        <p:txBody>
          <a:bodyPr wrap="none">
            <a:spAutoFit/>
          </a:bodyPr>
          <a:lstStyle/>
          <a:p>
            <a:r>
              <a:rPr lang="vi-VN" sz="3800" b="1" dirty="0" smtClean="0">
                <a:solidFill>
                  <a:srgbClr val="0000FF"/>
                </a:solidFill>
                <a:latin typeface="Times New Roman" pitchFamily="18" charset="0"/>
                <a:cs typeface="Times New Roman" pitchFamily="18" charset="0"/>
              </a:rPr>
              <a:t>c</a:t>
            </a:r>
            <a:r>
              <a:rPr lang="en-US" sz="3800" b="1" dirty="0" smtClean="0">
                <a:solidFill>
                  <a:srgbClr val="0000FF"/>
                </a:solidFill>
                <a:latin typeface="Times New Roman" pitchFamily="18" charset="0"/>
                <a:cs typeface="Times New Roman" pitchFamily="18" charset="0"/>
              </a:rPr>
              <a:t> </a:t>
            </a:r>
            <a:endParaRPr lang="en-US" dirty="0"/>
          </a:p>
        </p:txBody>
      </p:sp>
    </p:spTree>
    <p:extLst>
      <p:ext uri="{BB962C8B-B14F-4D97-AF65-F5344CB8AC3E}">
        <p14:creationId xmlns:p14="http://schemas.microsoft.com/office/powerpoint/2010/main" val="19805886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99319" y="1371600"/>
            <a:ext cx="5259773" cy="677108"/>
          </a:xfrm>
          <a:prstGeom prst="rect">
            <a:avLst/>
          </a:prstGeom>
          <a:noFill/>
        </p:spPr>
        <p:txBody>
          <a:bodyPr wrap="none" rtlCol="0">
            <a:spAutoFit/>
          </a:bodyPr>
          <a:lstStyle/>
          <a:p>
            <a:r>
              <a:rPr lang="vi-VN" sz="3800" b="1" dirty="0" smtClean="0">
                <a:solidFill>
                  <a:srgbClr val="FF0000"/>
                </a:solidFill>
                <a:latin typeface="Times New Roman" pitchFamily="18" charset="0"/>
                <a:cs typeface="Times New Roman" pitchFamily="18" charset="0"/>
              </a:rPr>
              <a:t>Com pa dùng để làm gì?</a:t>
            </a:r>
            <a:endParaRPr lang="en-US" sz="3800" b="1" dirty="0">
              <a:solidFill>
                <a:srgbClr val="FF0000"/>
              </a:solidFill>
              <a:latin typeface="Times New Roman" pitchFamily="18" charset="0"/>
              <a:cs typeface="Times New Roman" pitchFamily="18" charset="0"/>
            </a:endParaRPr>
          </a:p>
        </p:txBody>
      </p:sp>
      <p:pic>
        <p:nvPicPr>
          <p:cNvPr id="6" name="Picture 5"/>
          <p:cNvPicPr/>
          <p:nvPr/>
        </p:nvPicPr>
        <p:blipFill rotWithShape="1">
          <a:blip r:embed="rId2"/>
          <a:srcRect l="53042" t="28897" r="14769" b="22814"/>
          <a:stretch/>
        </p:blipFill>
        <p:spPr bwMode="auto">
          <a:xfrm>
            <a:off x="7604919" y="914400"/>
            <a:ext cx="8382000" cy="5791200"/>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1051719" y="2209800"/>
            <a:ext cx="4800600" cy="677108"/>
          </a:xfrm>
          <a:prstGeom prst="rect">
            <a:avLst/>
          </a:prstGeom>
        </p:spPr>
        <p:txBody>
          <a:bodyPr wrap="square">
            <a:spAutoFit/>
          </a:bodyPr>
          <a:lstStyle/>
          <a:p>
            <a:r>
              <a:rPr lang="vi-VN" sz="3800" b="1" dirty="0" smtClean="0">
                <a:solidFill>
                  <a:srgbClr val="0000FF"/>
                </a:solidFill>
                <a:latin typeface="Times New Roman" pitchFamily="18" charset="0"/>
                <a:cs typeface="Times New Roman" pitchFamily="18" charset="0"/>
              </a:rPr>
              <a:t> A.  Vẽ đường thẳng </a:t>
            </a:r>
            <a:endParaRPr lang="en-US" dirty="0"/>
          </a:p>
        </p:txBody>
      </p:sp>
      <p:sp>
        <p:nvSpPr>
          <p:cNvPr id="8" name="Rectangle 7"/>
          <p:cNvSpPr/>
          <p:nvPr/>
        </p:nvSpPr>
        <p:spPr>
          <a:xfrm>
            <a:off x="1051719" y="3048000"/>
            <a:ext cx="4800600" cy="677108"/>
          </a:xfrm>
          <a:prstGeom prst="rect">
            <a:avLst/>
          </a:prstGeom>
        </p:spPr>
        <p:txBody>
          <a:bodyPr wrap="square">
            <a:spAutoFit/>
          </a:bodyPr>
          <a:lstStyle/>
          <a:p>
            <a:r>
              <a:rPr lang="vi-VN" sz="3800" b="1" dirty="0" smtClean="0">
                <a:solidFill>
                  <a:srgbClr val="0000FF"/>
                </a:solidFill>
                <a:latin typeface="Times New Roman" pitchFamily="18" charset="0"/>
                <a:cs typeface="Times New Roman" pitchFamily="18" charset="0"/>
              </a:rPr>
              <a:t> </a:t>
            </a:r>
            <a:r>
              <a:rPr lang="vi-VN" sz="3800" dirty="0">
                <a:solidFill>
                  <a:srgbClr val="0000FF"/>
                </a:solidFill>
                <a:latin typeface="Times New Roman" pitchFamily="18" charset="0"/>
                <a:cs typeface="Times New Roman" pitchFamily="18" charset="0"/>
              </a:rPr>
              <a:t>B</a:t>
            </a:r>
            <a:r>
              <a:rPr lang="vi-VN" sz="3800" b="1" dirty="0" smtClean="0">
                <a:solidFill>
                  <a:srgbClr val="0000FF"/>
                </a:solidFill>
                <a:latin typeface="Times New Roman" pitchFamily="18" charset="0"/>
                <a:cs typeface="Times New Roman" pitchFamily="18" charset="0"/>
              </a:rPr>
              <a:t>.  Vẽ đường tròn </a:t>
            </a:r>
            <a:endParaRPr lang="en-US" dirty="0"/>
          </a:p>
        </p:txBody>
      </p:sp>
      <p:sp>
        <p:nvSpPr>
          <p:cNvPr id="9" name="Rectangle 8"/>
          <p:cNvSpPr/>
          <p:nvPr/>
        </p:nvSpPr>
        <p:spPr>
          <a:xfrm>
            <a:off x="1051719" y="3966746"/>
            <a:ext cx="5562600" cy="677108"/>
          </a:xfrm>
          <a:prstGeom prst="rect">
            <a:avLst/>
          </a:prstGeom>
        </p:spPr>
        <p:txBody>
          <a:bodyPr wrap="square">
            <a:spAutoFit/>
          </a:bodyPr>
          <a:lstStyle/>
          <a:p>
            <a:r>
              <a:rPr lang="vi-VN" sz="3800" b="1" dirty="0" smtClean="0">
                <a:solidFill>
                  <a:srgbClr val="0000FF"/>
                </a:solidFill>
                <a:latin typeface="Times New Roman" pitchFamily="18" charset="0"/>
                <a:cs typeface="Times New Roman" pitchFamily="18" charset="0"/>
              </a:rPr>
              <a:t> </a:t>
            </a:r>
            <a:r>
              <a:rPr lang="vi-VN" sz="3800" dirty="0">
                <a:solidFill>
                  <a:srgbClr val="0000FF"/>
                </a:solidFill>
                <a:latin typeface="Times New Roman" pitchFamily="18" charset="0"/>
                <a:cs typeface="Times New Roman" pitchFamily="18" charset="0"/>
              </a:rPr>
              <a:t>C</a:t>
            </a:r>
            <a:r>
              <a:rPr lang="vi-VN" sz="3800" b="1" dirty="0" smtClean="0">
                <a:solidFill>
                  <a:srgbClr val="0000FF"/>
                </a:solidFill>
                <a:latin typeface="Times New Roman" pitchFamily="18" charset="0"/>
                <a:cs typeface="Times New Roman" pitchFamily="18" charset="0"/>
              </a:rPr>
              <a:t>.  Vẽ đường lượn sóng</a:t>
            </a:r>
            <a:endParaRPr lang="en-US" dirty="0"/>
          </a:p>
        </p:txBody>
      </p:sp>
    </p:spTree>
    <p:extLst>
      <p:ext uri="{BB962C8B-B14F-4D97-AF65-F5344CB8AC3E}">
        <p14:creationId xmlns:p14="http://schemas.microsoft.com/office/powerpoint/2010/main" val="12097663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319" y="1118174"/>
            <a:ext cx="11266226" cy="677108"/>
          </a:xfrm>
          <a:prstGeom prst="rect">
            <a:avLst/>
          </a:prstGeom>
          <a:noFill/>
        </p:spPr>
        <p:txBody>
          <a:bodyPr wrap="none" rtlCol="0">
            <a:spAutoFit/>
          </a:bodyPr>
          <a:lstStyle/>
          <a:p>
            <a:r>
              <a:rPr lang="vi-VN" sz="3800" b="1" dirty="0" smtClean="0">
                <a:solidFill>
                  <a:srgbClr val="FF0000"/>
                </a:solidFill>
                <a:latin typeface="Times New Roman" pitchFamily="18" charset="0"/>
                <a:cs typeface="Times New Roman" pitchFamily="18" charset="0"/>
              </a:rPr>
              <a:t>Các vật liệu nào sau đây có thể tái chế làm thủ công ?</a:t>
            </a:r>
            <a:endParaRPr lang="en-US" sz="3800" b="1" dirty="0">
              <a:solidFill>
                <a:srgbClr val="FF0000"/>
              </a:solidFill>
              <a:latin typeface="Times New Roman" pitchFamily="18" charset="0"/>
              <a:cs typeface="Times New Roman" pitchFamily="18" charset="0"/>
            </a:endParaRPr>
          </a:p>
        </p:txBody>
      </p:sp>
      <p:pic>
        <p:nvPicPr>
          <p:cNvPr id="3" name="Picture 2"/>
          <p:cNvPicPr/>
          <p:nvPr/>
        </p:nvPicPr>
        <p:blipFill rotWithShape="1">
          <a:blip r:embed="rId2"/>
          <a:srcRect l="19463" t="26806" r="35623" b="7984"/>
          <a:stretch/>
        </p:blipFill>
        <p:spPr bwMode="auto">
          <a:xfrm>
            <a:off x="8138319" y="2353507"/>
            <a:ext cx="6732154" cy="2740855"/>
          </a:xfrm>
          <a:prstGeom prst="rect">
            <a:avLst/>
          </a:prstGeom>
          <a:ln>
            <a:noFill/>
          </a:ln>
          <a:extLst>
            <a:ext uri="{53640926-AAD7-44D8-BBD7-CCE9431645EC}">
              <a14:shadowObscured xmlns:a14="http://schemas.microsoft.com/office/drawing/2010/main"/>
            </a:ext>
          </a:extLst>
        </p:spPr>
      </p:pic>
      <p:pic>
        <p:nvPicPr>
          <p:cNvPr id="4" name="Picture 3"/>
          <p:cNvPicPr/>
          <p:nvPr/>
        </p:nvPicPr>
        <p:blipFill rotWithShape="1">
          <a:blip r:embed="rId3"/>
          <a:srcRect l="28339" t="29848" r="49952" b="33080"/>
          <a:stretch/>
        </p:blipFill>
        <p:spPr bwMode="auto">
          <a:xfrm>
            <a:off x="8222679" y="5386751"/>
            <a:ext cx="6629400" cy="2995249"/>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1280319" y="2590800"/>
            <a:ext cx="3276600" cy="584775"/>
          </a:xfrm>
          <a:prstGeom prst="rect">
            <a:avLst/>
          </a:prstGeom>
        </p:spPr>
        <p:txBody>
          <a:bodyPr wrap="square">
            <a:spAutoFit/>
          </a:bodyPr>
          <a:lstStyle/>
          <a:p>
            <a:r>
              <a:rPr lang="vi-VN" sz="3200" b="1" dirty="0" smtClean="0">
                <a:solidFill>
                  <a:srgbClr val="0000FF"/>
                </a:solidFill>
                <a:latin typeface="Times New Roman" pitchFamily="18" charset="0"/>
                <a:cs typeface="Times New Roman" pitchFamily="18" charset="0"/>
              </a:rPr>
              <a:t>A. Chai nhựa </a:t>
            </a:r>
            <a:endParaRPr lang="en-US" sz="3200" b="1" dirty="0">
              <a:solidFill>
                <a:srgbClr val="0000FF"/>
              </a:solidFill>
              <a:latin typeface="Times New Roman" pitchFamily="18" charset="0"/>
              <a:cs typeface="Times New Roman" pitchFamily="18" charset="0"/>
            </a:endParaRPr>
          </a:p>
        </p:txBody>
      </p:sp>
      <p:sp>
        <p:nvSpPr>
          <p:cNvPr id="6" name="Rectangle 5"/>
          <p:cNvSpPr/>
          <p:nvPr/>
        </p:nvSpPr>
        <p:spPr>
          <a:xfrm>
            <a:off x="1265237" y="3733800"/>
            <a:ext cx="4434681" cy="584775"/>
          </a:xfrm>
          <a:prstGeom prst="rect">
            <a:avLst/>
          </a:prstGeom>
        </p:spPr>
        <p:txBody>
          <a:bodyPr wrap="square">
            <a:spAutoFit/>
          </a:bodyPr>
          <a:lstStyle/>
          <a:p>
            <a:r>
              <a:rPr lang="vi-VN" sz="3200" b="1" dirty="0" smtClean="0">
                <a:solidFill>
                  <a:srgbClr val="0000FF"/>
                </a:solidFill>
                <a:latin typeface="Times New Roman" pitchFamily="18" charset="0"/>
                <a:cs typeface="Times New Roman" pitchFamily="18" charset="0"/>
              </a:rPr>
              <a:t>B. Lõi giấy vệ sinh</a:t>
            </a:r>
            <a:endParaRPr lang="en-US" sz="3200" b="1" dirty="0">
              <a:solidFill>
                <a:srgbClr val="0000FF"/>
              </a:solidFill>
              <a:latin typeface="Times New Roman" pitchFamily="18" charset="0"/>
              <a:cs typeface="Times New Roman" pitchFamily="18" charset="0"/>
            </a:endParaRPr>
          </a:p>
        </p:txBody>
      </p:sp>
      <p:sp>
        <p:nvSpPr>
          <p:cNvPr id="7" name="Rectangle 6"/>
          <p:cNvSpPr/>
          <p:nvPr/>
        </p:nvSpPr>
        <p:spPr>
          <a:xfrm>
            <a:off x="1288429" y="4801976"/>
            <a:ext cx="4944890" cy="584775"/>
          </a:xfrm>
          <a:prstGeom prst="rect">
            <a:avLst/>
          </a:prstGeom>
        </p:spPr>
        <p:txBody>
          <a:bodyPr wrap="square">
            <a:spAutoFit/>
          </a:bodyPr>
          <a:lstStyle/>
          <a:p>
            <a:r>
              <a:rPr lang="vi-VN" sz="3200" b="1" dirty="0">
                <a:solidFill>
                  <a:srgbClr val="0000FF"/>
                </a:solidFill>
                <a:latin typeface="Times New Roman" pitchFamily="18" charset="0"/>
                <a:cs typeface="Times New Roman" pitchFamily="18" charset="0"/>
              </a:rPr>
              <a:t>C</a:t>
            </a:r>
            <a:r>
              <a:rPr lang="vi-VN" sz="3200" b="1" dirty="0" smtClean="0">
                <a:solidFill>
                  <a:srgbClr val="0000FF"/>
                </a:solidFill>
                <a:latin typeface="Times New Roman" pitchFamily="18" charset="0"/>
                <a:cs typeface="Times New Roman" pitchFamily="18" charset="0"/>
              </a:rPr>
              <a:t>. Cả hai phương án trên</a:t>
            </a:r>
            <a:endParaRPr lang="en-US" sz="32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8877210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319" y="1676400"/>
            <a:ext cx="12328247" cy="677108"/>
          </a:xfrm>
          <a:prstGeom prst="rect">
            <a:avLst/>
          </a:prstGeom>
          <a:noFill/>
        </p:spPr>
        <p:txBody>
          <a:bodyPr wrap="none" rtlCol="0">
            <a:spAutoFit/>
          </a:bodyPr>
          <a:lstStyle/>
          <a:p>
            <a:r>
              <a:rPr lang="vi-VN" sz="3800" b="1" dirty="0" smtClean="0">
                <a:solidFill>
                  <a:srgbClr val="FF0000"/>
                </a:solidFill>
                <a:latin typeface="Times New Roman" pitchFamily="18" charset="0"/>
                <a:cs typeface="Times New Roman" pitchFamily="18" charset="0"/>
              </a:rPr>
              <a:t> Vật liệu nào nào sau đây có tính chất cứng và thấm nước</a:t>
            </a:r>
            <a:r>
              <a:rPr lang="en-US" sz="3800" b="1" dirty="0" smtClean="0">
                <a:solidFill>
                  <a:srgbClr val="FF0000"/>
                </a:solidFill>
                <a:latin typeface="Times New Roman" pitchFamily="18" charset="0"/>
                <a:cs typeface="Times New Roman" pitchFamily="18" charset="0"/>
              </a:rPr>
              <a:t>?</a:t>
            </a:r>
            <a:endParaRPr lang="en-US" sz="3800" b="1" dirty="0">
              <a:solidFill>
                <a:srgbClr val="FF0000"/>
              </a:solidFill>
              <a:latin typeface="Times New Roman" pitchFamily="18" charset="0"/>
              <a:cs typeface="Times New Roman" pitchFamily="18" charset="0"/>
            </a:endParaRPr>
          </a:p>
        </p:txBody>
      </p:sp>
      <p:pic>
        <p:nvPicPr>
          <p:cNvPr id="3" name="Picture 2"/>
          <p:cNvPicPr/>
          <p:nvPr/>
        </p:nvPicPr>
        <p:blipFill rotWithShape="1">
          <a:blip r:embed="rId2"/>
          <a:srcRect l="66624" t="27376" r="18191" b="44297"/>
          <a:stretch/>
        </p:blipFill>
        <p:spPr bwMode="auto">
          <a:xfrm>
            <a:off x="10271919" y="2819400"/>
            <a:ext cx="3352800" cy="1676400"/>
          </a:xfrm>
          <a:prstGeom prst="rect">
            <a:avLst/>
          </a:prstGeom>
          <a:ln>
            <a:noFill/>
          </a:ln>
          <a:extLst>
            <a:ext uri="{53640926-AAD7-44D8-BBD7-CCE9431645EC}">
              <a14:shadowObscured xmlns:a14="http://schemas.microsoft.com/office/drawing/2010/main"/>
            </a:ext>
          </a:extLst>
        </p:spPr>
      </p:pic>
      <p:pic>
        <p:nvPicPr>
          <p:cNvPr id="4" name="Picture 3"/>
          <p:cNvPicPr/>
          <p:nvPr/>
        </p:nvPicPr>
        <p:blipFill rotWithShape="1">
          <a:blip r:embed="rId3"/>
          <a:srcRect l="17752" t="30989" r="71233" b="51331"/>
          <a:stretch/>
        </p:blipFill>
        <p:spPr bwMode="auto">
          <a:xfrm>
            <a:off x="5852319" y="2692400"/>
            <a:ext cx="2926025" cy="2032000"/>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4"/>
          <a:srcRect l="14758" t="33650" r="61930" b="25285"/>
          <a:stretch/>
        </p:blipFill>
        <p:spPr bwMode="auto">
          <a:xfrm>
            <a:off x="1661319" y="2692400"/>
            <a:ext cx="2133600" cy="2032000"/>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1525706" y="4904551"/>
            <a:ext cx="2004075" cy="538609"/>
          </a:xfrm>
          <a:prstGeom prst="rect">
            <a:avLst/>
          </a:prstGeom>
        </p:spPr>
        <p:txBody>
          <a:bodyPr wrap="none">
            <a:spAutoFit/>
          </a:bodyPr>
          <a:lstStyle/>
          <a:p>
            <a:r>
              <a:rPr lang="vi-VN" b="1" dirty="0" smtClean="0">
                <a:solidFill>
                  <a:srgbClr val="0000FF"/>
                </a:solidFill>
                <a:latin typeface="+mj-lt"/>
              </a:rPr>
              <a:t>A. Đất nặn </a:t>
            </a:r>
            <a:endParaRPr lang="en-US" b="1" dirty="0">
              <a:solidFill>
                <a:srgbClr val="0000FF"/>
              </a:solidFill>
              <a:latin typeface="+mj-lt"/>
            </a:endParaRPr>
          </a:p>
        </p:txBody>
      </p:sp>
      <p:sp>
        <p:nvSpPr>
          <p:cNvPr id="7" name="Rectangle 6"/>
          <p:cNvSpPr/>
          <p:nvPr/>
        </p:nvSpPr>
        <p:spPr>
          <a:xfrm>
            <a:off x="6230150" y="4904551"/>
            <a:ext cx="2210862" cy="538609"/>
          </a:xfrm>
          <a:prstGeom prst="rect">
            <a:avLst/>
          </a:prstGeom>
        </p:spPr>
        <p:txBody>
          <a:bodyPr wrap="none">
            <a:spAutoFit/>
          </a:bodyPr>
          <a:lstStyle/>
          <a:p>
            <a:r>
              <a:rPr lang="vi-VN" b="1" dirty="0" smtClean="0">
                <a:solidFill>
                  <a:srgbClr val="0000FF"/>
                </a:solidFill>
                <a:latin typeface="+mj-lt"/>
              </a:rPr>
              <a:t>B. Dây buộc </a:t>
            </a:r>
            <a:endParaRPr lang="en-US" b="1" dirty="0">
              <a:solidFill>
                <a:srgbClr val="0000FF"/>
              </a:solidFill>
              <a:latin typeface="+mj-lt"/>
            </a:endParaRPr>
          </a:p>
        </p:txBody>
      </p:sp>
      <p:sp>
        <p:nvSpPr>
          <p:cNvPr id="8" name="Rectangle 7"/>
          <p:cNvSpPr/>
          <p:nvPr/>
        </p:nvSpPr>
        <p:spPr>
          <a:xfrm>
            <a:off x="10729119" y="4904551"/>
            <a:ext cx="2084225" cy="538609"/>
          </a:xfrm>
          <a:prstGeom prst="rect">
            <a:avLst/>
          </a:prstGeom>
        </p:spPr>
        <p:txBody>
          <a:bodyPr wrap="none">
            <a:spAutoFit/>
          </a:bodyPr>
          <a:lstStyle/>
          <a:p>
            <a:r>
              <a:rPr lang="vi-VN" b="1" dirty="0" smtClean="0">
                <a:solidFill>
                  <a:srgbClr val="0000FF"/>
                </a:solidFill>
                <a:latin typeface="+mj-lt"/>
              </a:rPr>
              <a:t>C. Giấy bìa </a:t>
            </a:r>
            <a:endParaRPr lang="en-US" b="1" dirty="0">
              <a:solidFill>
                <a:srgbClr val="0000FF"/>
              </a:solidFill>
              <a:latin typeface="+mj-lt"/>
            </a:endParaRPr>
          </a:p>
        </p:txBody>
      </p:sp>
    </p:spTree>
    <p:extLst>
      <p:ext uri="{BB962C8B-B14F-4D97-AF65-F5344CB8AC3E}">
        <p14:creationId xmlns:p14="http://schemas.microsoft.com/office/powerpoint/2010/main" val="20849306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42719" y="0"/>
            <a:ext cx="5492209" cy="930735"/>
            <a:chOff x="5063626" y="172432"/>
            <a:chExt cx="5399539" cy="930735"/>
          </a:xfrm>
        </p:grpSpPr>
        <p:grpSp>
          <p:nvGrpSpPr>
            <p:cNvPr id="3" name="Group 2"/>
            <p:cNvGrpSpPr/>
            <p:nvPr/>
          </p:nvGrpSpPr>
          <p:grpSpPr>
            <a:xfrm>
              <a:off x="5063626" y="172432"/>
              <a:ext cx="5399539" cy="930735"/>
              <a:chOff x="5063626" y="172432"/>
              <a:chExt cx="5399539" cy="930735"/>
            </a:xfrm>
          </p:grpSpPr>
          <p:sp>
            <p:nvSpPr>
              <p:cNvPr id="5" name="TextBox 4"/>
              <p:cNvSpPr txBox="1"/>
              <p:nvPr/>
            </p:nvSpPr>
            <p:spPr>
              <a:xfrm>
                <a:off x="5063626" y="172432"/>
                <a:ext cx="5399539" cy="523220"/>
              </a:xfrm>
              <a:prstGeom prst="rect">
                <a:avLst/>
              </a:prstGeom>
              <a:solidFill>
                <a:schemeClr val="bg1"/>
              </a:solid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2055362"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CÔNG NGHỆ</a:t>
                </a:r>
                <a:endParaRPr lang="en-US" sz="2400" b="1">
                  <a:solidFill>
                    <a:srgbClr val="FF0066"/>
                  </a:solidFill>
                  <a:latin typeface="Times New Roman" pitchFamily="18" charset="0"/>
                  <a:cs typeface="Times New Roman" pitchFamily="18" charset="0"/>
                </a:endParaRPr>
              </a:p>
            </p:txBody>
          </p:sp>
        </p:grpSp>
        <p:cxnSp>
          <p:nvCxnSpPr>
            <p:cNvPr id="4" name="Straight Connector 3"/>
            <p:cNvCxnSpPr/>
            <p:nvPr/>
          </p:nvCxnSpPr>
          <p:spPr>
            <a:xfrm>
              <a:off x="6830837" y="1051559"/>
              <a:ext cx="1759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2042319" y="898134"/>
            <a:ext cx="12954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2800" b="1" dirty="0" err="1" smtClean="0">
                <a:solidFill>
                  <a:srgbClr val="0000CC"/>
                </a:solidFill>
                <a:latin typeface="Times New Roman" pitchFamily="18" charset="0"/>
              </a:rPr>
              <a:t>Bài</a:t>
            </a:r>
            <a:r>
              <a:rPr lang="en-US" sz="2800" b="1" dirty="0" smtClean="0">
                <a:solidFill>
                  <a:srgbClr val="0000CC"/>
                </a:solidFill>
                <a:latin typeface="Times New Roman" pitchFamily="18" charset="0"/>
              </a:rPr>
              <a:t> </a:t>
            </a:r>
            <a:r>
              <a:rPr lang="vi-VN" sz="2800" b="1" dirty="0" smtClean="0">
                <a:solidFill>
                  <a:srgbClr val="0000CC"/>
                </a:solidFill>
                <a:latin typeface="Times New Roman" pitchFamily="18" charset="0"/>
              </a:rPr>
              <a:t>7</a:t>
            </a:r>
            <a:r>
              <a:rPr lang="en-US" sz="2800" b="1" dirty="0" smtClean="0">
                <a:solidFill>
                  <a:srgbClr val="0000CC"/>
                </a:solidFill>
                <a:latin typeface="Times New Roman" pitchFamily="18" charset="0"/>
              </a:rPr>
              <a:t>: </a:t>
            </a:r>
            <a:r>
              <a:rPr lang="vi-VN" sz="2800" b="1" dirty="0" smtClean="0">
                <a:solidFill>
                  <a:srgbClr val="0000CC"/>
                </a:solidFill>
                <a:latin typeface="Times New Roman" pitchFamily="18" charset="0"/>
              </a:rPr>
              <a:t>DỤNG CỤ VÀ VẬT LIỆU LÀM THỦ CÔNG </a:t>
            </a:r>
            <a:r>
              <a:rPr lang="en-US" sz="2800" b="1" dirty="0" smtClean="0">
                <a:solidFill>
                  <a:srgbClr val="0000CC"/>
                </a:solidFill>
                <a:latin typeface="Times New Roman" pitchFamily="18" charset="0"/>
              </a:rPr>
              <a:t>(</a:t>
            </a:r>
            <a:r>
              <a:rPr lang="en-US" sz="2800" b="1" dirty="0" err="1" smtClean="0">
                <a:solidFill>
                  <a:srgbClr val="0000CC"/>
                </a:solidFill>
                <a:latin typeface="Times New Roman" pitchFamily="18" charset="0"/>
              </a:rPr>
              <a:t>T2</a:t>
            </a:r>
            <a:r>
              <a:rPr lang="en-US" sz="2800" b="1" dirty="0" smtClean="0">
                <a:solidFill>
                  <a:srgbClr val="0000CC"/>
                </a:solidFill>
                <a:latin typeface="Times New Roman" pitchFamily="18" charset="0"/>
              </a:rPr>
              <a:t>)</a:t>
            </a:r>
          </a:p>
        </p:txBody>
      </p:sp>
      <p:sp>
        <p:nvSpPr>
          <p:cNvPr id="46" name="Text Box 14"/>
          <p:cNvSpPr txBox="1">
            <a:spLocks noChangeArrowheads="1"/>
          </p:cNvSpPr>
          <p:nvPr/>
        </p:nvSpPr>
        <p:spPr bwMode="auto">
          <a:xfrm>
            <a:off x="1491583" y="1524000"/>
            <a:ext cx="103805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defRPr/>
            </a:pPr>
            <a:r>
              <a:rPr lang="en-US" sz="3200" b="1" u="sng" dirty="0" smtClean="0">
                <a:solidFill>
                  <a:srgbClr val="FF0000"/>
                </a:solidFill>
                <a:latin typeface="Times New Roman" pitchFamily="18" charset="0"/>
              </a:rPr>
              <a:t>3. </a:t>
            </a:r>
            <a:r>
              <a:rPr lang="vi-VN" sz="3200" b="1" u="sng" dirty="0" smtClean="0">
                <a:solidFill>
                  <a:srgbClr val="FF0000"/>
                </a:solidFill>
                <a:latin typeface="Times New Roman" pitchFamily="18" charset="0"/>
              </a:rPr>
              <a:t>SỬ DỤNG DỤNG CỤ LÀM THỦ CÔNG</a:t>
            </a:r>
            <a:r>
              <a:rPr lang="nl-NL" sz="3600" b="1" u="sng" dirty="0" smtClean="0">
                <a:solidFill>
                  <a:srgbClr val="FF0000"/>
                </a:solidFill>
                <a:latin typeface="Times New Roman" pitchFamily="18" charset="0"/>
                <a:cs typeface="Times New Roman" pitchFamily="18" charset="0"/>
              </a:rPr>
              <a:t>.</a:t>
            </a:r>
            <a:endParaRPr lang="en-US" sz="3600" b="1" u="sng" dirty="0" smtClean="0">
              <a:solidFill>
                <a:srgbClr val="FF0000"/>
              </a:solidFill>
              <a:latin typeface="Times New Roman" pitchFamily="18" charset="0"/>
              <a:cs typeface="Times New Roman" pitchFamily="18" charset="0"/>
            </a:endParaRPr>
          </a:p>
        </p:txBody>
      </p:sp>
      <p:sp>
        <p:nvSpPr>
          <p:cNvPr id="47" name="TextBox 46"/>
          <p:cNvSpPr txBox="1"/>
          <p:nvPr/>
        </p:nvSpPr>
        <p:spPr>
          <a:xfrm>
            <a:off x="1127919" y="2165765"/>
            <a:ext cx="14190536" cy="1754326"/>
          </a:xfrm>
          <a:prstGeom prst="rect">
            <a:avLst/>
          </a:prstGeom>
          <a:noFill/>
        </p:spPr>
        <p:txBody>
          <a:bodyPr wrap="square" rtlCol="0">
            <a:spAutoFit/>
          </a:bodyPr>
          <a:lstStyle/>
          <a:p>
            <a:pPr marL="571500" indent="-571500" algn="just">
              <a:buFontTx/>
              <a:buChar char="-"/>
            </a:pPr>
            <a:r>
              <a:rPr lang="vi-VN" sz="3600" i="1" dirty="0" smtClean="0">
                <a:solidFill>
                  <a:srgbClr val="0000FF"/>
                </a:solidFill>
                <a:latin typeface="Times New Roman" panose="02020603050405020304" pitchFamily="18" charset="0"/>
                <a:cs typeface="Times New Roman" panose="02020603050405020304" pitchFamily="18" charset="0"/>
              </a:rPr>
              <a:t>Hãy lựa chọn một số vật liệu và dụng cụ phù hợp để tạo ra sản phẩm thủ công mà em thích.</a:t>
            </a:r>
          </a:p>
          <a:p>
            <a:pPr marL="571500" indent="-571500" algn="just">
              <a:buFontTx/>
              <a:buChar char="-"/>
            </a:pPr>
            <a:r>
              <a:rPr lang="vi-VN" sz="3600" i="1" dirty="0" smtClean="0">
                <a:solidFill>
                  <a:srgbClr val="0000FF"/>
                </a:solidFill>
                <a:latin typeface="Times New Roman" panose="02020603050405020304" pitchFamily="18" charset="0"/>
                <a:cs typeface="Times New Roman" panose="02020603050405020304" pitchFamily="18" charset="0"/>
              </a:rPr>
              <a:t>Em có thể tham khảo các sản phẩm trong hình.</a:t>
            </a:r>
            <a:endParaRPr lang="en-US" sz="3600" i="1" dirty="0" smtClean="0">
              <a:solidFill>
                <a:srgbClr val="0000FF"/>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1356519" y="3947746"/>
            <a:ext cx="9220200" cy="1754326"/>
          </a:xfrm>
          <a:prstGeom prst="rect">
            <a:avLst/>
          </a:prstGeom>
          <a:noFill/>
        </p:spPr>
        <p:txBody>
          <a:bodyPr wrap="square" rtlCol="0">
            <a:spAutoFit/>
          </a:bodyPr>
          <a:lstStyle/>
          <a:p>
            <a:pPr indent="457200"/>
            <a:r>
              <a:rPr lang="vi-VN" sz="3600" i="1" dirty="0" smtClean="0">
                <a:solidFill>
                  <a:srgbClr val="0000FF"/>
                </a:solidFill>
                <a:latin typeface="Times New Roman" panose="02020603050405020304" pitchFamily="18" charset="0"/>
                <a:cs typeface="Times New Roman" panose="02020603050405020304" pitchFamily="18" charset="0"/>
              </a:rPr>
              <a:t>VD: Em muốn nặn quả khế. </a:t>
            </a:r>
          </a:p>
          <a:p>
            <a:pPr indent="457200"/>
            <a:r>
              <a:rPr lang="vi-VN" sz="3600" i="1" dirty="0" smtClean="0">
                <a:solidFill>
                  <a:srgbClr val="0000FF"/>
                </a:solidFill>
                <a:latin typeface="Times New Roman" panose="02020603050405020304" pitchFamily="18" charset="0"/>
                <a:cs typeface="Times New Roman" panose="02020603050405020304" pitchFamily="18" charset="0"/>
              </a:rPr>
              <a:t>Vậy dụng cụ em cần là dao và thước, vật liệu em cần dùng là đất nặn.</a:t>
            </a:r>
            <a:endParaRPr lang="en-US" sz="3600" i="1" dirty="0" smtClean="0">
              <a:solidFill>
                <a:srgbClr val="0000FF"/>
              </a:solidFill>
              <a:latin typeface="Times New Roman" panose="02020603050405020304" pitchFamily="18" charset="0"/>
              <a:cs typeface="Times New Roman" panose="02020603050405020304" pitchFamily="18" charset="0"/>
            </a:endParaRPr>
          </a:p>
        </p:txBody>
      </p:sp>
      <p:pic>
        <p:nvPicPr>
          <p:cNvPr id="16" name="Picture 15"/>
          <p:cNvPicPr/>
          <p:nvPr/>
        </p:nvPicPr>
        <p:blipFill rotWithShape="1">
          <a:blip r:embed="rId2"/>
          <a:srcRect l="56785" t="35932" r="14663" b="32129"/>
          <a:stretch/>
        </p:blipFill>
        <p:spPr bwMode="auto">
          <a:xfrm>
            <a:off x="7040261" y="3920090"/>
            <a:ext cx="8641858" cy="47667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3092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719" y="218988"/>
            <a:ext cx="14417345" cy="84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1966119" y="3657600"/>
            <a:ext cx="12649200" cy="1582738"/>
          </a:xfrm>
          <a:prstGeom prst="rect">
            <a:avLst/>
          </a:prstGeom>
        </p:spPr>
        <p:txBody>
          <a:bodyPr wrap="none" fromWordArt="1">
            <a:prstTxWarp prst="textPlain">
              <a:avLst>
                <a:gd name="adj" fmla="val 50000"/>
              </a:avLst>
            </a:prstTxWarp>
          </a:bodyPr>
          <a:lstStyle/>
          <a:p>
            <a:pPr algn="ctr"/>
            <a:r>
              <a:rPr lang="vi-VN" sz="57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3117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271919" y="2286000"/>
            <a:ext cx="4724400" cy="4690456"/>
            <a:chOff x="10271919" y="2672740"/>
            <a:chExt cx="4724400" cy="4690456"/>
          </a:xfrm>
        </p:grpSpPr>
        <p:grpSp>
          <p:nvGrpSpPr>
            <p:cNvPr id="4" name="Group 3"/>
            <p:cNvGrpSpPr>
              <a:grpSpLocks/>
            </p:cNvGrpSpPr>
            <p:nvPr/>
          </p:nvGrpSpPr>
          <p:grpSpPr bwMode="auto">
            <a:xfrm>
              <a:off x="10271919" y="2672740"/>
              <a:ext cx="4724400" cy="4690456"/>
              <a:chOff x="2000250" y="2819400"/>
              <a:chExt cx="4019550" cy="4019550"/>
            </a:xfrm>
            <a:blipFill>
              <a:blip r:embed="rId2"/>
              <a:stretch>
                <a:fillRect/>
              </a:stretch>
            </a:blipFill>
          </p:grpSpPr>
          <p:sp>
            <p:nvSpPr>
              <p:cNvPr id="9" name="Line 37"/>
              <p:cNvSpPr>
                <a:spLocks noChangeShapeType="1"/>
              </p:cNvSpPr>
              <p:nvPr/>
            </p:nvSpPr>
            <p:spPr bwMode="auto">
              <a:xfrm flipV="1">
                <a:off x="4264025" y="3452813"/>
                <a:ext cx="0" cy="1320800"/>
              </a:xfrm>
              <a:prstGeom prst="line">
                <a:avLst/>
              </a:prstGeom>
              <a:grpFill/>
              <a:ln w="76200">
                <a:solidFill>
                  <a:srgbClr val="FFC000"/>
                </a:solidFill>
                <a:round/>
                <a:headEnd type="oval"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lstStyle/>
              <a:p>
                <a:pPr eaLnBrk="1" hangingPunct="1">
                  <a:defRPr/>
                </a:pPr>
                <a:endParaRPr lang="en-US"/>
              </a:p>
            </p:txBody>
          </p:sp>
          <p:sp>
            <p:nvSpPr>
              <p:cNvPr id="10" name="Oval 9"/>
              <p:cNvSpPr/>
              <p:nvPr/>
            </p:nvSpPr>
            <p:spPr>
              <a:xfrm>
                <a:off x="2000250" y="2819400"/>
                <a:ext cx="4019550" cy="40195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1" name="Straight Connector 10"/>
              <p:cNvCxnSpPr>
                <a:stCxn id="10" idx="2"/>
                <a:endCxn id="10" idx="6"/>
              </p:cNvCxnSpPr>
              <p:nvPr/>
            </p:nvCxnSpPr>
            <p:spPr>
              <a:xfrm>
                <a:off x="2000250" y="4829175"/>
                <a:ext cx="4019550" cy="0"/>
              </a:xfrm>
              <a:prstGeom prst="line">
                <a:avLst/>
              </a:prstGeom>
              <a:grpFill/>
              <a:ln>
                <a:solidFill>
                  <a:srgbClr val="FF0000"/>
                </a:solidFill>
              </a:ln>
            </p:spPr>
            <p:style>
              <a:lnRef idx="2">
                <a:schemeClr val="dk1"/>
              </a:lnRef>
              <a:fillRef idx="0">
                <a:schemeClr val="dk1"/>
              </a:fillRef>
              <a:effectRef idx="1">
                <a:schemeClr val="dk1"/>
              </a:effectRef>
              <a:fontRef idx="minor">
                <a:schemeClr val="tx1"/>
              </a:fontRef>
            </p:style>
          </p:cxnSp>
          <p:cxnSp>
            <p:nvCxnSpPr>
              <p:cNvPr id="12" name="Straight Connector 11"/>
              <p:cNvCxnSpPr>
                <a:stCxn id="10" idx="0"/>
                <a:endCxn id="10" idx="4"/>
              </p:cNvCxnSpPr>
              <p:nvPr/>
            </p:nvCxnSpPr>
            <p:spPr>
              <a:xfrm>
                <a:off x="4010025" y="2819400"/>
                <a:ext cx="0" cy="4019550"/>
              </a:xfrm>
              <a:prstGeom prst="line">
                <a:avLst/>
              </a:prstGeom>
              <a:grpFill/>
              <a:ln>
                <a:solidFill>
                  <a:srgbClr val="FF0000"/>
                </a:solidFill>
              </a:ln>
            </p:spPr>
            <p:style>
              <a:lnRef idx="2">
                <a:schemeClr val="dk1"/>
              </a:lnRef>
              <a:fillRef idx="0">
                <a:schemeClr val="dk1"/>
              </a:fillRef>
              <a:effectRef idx="1">
                <a:schemeClr val="dk1"/>
              </a:effectRef>
              <a:fontRef idx="minor">
                <a:schemeClr val="tx1"/>
              </a:fontRef>
            </p:style>
          </p:cxnSp>
        </p:grpSp>
        <p:pic>
          <p:nvPicPr>
            <p:cNvPr id="5" name="Picture 2" descr="Ngày đầu vận động, học sinh huyện Phú Riềng quyên góp, ủng hộ đồng bào miền  Trung hơn 60 triệu đồ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555342">
              <a:off x="13009325" y="3386528"/>
              <a:ext cx="1541082" cy="10554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Giỏi Văn - Bài văn: Hãy viết một đoạn văn ngắn kể về một việc tốt mà em  được chứng kiế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974"/>
            <a:stretch/>
          </p:blipFill>
          <p:spPr bwMode="auto">
            <a:xfrm rot="18474647">
              <a:off x="10768440" y="3375310"/>
              <a:ext cx="1531829" cy="10414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ậu bé tiểu học 5 năm cõng bạn tới trường - Báo Phụ Nữ"/>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3968370">
              <a:off x="10714884" y="5524049"/>
              <a:ext cx="1585622" cy="10766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Quyên góp, ủng hộ và trao quà tết cho học sinh có hoàn ..."/>
            <p:cNvPicPr>
              <a:picLocks noChangeAspect="1" noChangeArrowheads="1"/>
            </p:cNvPicPr>
            <p:nvPr/>
          </p:nvPicPr>
          <p:blipFill rotWithShape="1">
            <a:blip r:embed="rId6">
              <a:extLst>
                <a:ext uri="{28A0092B-C50C-407E-A947-70E740481C1C}">
                  <a14:useLocalDpi xmlns:a14="http://schemas.microsoft.com/office/drawing/2010/main" val="0"/>
                </a:ext>
              </a:extLst>
            </a:blip>
            <a:srcRect r="3288"/>
            <a:stretch/>
          </p:blipFill>
          <p:spPr bwMode="auto">
            <a:xfrm rot="8096279">
              <a:off x="12843038" y="5525778"/>
              <a:ext cx="1695984" cy="1170562"/>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95"/>
          <p:cNvSpPr>
            <a:spLocks noChangeArrowheads="1"/>
          </p:cNvSpPr>
          <p:nvPr/>
        </p:nvSpPr>
        <p:spPr bwMode="auto">
          <a:xfrm>
            <a:off x="4404810" y="990600"/>
            <a:ext cx="743825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200" b="1">
                <a:solidFill>
                  <a:srgbClr val="0000CC"/>
                </a:solidFill>
                <a:latin typeface="Times New Roman" pitchFamily="18" charset="0"/>
                <a:cs typeface="Times New Roman" pitchFamily="18" charset="0"/>
              </a:rPr>
              <a:t>TRÒ </a:t>
            </a:r>
            <a:r>
              <a:rPr lang="en-GB" sz="3200" b="1" smtClean="0">
                <a:solidFill>
                  <a:srgbClr val="0000CC"/>
                </a:solidFill>
                <a:latin typeface="Times New Roman" pitchFamily="18" charset="0"/>
                <a:cs typeface="Times New Roman" pitchFamily="18" charset="0"/>
              </a:rPr>
              <a:t>CHƠI: LÁ LÀNH ĐÙM LÁ RÁCH</a:t>
            </a:r>
            <a:endParaRPr lang="en-GB" sz="3200" b="1">
              <a:solidFill>
                <a:srgbClr val="0000CC"/>
              </a:solidFill>
              <a:latin typeface="Times New Roman" pitchFamily="18" charset="0"/>
              <a:cs typeface="Times New Roman" pitchFamily="18" charset="0"/>
            </a:endParaRPr>
          </a:p>
        </p:txBody>
      </p:sp>
      <p:sp>
        <p:nvSpPr>
          <p:cNvPr id="14" name="Text Box 38" descr="Water droplets"/>
          <p:cNvSpPr txBox="1">
            <a:spLocks noChangeArrowheads="1"/>
          </p:cNvSpPr>
          <p:nvPr/>
        </p:nvSpPr>
        <p:spPr bwMode="auto">
          <a:xfrm>
            <a:off x="11172161" y="7390763"/>
            <a:ext cx="3011186" cy="891449"/>
          </a:xfrm>
          <a:prstGeom prst="rect">
            <a:avLst/>
          </a:prstGeom>
          <a:blipFill dpi="0" rotWithShape="1">
            <a:blip r:embed="rId7"/>
            <a:srcRect/>
            <a:tile tx="0" ty="0" sx="100000" sy="100000" flip="none" algn="tl"/>
          </a:blipFill>
          <a:ln w="9525">
            <a:solidFill>
              <a:srgbClr val="0000FF"/>
            </a:solidFill>
            <a:miter lim="800000"/>
            <a:headEnd/>
            <a:tailEnd/>
          </a:ln>
          <a:effectLst/>
          <a:extLst/>
        </p:spPr>
        <p:txBody>
          <a:bodyPr wrap="non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1000" b="1">
              <a:solidFill>
                <a:srgbClr val="000099"/>
              </a:solidFill>
              <a:cs typeface="Arial" charset="0"/>
            </a:endParaRPr>
          </a:p>
          <a:p>
            <a:pPr eaLnBrk="1" hangingPunct="1"/>
            <a:r>
              <a:rPr lang="en-US" altLang="en-US" sz="2800" b="1">
                <a:solidFill>
                  <a:srgbClr val="000099"/>
                </a:solidFill>
                <a:cs typeface="Arial" charset="0"/>
              </a:rPr>
              <a:t>BẮT ĐẦU QUAY</a:t>
            </a:r>
          </a:p>
          <a:p>
            <a:pPr eaLnBrk="1" hangingPunct="1"/>
            <a:endParaRPr lang="en-US" altLang="en-US" sz="1000" b="1">
              <a:solidFill>
                <a:srgbClr val="000099"/>
              </a:solidFill>
              <a:cs typeface="Arial" charset="0"/>
            </a:endParaRPr>
          </a:p>
        </p:txBody>
      </p:sp>
      <p:cxnSp>
        <p:nvCxnSpPr>
          <p:cNvPr id="15" name="Straight Arrow Connector 14"/>
          <p:cNvCxnSpPr/>
          <p:nvPr/>
        </p:nvCxnSpPr>
        <p:spPr>
          <a:xfrm flipV="1">
            <a:off x="12634119" y="3025136"/>
            <a:ext cx="0" cy="1545267"/>
          </a:xfrm>
          <a:prstGeom prst="straightConnector1">
            <a:avLst/>
          </a:prstGeom>
          <a:ln w="127000">
            <a:solidFill>
              <a:srgbClr val="FF0000"/>
            </a:solidFill>
            <a:headEnd type="oval"/>
            <a:tailEnd type="stealth"/>
          </a:ln>
        </p:spPr>
        <p:style>
          <a:lnRef idx="3">
            <a:schemeClr val="accent4"/>
          </a:lnRef>
          <a:fillRef idx="0">
            <a:schemeClr val="accent4"/>
          </a:fillRef>
          <a:effectRef idx="2">
            <a:schemeClr val="accent4"/>
          </a:effectRef>
          <a:fontRef idx="minor">
            <a:schemeClr val="tx1"/>
          </a:fontRef>
        </p:style>
      </p:cxnSp>
      <p:sp>
        <p:nvSpPr>
          <p:cNvPr id="16" name="Isosceles Triangle 15"/>
          <p:cNvSpPr/>
          <p:nvPr/>
        </p:nvSpPr>
        <p:spPr>
          <a:xfrm>
            <a:off x="10588690" y="4566392"/>
            <a:ext cx="4114800" cy="2672608"/>
          </a:xfrm>
          <a:prstGeom prst="triangle">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881519" y="7239000"/>
            <a:ext cx="3581400" cy="1219200"/>
          </a:xfrm>
          <a:prstGeom prst="rect">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6" descr="Cậu bé tiểu học 5 năm cõng bạn tới trường - Báo Phụ Nữ">
            <a:hlinkClick r:id="rId8" action="ppaction://hlinkpres?slideindex=1&amp;slidetitle="/>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6354" y="5591803"/>
            <a:ext cx="3689346" cy="250511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Quyên góp, ủng hộ và trao quà tết cho học sinh có hoàn ...">
            <a:hlinkClick r:id="rId10" action="ppaction://hlinkpres?slideindex=1&amp;slidetitle="/>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288"/>
          <a:stretch/>
        </p:blipFill>
        <p:spPr bwMode="auto">
          <a:xfrm>
            <a:off x="4937918" y="5543568"/>
            <a:ext cx="3684713" cy="25431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Ngày đầu vận động, học sinh huyện Phú Riềng quyên góp, ủng hộ đồng bào miền  Trung hơn 60 triệu đồng.">
            <a:hlinkClick r:id="rId11" action="ppaction://hlinkpres?slideindex=1&amp;slidetitle="/>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3892" y="2256733"/>
            <a:ext cx="3657600" cy="25051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Giỏi Văn - Bài văn: Hãy viết một đoạn văn ngắn kể về một việc tốt mà em  được chứng kiến">
            <a:hlinkClick r:id="rId13" action="ppaction://hlinkpres?slideindex=1&amp;slidetitle="/>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974"/>
          <a:stretch/>
        </p:blipFill>
        <p:spPr bwMode="auto">
          <a:xfrm>
            <a:off x="4937919" y="2256733"/>
            <a:ext cx="3684713" cy="2505112"/>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5090319" y="0"/>
            <a:ext cx="5492209" cy="930735"/>
            <a:chOff x="4988712" y="172432"/>
            <a:chExt cx="5399539" cy="930735"/>
          </a:xfrm>
        </p:grpSpPr>
        <p:grpSp>
          <p:nvGrpSpPr>
            <p:cNvPr id="23" name="Group 22"/>
            <p:cNvGrpSpPr/>
            <p:nvPr/>
          </p:nvGrpSpPr>
          <p:grpSpPr>
            <a:xfrm>
              <a:off x="4988712" y="172432"/>
              <a:ext cx="5399539" cy="930735"/>
              <a:chOff x="4988712" y="172432"/>
              <a:chExt cx="5399539" cy="930735"/>
            </a:xfrm>
          </p:grpSpPr>
          <p:sp>
            <p:nvSpPr>
              <p:cNvPr id="25" name="TextBox 24"/>
              <p:cNvSpPr txBox="1"/>
              <p:nvPr/>
            </p:nvSpPr>
            <p:spPr>
              <a:xfrm>
                <a:off x="4988712" y="172432"/>
                <a:ext cx="5399539" cy="523220"/>
              </a:xfrm>
              <a:prstGeom prst="rect">
                <a:avLst/>
              </a:prstGeom>
              <a:solidFill>
                <a:schemeClr val="bg1"/>
              </a:solid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26" name="TextBox 25"/>
              <p:cNvSpPr txBox="1"/>
              <p:nvPr/>
            </p:nvSpPr>
            <p:spPr>
              <a:xfrm>
                <a:off x="6718466" y="641502"/>
                <a:ext cx="2055362"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CÔNG NGHỆ</a:t>
                </a:r>
                <a:endParaRPr lang="en-US" sz="2400" b="1">
                  <a:solidFill>
                    <a:srgbClr val="FF0066"/>
                  </a:solidFill>
                  <a:latin typeface="Times New Roman" pitchFamily="18" charset="0"/>
                  <a:cs typeface="Times New Roman" pitchFamily="18" charset="0"/>
                </a:endParaRPr>
              </a:p>
            </p:txBody>
          </p:sp>
        </p:grpSp>
        <p:cxnSp>
          <p:nvCxnSpPr>
            <p:cNvPr id="24" name="Straight Connector 23"/>
            <p:cNvCxnSpPr/>
            <p:nvPr/>
          </p:nvCxnSpPr>
          <p:spPr>
            <a:xfrm>
              <a:off x="6830837" y="1051559"/>
              <a:ext cx="1759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3120436675"/>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23400000">
                                      <p:cBhvr>
                                        <p:cTn id="6" dur="2000" fill="hold"/>
                                        <p:tgtEl>
                                          <p:spTgt spid="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34200000">
                                      <p:cBhvr>
                                        <p:cTn id="10" dur="2000" fill="hold"/>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7600000">
                                      <p:cBhvr>
                                        <p:cTn id="14" dur="2000" fill="hold"/>
                                        <p:tgtEl>
                                          <p:spTgt spid="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37800000">
                                      <p:cBhvr>
                                        <p:cTn id="18" dur="2000" fill="hold"/>
                                        <p:tgtEl>
                                          <p:spTgt spid="3"/>
                                        </p:tgtEl>
                                        <p:attrNameLst>
                                          <p:attrName>r</p:attrName>
                                        </p:attrNameLst>
                                      </p:cBhvr>
                                    </p:animRot>
                                  </p:childTnLst>
                                </p:cTn>
                              </p:par>
                            </p:childTnLst>
                          </p:cTn>
                        </p:par>
                      </p:childTnLst>
                    </p:cTn>
                  </p:par>
                </p:childTnLst>
              </p:cTn>
              <p:nextCondLst>
                <p:cond evt="onClick" delay="0">
                  <p:tgtEl>
                    <p:spTgt spid="14"/>
                  </p:tgtEl>
                </p:cond>
              </p:nextCondLst>
            </p:seq>
            <p:seq concurrent="1" nextAc="seek">
              <p:cTn id="19" restart="whenNotActive" fill="hold" evtFilter="cancelBubble" nodeType="interactiveSeq">
                <p:stCondLst>
                  <p:cond evt="onClick" delay="0">
                    <p:tgtEl>
                      <p:spTgt spid="18"/>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afterEffect">
                                  <p:stCondLst>
                                    <p:cond delay="0"/>
                                  </p:stCondLst>
                                  <p:childTnLst>
                                    <p:animEffect transition="out" filter="fade">
                                      <p:cBhvr>
                                        <p:cTn id="23" dur="500"/>
                                        <p:tgtEl>
                                          <p:spTgt spid="18"/>
                                        </p:tgtEl>
                                      </p:cBhvr>
                                    </p:animEffect>
                                    <p:set>
                                      <p:cBhvr>
                                        <p:cTn id="24"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afterEffect">
                                  <p:stCondLst>
                                    <p:cond delay="0"/>
                                  </p:stCondLst>
                                  <p:childTnLst>
                                    <p:animEffect transition="out" filter="fade">
                                      <p:cBhvr>
                                        <p:cTn id="29" dur="500"/>
                                        <p:tgtEl>
                                          <p:spTgt spid="19"/>
                                        </p:tgtEl>
                                      </p:cBhvr>
                                    </p:animEffect>
                                    <p:set>
                                      <p:cBhvr>
                                        <p:cTn id="30"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1" restart="whenNotActive" fill="hold" evtFilter="cancelBubble" nodeType="interactiveSeq">
                <p:stCondLst>
                  <p:cond evt="onClick" delay="0">
                    <p:tgtEl>
                      <p:spTgt spid="20"/>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afterEffect">
                                  <p:stCondLst>
                                    <p:cond delay="0"/>
                                  </p:stCondLst>
                                  <p:childTnLst>
                                    <p:animEffect transition="out" filter="fade">
                                      <p:cBhvr>
                                        <p:cTn id="35" dur="500"/>
                                        <p:tgtEl>
                                          <p:spTgt spid="20"/>
                                        </p:tgtEl>
                                      </p:cBhvr>
                                    </p:animEffect>
                                    <p:set>
                                      <p:cBhvr>
                                        <p:cTn id="36"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7" restart="whenNotActive" fill="hold" evtFilter="cancelBubble" nodeType="interactiveSeq">
                <p:stCondLst>
                  <p:cond evt="onClick" delay="0">
                    <p:tgtEl>
                      <p:spTgt spid="21"/>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afterEffect">
                                  <p:stCondLst>
                                    <p:cond delay="0"/>
                                  </p:stCondLst>
                                  <p:childTnLst>
                                    <p:animEffect transition="out" filter="fade">
                                      <p:cBhvr>
                                        <p:cTn id="41" dur="500"/>
                                        <p:tgtEl>
                                          <p:spTgt spid="21"/>
                                        </p:tgtEl>
                                      </p:cBhvr>
                                    </p:animEffect>
                                    <p:set>
                                      <p:cBhvr>
                                        <p:cTn id="4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42719" y="0"/>
            <a:ext cx="5492209" cy="930735"/>
            <a:chOff x="5063626" y="172432"/>
            <a:chExt cx="5399539" cy="930735"/>
          </a:xfrm>
        </p:grpSpPr>
        <p:grpSp>
          <p:nvGrpSpPr>
            <p:cNvPr id="3" name="Group 2"/>
            <p:cNvGrpSpPr/>
            <p:nvPr/>
          </p:nvGrpSpPr>
          <p:grpSpPr>
            <a:xfrm>
              <a:off x="5063626" y="172432"/>
              <a:ext cx="5399539" cy="930735"/>
              <a:chOff x="5063626" y="172432"/>
              <a:chExt cx="5399539" cy="930735"/>
            </a:xfrm>
          </p:grpSpPr>
          <p:sp>
            <p:nvSpPr>
              <p:cNvPr id="5" name="TextBox 4"/>
              <p:cNvSpPr txBox="1"/>
              <p:nvPr/>
            </p:nvSpPr>
            <p:spPr>
              <a:xfrm>
                <a:off x="5063626" y="172432"/>
                <a:ext cx="5399539" cy="523220"/>
              </a:xfrm>
              <a:prstGeom prst="rect">
                <a:avLst/>
              </a:prstGeom>
              <a:solidFill>
                <a:schemeClr val="bg1"/>
              </a:solid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2055362"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CÔNG NGHỆ</a:t>
                </a:r>
                <a:endParaRPr lang="en-US" sz="2400" b="1">
                  <a:solidFill>
                    <a:srgbClr val="FF0066"/>
                  </a:solidFill>
                  <a:latin typeface="Times New Roman" pitchFamily="18" charset="0"/>
                  <a:cs typeface="Times New Roman" pitchFamily="18" charset="0"/>
                </a:endParaRPr>
              </a:p>
            </p:txBody>
          </p:sp>
        </p:grpSp>
        <p:cxnSp>
          <p:nvCxnSpPr>
            <p:cNvPr id="4" name="Straight Connector 3"/>
            <p:cNvCxnSpPr/>
            <p:nvPr/>
          </p:nvCxnSpPr>
          <p:spPr>
            <a:xfrm>
              <a:off x="6830837" y="1051559"/>
              <a:ext cx="1759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2042319" y="898134"/>
            <a:ext cx="12954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smtClean="0">
                <a:solidFill>
                  <a:srgbClr val="0000CC"/>
                </a:solidFill>
                <a:latin typeface="Times New Roman" pitchFamily="18" charset="0"/>
              </a:rPr>
              <a:t>Bài</a:t>
            </a:r>
            <a:r>
              <a:rPr lang="en-US" sz="2800" b="1" dirty="0" smtClean="0">
                <a:solidFill>
                  <a:srgbClr val="0000CC"/>
                </a:solidFill>
                <a:latin typeface="Times New Roman" pitchFamily="18" charset="0"/>
              </a:rPr>
              <a:t> </a:t>
            </a:r>
            <a:r>
              <a:rPr lang="vi-VN" sz="2800" b="1" dirty="0" smtClean="0">
                <a:solidFill>
                  <a:srgbClr val="0000CC"/>
                </a:solidFill>
                <a:latin typeface="Times New Roman" pitchFamily="18" charset="0"/>
              </a:rPr>
              <a:t>7</a:t>
            </a:r>
            <a:r>
              <a:rPr lang="en-US" sz="2800" b="1" dirty="0" smtClean="0">
                <a:solidFill>
                  <a:srgbClr val="0000CC"/>
                </a:solidFill>
                <a:latin typeface="Times New Roman" pitchFamily="18" charset="0"/>
              </a:rPr>
              <a:t>: </a:t>
            </a:r>
            <a:r>
              <a:rPr lang="vi-VN" sz="2800" b="1" dirty="0" smtClean="0">
                <a:solidFill>
                  <a:srgbClr val="0000CC"/>
                </a:solidFill>
                <a:latin typeface="Times New Roman" pitchFamily="18" charset="0"/>
              </a:rPr>
              <a:t>DỤNG CỤ VÀ VẬT LIỆU LÀM THỦ CÔNG </a:t>
            </a:r>
            <a:r>
              <a:rPr lang="en-US" sz="2800" b="1" dirty="0" smtClean="0">
                <a:solidFill>
                  <a:srgbClr val="0000CC"/>
                </a:solidFill>
                <a:latin typeface="Times New Roman" pitchFamily="18" charset="0"/>
              </a:rPr>
              <a:t>(</a:t>
            </a:r>
            <a:r>
              <a:rPr lang="en-US" sz="2800" b="1" dirty="0" err="1" smtClean="0">
                <a:solidFill>
                  <a:srgbClr val="0000CC"/>
                </a:solidFill>
                <a:latin typeface="Times New Roman" pitchFamily="18" charset="0"/>
              </a:rPr>
              <a:t>T2</a:t>
            </a:r>
            <a:r>
              <a:rPr lang="en-US" sz="2800" b="1" dirty="0" smtClean="0">
                <a:solidFill>
                  <a:srgbClr val="0000CC"/>
                </a:solidFill>
                <a:latin typeface="Times New Roman" pitchFamily="18" charset="0"/>
              </a:rPr>
              <a:t>)</a:t>
            </a:r>
          </a:p>
        </p:txBody>
      </p:sp>
      <p:sp>
        <p:nvSpPr>
          <p:cNvPr id="46" name="Text Box 14"/>
          <p:cNvSpPr txBox="1">
            <a:spLocks noChangeArrowheads="1"/>
          </p:cNvSpPr>
          <p:nvPr/>
        </p:nvSpPr>
        <p:spPr bwMode="auto">
          <a:xfrm>
            <a:off x="1491583" y="1524000"/>
            <a:ext cx="103805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dirty="0" smtClean="0">
                <a:solidFill>
                  <a:srgbClr val="FF0000"/>
                </a:solidFill>
                <a:latin typeface="Times New Roman" pitchFamily="18" charset="0"/>
              </a:rPr>
              <a:t>3. </a:t>
            </a:r>
            <a:r>
              <a:rPr lang="vi-VN" sz="3200" b="1" u="sng" dirty="0" smtClean="0">
                <a:solidFill>
                  <a:srgbClr val="FF0000"/>
                </a:solidFill>
                <a:latin typeface="Times New Roman" pitchFamily="18" charset="0"/>
              </a:rPr>
              <a:t>SỬ DỤNG DỤNG CỤ LÀM THỦ CÔNG</a:t>
            </a:r>
            <a:r>
              <a:rPr lang="nl-NL" sz="3600" b="1" u="sng" dirty="0" smtClean="0">
                <a:solidFill>
                  <a:srgbClr val="FF0000"/>
                </a:solidFill>
                <a:latin typeface="Times New Roman" pitchFamily="18" charset="0"/>
                <a:cs typeface="Times New Roman" pitchFamily="18" charset="0"/>
              </a:rPr>
              <a:t>.</a:t>
            </a:r>
            <a:endParaRPr lang="en-US" sz="3600" b="1" u="sng" dirty="0" smtClean="0">
              <a:solidFill>
                <a:srgbClr val="FF0000"/>
              </a:solidFill>
              <a:latin typeface="Times New Roman" pitchFamily="18" charset="0"/>
              <a:cs typeface="Times New Roman" pitchFamily="18" charset="0"/>
            </a:endParaRPr>
          </a:p>
        </p:txBody>
      </p:sp>
      <p:sp>
        <p:nvSpPr>
          <p:cNvPr id="47" name="TextBox 46"/>
          <p:cNvSpPr txBox="1"/>
          <p:nvPr/>
        </p:nvSpPr>
        <p:spPr>
          <a:xfrm>
            <a:off x="1127919" y="2165765"/>
            <a:ext cx="14190536" cy="1200329"/>
          </a:xfrm>
          <a:prstGeom prst="rect">
            <a:avLst/>
          </a:prstGeom>
          <a:noFill/>
        </p:spPr>
        <p:txBody>
          <a:bodyPr wrap="square" rtlCol="0">
            <a:spAutoFit/>
          </a:bodyPr>
          <a:lstStyle/>
          <a:p>
            <a:pPr indent="457200" algn="just"/>
            <a:r>
              <a:rPr lang="en-US" sz="3600" i="1" dirty="0" smtClean="0">
                <a:solidFill>
                  <a:srgbClr val="0000FF"/>
                </a:solidFill>
                <a:latin typeface="Times New Roman" panose="02020603050405020304" pitchFamily="18" charset="0"/>
                <a:cs typeface="Times New Roman" panose="02020603050405020304" pitchFamily="18" charset="0"/>
              </a:rPr>
              <a:t>- </a:t>
            </a:r>
            <a:r>
              <a:rPr lang="en-US" sz="3600" i="1" dirty="0" err="1" smtClean="0">
                <a:solidFill>
                  <a:srgbClr val="0000FF"/>
                </a:solidFill>
                <a:latin typeface="Times New Roman" panose="02020603050405020304" pitchFamily="18" charset="0"/>
                <a:cs typeface="Times New Roman" panose="02020603050405020304" pitchFamily="18" charset="0"/>
              </a:rPr>
              <a:t>Em</a:t>
            </a:r>
            <a:r>
              <a:rPr lang="en-US" sz="3600" i="1" dirty="0" smtClean="0">
                <a:solidFill>
                  <a:srgbClr val="0000FF"/>
                </a:solidFill>
                <a:latin typeface="Times New Roman" panose="02020603050405020304" pitchFamily="18" charset="0"/>
                <a:cs typeface="Times New Roman" panose="02020603050405020304" pitchFamily="18" charset="0"/>
              </a:rPr>
              <a:t> </a:t>
            </a:r>
            <a:r>
              <a:rPr lang="vi-VN" sz="3600" i="1" dirty="0" smtClean="0">
                <a:solidFill>
                  <a:srgbClr val="0000FF"/>
                </a:solidFill>
                <a:latin typeface="Times New Roman" panose="02020603050405020304" pitchFamily="18" charset="0"/>
                <a:cs typeface="Times New Roman" panose="02020603050405020304" pitchFamily="18" charset="0"/>
              </a:rPr>
              <a:t>hãy </a:t>
            </a:r>
            <a:r>
              <a:rPr lang="en-US" sz="3600" i="1" dirty="0" err="1" smtClean="0">
                <a:solidFill>
                  <a:srgbClr val="0000FF"/>
                </a:solidFill>
                <a:latin typeface="Times New Roman" panose="02020603050405020304" pitchFamily="18" charset="0"/>
                <a:cs typeface="Times New Roman" panose="02020603050405020304" pitchFamily="18" charset="0"/>
              </a:rPr>
              <a:t>cùng</a:t>
            </a:r>
            <a:r>
              <a:rPr lang="en-US" sz="3600" i="1" dirty="0" smtClean="0">
                <a:solidFill>
                  <a:srgbClr val="0000FF"/>
                </a:solidFill>
                <a:latin typeface="Times New Roman" panose="02020603050405020304" pitchFamily="18" charset="0"/>
                <a:cs typeface="Times New Roman" panose="02020603050405020304" pitchFamily="18" charset="0"/>
              </a:rPr>
              <a:t> </a:t>
            </a:r>
            <a:r>
              <a:rPr lang="en-US" sz="3600" i="1" dirty="0" err="1" smtClean="0">
                <a:solidFill>
                  <a:srgbClr val="0000FF"/>
                </a:solidFill>
                <a:latin typeface="Times New Roman" panose="02020603050405020304" pitchFamily="18" charset="0"/>
                <a:cs typeface="Times New Roman" panose="02020603050405020304" pitchFamily="18" charset="0"/>
              </a:rPr>
              <a:t>bạn</a:t>
            </a:r>
            <a:r>
              <a:rPr lang="en-US" sz="3600" i="1" dirty="0" smtClean="0">
                <a:solidFill>
                  <a:srgbClr val="0000FF"/>
                </a:solidFill>
                <a:latin typeface="Times New Roman" panose="02020603050405020304" pitchFamily="18" charset="0"/>
                <a:cs typeface="Times New Roman" panose="02020603050405020304" pitchFamily="18" charset="0"/>
              </a:rPr>
              <a:t> </a:t>
            </a:r>
            <a:r>
              <a:rPr lang="en-US" sz="3600" i="1" dirty="0" err="1" smtClean="0">
                <a:solidFill>
                  <a:srgbClr val="0000FF"/>
                </a:solidFill>
                <a:latin typeface="Times New Roman" panose="02020603050405020304" pitchFamily="18" charset="0"/>
                <a:cs typeface="Times New Roman" panose="02020603050405020304" pitchFamily="18" charset="0"/>
              </a:rPr>
              <a:t>thảo</a:t>
            </a:r>
            <a:r>
              <a:rPr lang="en-US" sz="3600" i="1" dirty="0" smtClean="0">
                <a:solidFill>
                  <a:srgbClr val="0000FF"/>
                </a:solidFill>
                <a:latin typeface="Times New Roman" panose="02020603050405020304" pitchFamily="18" charset="0"/>
                <a:cs typeface="Times New Roman" panose="02020603050405020304" pitchFamily="18" charset="0"/>
              </a:rPr>
              <a:t> </a:t>
            </a:r>
            <a:r>
              <a:rPr lang="en-US" sz="3600" i="1" dirty="0" err="1" smtClean="0">
                <a:solidFill>
                  <a:srgbClr val="0000FF"/>
                </a:solidFill>
                <a:latin typeface="Times New Roman" panose="02020603050405020304" pitchFamily="18" charset="0"/>
                <a:cs typeface="Times New Roman" panose="02020603050405020304" pitchFamily="18" charset="0"/>
              </a:rPr>
              <a:t>luận</a:t>
            </a:r>
            <a:r>
              <a:rPr lang="en-US" sz="3600" i="1" dirty="0" smtClean="0">
                <a:solidFill>
                  <a:srgbClr val="0000FF"/>
                </a:solidFill>
                <a:latin typeface="Times New Roman" panose="02020603050405020304" pitchFamily="18" charset="0"/>
                <a:cs typeface="Times New Roman" panose="02020603050405020304" pitchFamily="18" charset="0"/>
              </a:rPr>
              <a:t> </a:t>
            </a:r>
            <a:r>
              <a:rPr lang="en-US" sz="3600" i="1" dirty="0" err="1" smtClean="0">
                <a:solidFill>
                  <a:srgbClr val="0000FF"/>
                </a:solidFill>
                <a:latin typeface="Times New Roman" panose="02020603050405020304" pitchFamily="18" charset="0"/>
                <a:cs typeface="Times New Roman" panose="02020603050405020304" pitchFamily="18" charset="0"/>
              </a:rPr>
              <a:t>về</a:t>
            </a:r>
            <a:r>
              <a:rPr lang="vi-VN" sz="3600" i="1" dirty="0" smtClean="0">
                <a:solidFill>
                  <a:srgbClr val="0000FF"/>
                </a:solidFill>
                <a:latin typeface="Times New Roman" panose="02020603050405020304" pitchFamily="18" charset="0"/>
                <a:cs typeface="Times New Roman" panose="02020603050405020304" pitchFamily="18" charset="0"/>
              </a:rPr>
              <a:t> ảnh hưởng của việc sử dụng dụng cụ mất an toàn trong các tình huống sau</a:t>
            </a:r>
            <a:r>
              <a:rPr lang="en-US" sz="3600" i="1" dirty="0" smtClean="0">
                <a:solidFill>
                  <a:srgbClr val="0000FF"/>
                </a:solidFill>
                <a:latin typeface="Times New Roman" panose="02020603050405020304" pitchFamily="18" charset="0"/>
                <a:cs typeface="Times New Roman" panose="02020603050405020304" pitchFamily="18" charset="0"/>
              </a:rPr>
              <a:t>?</a:t>
            </a:r>
          </a:p>
        </p:txBody>
      </p:sp>
      <p:pic>
        <p:nvPicPr>
          <p:cNvPr id="11" name="Picture 10"/>
          <p:cNvPicPr/>
          <p:nvPr/>
        </p:nvPicPr>
        <p:blipFill rotWithShape="1">
          <a:blip r:embed="rId2"/>
          <a:srcRect l="21067" t="30799" r="44712" b="27757"/>
          <a:stretch/>
        </p:blipFill>
        <p:spPr bwMode="auto">
          <a:xfrm>
            <a:off x="893555" y="3382795"/>
            <a:ext cx="3663364" cy="3170405"/>
          </a:xfrm>
          <a:prstGeom prst="rect">
            <a:avLst/>
          </a:prstGeom>
          <a:ln>
            <a:noFill/>
          </a:ln>
          <a:extLst>
            <a:ext uri="{53640926-AAD7-44D8-BBD7-CCE9431645EC}">
              <a14:shadowObscured xmlns:a14="http://schemas.microsoft.com/office/drawing/2010/main"/>
            </a:ext>
          </a:extLst>
        </p:spPr>
      </p:pic>
      <p:sp>
        <p:nvSpPr>
          <p:cNvPr id="13" name="TextBox 12"/>
          <p:cNvSpPr txBox="1"/>
          <p:nvPr/>
        </p:nvSpPr>
        <p:spPr>
          <a:xfrm>
            <a:off x="746919" y="6570648"/>
            <a:ext cx="3810000" cy="1754326"/>
          </a:xfrm>
          <a:prstGeom prst="rect">
            <a:avLst/>
          </a:prstGeom>
          <a:noFill/>
        </p:spPr>
        <p:txBody>
          <a:bodyPr wrap="square" rtlCol="0">
            <a:spAutoFit/>
          </a:bodyPr>
          <a:lstStyle/>
          <a:p>
            <a:pPr indent="457200"/>
            <a:r>
              <a:rPr lang="vi-VN" sz="3600" i="1" dirty="0" smtClean="0">
                <a:solidFill>
                  <a:srgbClr val="0000FF"/>
                </a:solidFill>
                <a:latin typeface="Times New Roman" panose="02020603050405020304" pitchFamily="18" charset="0"/>
                <a:cs typeface="Times New Roman" panose="02020603050405020304" pitchFamily="18" charset="0"/>
              </a:rPr>
              <a:t>a) Dùng dụng cụ không phù hợp với vật liệu.</a:t>
            </a:r>
            <a:endParaRPr lang="en-US" sz="3600" i="1" dirty="0" smtClean="0">
              <a:solidFill>
                <a:srgbClr val="0000FF"/>
              </a:solidFill>
              <a:latin typeface="Times New Roman" panose="02020603050405020304" pitchFamily="18" charset="0"/>
              <a:cs typeface="Times New Roman" panose="02020603050405020304" pitchFamily="18" charset="0"/>
            </a:endParaRPr>
          </a:p>
        </p:txBody>
      </p:sp>
      <p:pic>
        <p:nvPicPr>
          <p:cNvPr id="15" name="Picture 14"/>
          <p:cNvPicPr/>
          <p:nvPr/>
        </p:nvPicPr>
        <p:blipFill rotWithShape="1">
          <a:blip r:embed="rId3"/>
          <a:srcRect l="20961" t="31939" r="46209" b="27377"/>
          <a:stretch/>
        </p:blipFill>
        <p:spPr bwMode="auto">
          <a:xfrm>
            <a:off x="4556919" y="3382795"/>
            <a:ext cx="3378176" cy="3246605"/>
          </a:xfrm>
          <a:prstGeom prst="rect">
            <a:avLst/>
          </a:prstGeom>
          <a:ln>
            <a:noFill/>
          </a:ln>
          <a:extLst>
            <a:ext uri="{53640926-AAD7-44D8-BBD7-CCE9431645EC}">
              <a14:shadowObscured xmlns:a14="http://schemas.microsoft.com/office/drawing/2010/main"/>
            </a:ext>
          </a:extLst>
        </p:spPr>
      </p:pic>
      <p:sp>
        <p:nvSpPr>
          <p:cNvPr id="16" name="TextBox 15"/>
          <p:cNvSpPr txBox="1"/>
          <p:nvPr/>
        </p:nvSpPr>
        <p:spPr>
          <a:xfrm>
            <a:off x="4520961" y="6847646"/>
            <a:ext cx="3450317" cy="1754326"/>
          </a:xfrm>
          <a:prstGeom prst="rect">
            <a:avLst/>
          </a:prstGeom>
          <a:noFill/>
        </p:spPr>
        <p:txBody>
          <a:bodyPr wrap="square" rtlCol="0">
            <a:spAutoFit/>
          </a:bodyPr>
          <a:lstStyle/>
          <a:p>
            <a:pPr indent="457200"/>
            <a:r>
              <a:rPr lang="vi-VN" sz="3600" i="1" dirty="0">
                <a:solidFill>
                  <a:srgbClr val="0000FF"/>
                </a:solidFill>
                <a:latin typeface="Times New Roman" panose="02020603050405020304" pitchFamily="18" charset="0"/>
                <a:cs typeface="Times New Roman" panose="02020603050405020304" pitchFamily="18" charset="0"/>
              </a:rPr>
              <a:t>b</a:t>
            </a:r>
            <a:r>
              <a:rPr lang="vi-VN" sz="3600" i="1" dirty="0" smtClean="0">
                <a:solidFill>
                  <a:srgbClr val="0000FF"/>
                </a:solidFill>
                <a:latin typeface="Times New Roman" panose="02020603050405020304" pitchFamily="18" charset="0"/>
                <a:cs typeface="Times New Roman" panose="02020603050405020304" pitchFamily="18" charset="0"/>
              </a:rPr>
              <a:t>) Chọn dụng cụ quá to so với tay cầm.</a:t>
            </a:r>
            <a:endParaRPr lang="en-US" sz="3600" i="1" dirty="0" smtClean="0">
              <a:solidFill>
                <a:srgbClr val="0000FF"/>
              </a:solidFill>
              <a:latin typeface="Times New Roman" panose="02020603050405020304" pitchFamily="18" charset="0"/>
              <a:cs typeface="Times New Roman" panose="02020603050405020304" pitchFamily="18" charset="0"/>
            </a:endParaRPr>
          </a:p>
        </p:txBody>
      </p:sp>
      <p:pic>
        <p:nvPicPr>
          <p:cNvPr id="17" name="Picture 16"/>
          <p:cNvPicPr/>
          <p:nvPr/>
        </p:nvPicPr>
        <p:blipFill rotWithShape="1">
          <a:blip r:embed="rId4"/>
          <a:srcRect l="22457" t="31939" r="46530" b="27946"/>
          <a:stretch/>
        </p:blipFill>
        <p:spPr bwMode="auto">
          <a:xfrm>
            <a:off x="8077309" y="3382794"/>
            <a:ext cx="3794810" cy="3187853"/>
          </a:xfrm>
          <a:prstGeom prst="rect">
            <a:avLst/>
          </a:prstGeom>
          <a:ln>
            <a:noFill/>
          </a:ln>
          <a:extLst>
            <a:ext uri="{53640926-AAD7-44D8-BBD7-CCE9431645EC}">
              <a14:shadowObscured xmlns:a14="http://schemas.microsoft.com/office/drawing/2010/main"/>
            </a:ext>
          </a:extLst>
        </p:spPr>
      </p:pic>
      <p:sp>
        <p:nvSpPr>
          <p:cNvPr id="18" name="TextBox 17"/>
          <p:cNvSpPr txBox="1"/>
          <p:nvPr/>
        </p:nvSpPr>
        <p:spPr>
          <a:xfrm>
            <a:off x="8214369" y="6810068"/>
            <a:ext cx="3450317" cy="1754326"/>
          </a:xfrm>
          <a:prstGeom prst="rect">
            <a:avLst/>
          </a:prstGeom>
          <a:noFill/>
        </p:spPr>
        <p:txBody>
          <a:bodyPr wrap="square" rtlCol="0">
            <a:spAutoFit/>
          </a:bodyPr>
          <a:lstStyle/>
          <a:p>
            <a:pPr indent="457200"/>
            <a:r>
              <a:rPr lang="vi-VN" sz="3600" i="1" dirty="0" smtClean="0">
                <a:solidFill>
                  <a:srgbClr val="0000FF"/>
                </a:solidFill>
                <a:latin typeface="Times New Roman" panose="02020603050405020304" pitchFamily="18" charset="0"/>
                <a:cs typeface="Times New Roman" panose="02020603050405020304" pitchFamily="18" charset="0"/>
              </a:rPr>
              <a:t>c) Không tập trung khi sử dụng dụng cụ.</a:t>
            </a:r>
            <a:endParaRPr lang="en-US" sz="3600" i="1" dirty="0" smtClean="0">
              <a:solidFill>
                <a:srgbClr val="0000FF"/>
              </a:solidFill>
              <a:latin typeface="Times New Roman" panose="02020603050405020304" pitchFamily="18" charset="0"/>
              <a:cs typeface="Times New Roman" panose="02020603050405020304" pitchFamily="18" charset="0"/>
            </a:endParaRPr>
          </a:p>
        </p:txBody>
      </p:sp>
      <p:pic>
        <p:nvPicPr>
          <p:cNvPr id="19" name="Picture 18"/>
          <p:cNvPicPr/>
          <p:nvPr/>
        </p:nvPicPr>
        <p:blipFill rotWithShape="1">
          <a:blip r:embed="rId5"/>
          <a:srcRect l="22243" t="32510" r="46423" b="27947"/>
          <a:stretch/>
        </p:blipFill>
        <p:spPr bwMode="auto">
          <a:xfrm>
            <a:off x="11900879" y="3505200"/>
            <a:ext cx="4009840" cy="3048000"/>
          </a:xfrm>
          <a:prstGeom prst="rect">
            <a:avLst/>
          </a:prstGeom>
          <a:ln>
            <a:noFill/>
          </a:ln>
          <a:extLst>
            <a:ext uri="{53640926-AAD7-44D8-BBD7-CCE9431645EC}">
              <a14:shadowObscured xmlns:a14="http://schemas.microsoft.com/office/drawing/2010/main"/>
            </a:ext>
          </a:extLst>
        </p:spPr>
      </p:pic>
      <p:sp>
        <p:nvSpPr>
          <p:cNvPr id="20" name="TextBox 19"/>
          <p:cNvSpPr txBox="1"/>
          <p:nvPr/>
        </p:nvSpPr>
        <p:spPr>
          <a:xfrm>
            <a:off x="12024519" y="6810068"/>
            <a:ext cx="3450317" cy="1754326"/>
          </a:xfrm>
          <a:prstGeom prst="rect">
            <a:avLst/>
          </a:prstGeom>
          <a:noFill/>
        </p:spPr>
        <p:txBody>
          <a:bodyPr wrap="square" rtlCol="0">
            <a:spAutoFit/>
          </a:bodyPr>
          <a:lstStyle/>
          <a:p>
            <a:pPr indent="457200"/>
            <a:r>
              <a:rPr lang="vi-VN" sz="3600" i="1" dirty="0" smtClean="0">
                <a:solidFill>
                  <a:srgbClr val="0000FF"/>
                </a:solidFill>
                <a:latin typeface="Times New Roman" panose="02020603050405020304" pitchFamily="18" charset="0"/>
                <a:cs typeface="Times New Roman" panose="02020603050405020304" pitchFamily="18" charset="0"/>
              </a:rPr>
              <a:t>c) Không cất gọn dụng cụ sau khi dùng.</a:t>
            </a:r>
            <a:endParaRPr lang="en-US" sz="3600" i="1" dirty="0" smtClean="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56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13" grpId="0"/>
      <p:bldP spid="16" grpId="0"/>
      <p:bldP spid="18"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42719" y="0"/>
            <a:ext cx="5492209" cy="930735"/>
            <a:chOff x="5063626" y="172432"/>
            <a:chExt cx="5399539" cy="930735"/>
          </a:xfrm>
        </p:grpSpPr>
        <p:grpSp>
          <p:nvGrpSpPr>
            <p:cNvPr id="3" name="Group 2"/>
            <p:cNvGrpSpPr/>
            <p:nvPr/>
          </p:nvGrpSpPr>
          <p:grpSpPr>
            <a:xfrm>
              <a:off x="5063626" y="172432"/>
              <a:ext cx="5399539" cy="930735"/>
              <a:chOff x="5063626" y="172432"/>
              <a:chExt cx="5399539" cy="930735"/>
            </a:xfrm>
          </p:grpSpPr>
          <p:sp>
            <p:nvSpPr>
              <p:cNvPr id="5" name="TextBox 4"/>
              <p:cNvSpPr txBox="1"/>
              <p:nvPr/>
            </p:nvSpPr>
            <p:spPr>
              <a:xfrm>
                <a:off x="5063626" y="172432"/>
                <a:ext cx="5399539" cy="523220"/>
              </a:xfrm>
              <a:prstGeom prst="rect">
                <a:avLst/>
              </a:prstGeom>
              <a:solidFill>
                <a:schemeClr val="bg1"/>
              </a:solid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2055362"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CÔNG NGHỆ</a:t>
                </a:r>
                <a:endParaRPr lang="en-US" sz="2400" b="1">
                  <a:solidFill>
                    <a:srgbClr val="FF0066"/>
                  </a:solidFill>
                  <a:latin typeface="Times New Roman" pitchFamily="18" charset="0"/>
                  <a:cs typeface="Times New Roman" pitchFamily="18" charset="0"/>
                </a:endParaRPr>
              </a:p>
            </p:txBody>
          </p:sp>
        </p:grpSp>
        <p:cxnSp>
          <p:nvCxnSpPr>
            <p:cNvPr id="4" name="Straight Connector 3"/>
            <p:cNvCxnSpPr/>
            <p:nvPr/>
          </p:nvCxnSpPr>
          <p:spPr>
            <a:xfrm>
              <a:off x="6830837" y="1051559"/>
              <a:ext cx="1759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2042319" y="898134"/>
            <a:ext cx="12954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smtClean="0">
                <a:solidFill>
                  <a:srgbClr val="0000CC"/>
                </a:solidFill>
                <a:latin typeface="Times New Roman" pitchFamily="18" charset="0"/>
              </a:rPr>
              <a:t>Bài</a:t>
            </a:r>
            <a:r>
              <a:rPr lang="en-US" sz="2800" b="1" dirty="0" smtClean="0">
                <a:solidFill>
                  <a:srgbClr val="0000CC"/>
                </a:solidFill>
                <a:latin typeface="Times New Roman" pitchFamily="18" charset="0"/>
              </a:rPr>
              <a:t> </a:t>
            </a:r>
            <a:r>
              <a:rPr lang="vi-VN" sz="2800" b="1" dirty="0" smtClean="0">
                <a:solidFill>
                  <a:srgbClr val="0000CC"/>
                </a:solidFill>
                <a:latin typeface="Times New Roman" pitchFamily="18" charset="0"/>
              </a:rPr>
              <a:t>7</a:t>
            </a:r>
            <a:r>
              <a:rPr lang="en-US" sz="2800" b="1" dirty="0" smtClean="0">
                <a:solidFill>
                  <a:srgbClr val="0000CC"/>
                </a:solidFill>
                <a:latin typeface="Times New Roman" pitchFamily="18" charset="0"/>
              </a:rPr>
              <a:t>: </a:t>
            </a:r>
            <a:r>
              <a:rPr lang="vi-VN" sz="2800" b="1" dirty="0" smtClean="0">
                <a:solidFill>
                  <a:srgbClr val="0000CC"/>
                </a:solidFill>
                <a:latin typeface="Times New Roman" pitchFamily="18" charset="0"/>
              </a:rPr>
              <a:t>DỤNG CỤ VÀ VẬT LIỆU LÀM THỦ CÔNG </a:t>
            </a:r>
            <a:r>
              <a:rPr lang="en-US" sz="2800" b="1" dirty="0" smtClean="0">
                <a:solidFill>
                  <a:srgbClr val="0000CC"/>
                </a:solidFill>
                <a:latin typeface="Times New Roman" pitchFamily="18" charset="0"/>
              </a:rPr>
              <a:t>(</a:t>
            </a:r>
            <a:r>
              <a:rPr lang="en-US" sz="2800" b="1" dirty="0" err="1" smtClean="0">
                <a:solidFill>
                  <a:srgbClr val="0000CC"/>
                </a:solidFill>
                <a:latin typeface="Times New Roman" pitchFamily="18" charset="0"/>
              </a:rPr>
              <a:t>T2</a:t>
            </a:r>
            <a:r>
              <a:rPr lang="en-US" sz="2800" b="1" dirty="0" smtClean="0">
                <a:solidFill>
                  <a:srgbClr val="0000CC"/>
                </a:solidFill>
                <a:latin typeface="Times New Roman" pitchFamily="18" charset="0"/>
              </a:rPr>
              <a:t>)</a:t>
            </a:r>
          </a:p>
        </p:txBody>
      </p:sp>
      <p:sp>
        <p:nvSpPr>
          <p:cNvPr id="46" name="Text Box 14"/>
          <p:cNvSpPr txBox="1">
            <a:spLocks noChangeArrowheads="1"/>
          </p:cNvSpPr>
          <p:nvPr/>
        </p:nvSpPr>
        <p:spPr bwMode="auto">
          <a:xfrm>
            <a:off x="1491583" y="1524000"/>
            <a:ext cx="103805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dirty="0" smtClean="0">
                <a:solidFill>
                  <a:srgbClr val="FF0000"/>
                </a:solidFill>
                <a:latin typeface="Times New Roman" pitchFamily="18" charset="0"/>
              </a:rPr>
              <a:t>3. </a:t>
            </a:r>
            <a:r>
              <a:rPr lang="vi-VN" sz="3200" b="1" u="sng" dirty="0" smtClean="0">
                <a:solidFill>
                  <a:srgbClr val="FF0000"/>
                </a:solidFill>
                <a:latin typeface="Times New Roman" pitchFamily="18" charset="0"/>
              </a:rPr>
              <a:t>SỬ DỤNG DỤNG CỤ LÀM THỦ CÔNG</a:t>
            </a:r>
            <a:r>
              <a:rPr lang="nl-NL" sz="3600" b="1" u="sng" dirty="0" smtClean="0">
                <a:solidFill>
                  <a:srgbClr val="FF0000"/>
                </a:solidFill>
                <a:latin typeface="Times New Roman" pitchFamily="18" charset="0"/>
                <a:cs typeface="Times New Roman" pitchFamily="18" charset="0"/>
              </a:rPr>
              <a:t>.</a:t>
            </a:r>
            <a:endParaRPr lang="en-US" sz="3600" b="1" u="sng" dirty="0" smtClean="0">
              <a:solidFill>
                <a:srgbClr val="FF0000"/>
              </a:solidFill>
              <a:latin typeface="Times New Roman" pitchFamily="18" charset="0"/>
              <a:cs typeface="Times New Roman" pitchFamily="18" charset="0"/>
            </a:endParaRPr>
          </a:p>
        </p:txBody>
      </p:sp>
      <p:sp>
        <p:nvSpPr>
          <p:cNvPr id="47" name="TextBox 46"/>
          <p:cNvSpPr txBox="1"/>
          <p:nvPr/>
        </p:nvSpPr>
        <p:spPr>
          <a:xfrm>
            <a:off x="1127919" y="2165765"/>
            <a:ext cx="14190536" cy="1200329"/>
          </a:xfrm>
          <a:prstGeom prst="rect">
            <a:avLst/>
          </a:prstGeom>
          <a:noFill/>
        </p:spPr>
        <p:txBody>
          <a:bodyPr wrap="square" rtlCol="0">
            <a:spAutoFit/>
          </a:bodyPr>
          <a:lstStyle/>
          <a:p>
            <a:pPr indent="457200" algn="just"/>
            <a:r>
              <a:rPr lang="en-US" sz="3600" i="1" dirty="0" smtClean="0">
                <a:solidFill>
                  <a:srgbClr val="0000FF"/>
                </a:solidFill>
                <a:latin typeface="Times New Roman" panose="02020603050405020304" pitchFamily="18" charset="0"/>
                <a:cs typeface="Times New Roman" panose="02020603050405020304" pitchFamily="18" charset="0"/>
              </a:rPr>
              <a:t>- </a:t>
            </a:r>
            <a:r>
              <a:rPr lang="en-US" sz="3600" i="1" dirty="0" err="1" smtClean="0">
                <a:solidFill>
                  <a:srgbClr val="0000FF"/>
                </a:solidFill>
                <a:latin typeface="Times New Roman" panose="02020603050405020304" pitchFamily="18" charset="0"/>
                <a:cs typeface="Times New Roman" panose="02020603050405020304" pitchFamily="18" charset="0"/>
              </a:rPr>
              <a:t>Em</a:t>
            </a:r>
            <a:r>
              <a:rPr lang="en-US" sz="3600" i="1" dirty="0" smtClean="0">
                <a:solidFill>
                  <a:srgbClr val="0000FF"/>
                </a:solidFill>
                <a:latin typeface="Times New Roman" panose="02020603050405020304" pitchFamily="18" charset="0"/>
                <a:cs typeface="Times New Roman" panose="02020603050405020304" pitchFamily="18" charset="0"/>
              </a:rPr>
              <a:t> </a:t>
            </a:r>
            <a:r>
              <a:rPr lang="vi-VN" sz="3600" i="1" dirty="0" smtClean="0">
                <a:solidFill>
                  <a:srgbClr val="0000FF"/>
                </a:solidFill>
                <a:latin typeface="Times New Roman" panose="02020603050405020304" pitchFamily="18" charset="0"/>
                <a:cs typeface="Times New Roman" panose="02020603050405020304" pitchFamily="18" charset="0"/>
              </a:rPr>
              <a:t>hãy </a:t>
            </a:r>
            <a:r>
              <a:rPr lang="en-US" sz="3600" i="1" dirty="0" err="1" smtClean="0">
                <a:solidFill>
                  <a:srgbClr val="0000FF"/>
                </a:solidFill>
                <a:latin typeface="Times New Roman" panose="02020603050405020304" pitchFamily="18" charset="0"/>
                <a:cs typeface="Times New Roman" panose="02020603050405020304" pitchFamily="18" charset="0"/>
              </a:rPr>
              <a:t>cùng</a:t>
            </a:r>
            <a:r>
              <a:rPr lang="en-US" sz="3600" i="1" dirty="0" smtClean="0">
                <a:solidFill>
                  <a:srgbClr val="0000FF"/>
                </a:solidFill>
                <a:latin typeface="Times New Roman" panose="02020603050405020304" pitchFamily="18" charset="0"/>
                <a:cs typeface="Times New Roman" panose="02020603050405020304" pitchFamily="18" charset="0"/>
              </a:rPr>
              <a:t> </a:t>
            </a:r>
            <a:r>
              <a:rPr lang="en-US" sz="3600" i="1" dirty="0" err="1" smtClean="0">
                <a:solidFill>
                  <a:srgbClr val="0000FF"/>
                </a:solidFill>
                <a:latin typeface="Times New Roman" panose="02020603050405020304" pitchFamily="18" charset="0"/>
                <a:cs typeface="Times New Roman" panose="02020603050405020304" pitchFamily="18" charset="0"/>
              </a:rPr>
              <a:t>bạn</a:t>
            </a:r>
            <a:r>
              <a:rPr lang="en-US" sz="3600" i="1" dirty="0" smtClean="0">
                <a:solidFill>
                  <a:srgbClr val="0000FF"/>
                </a:solidFill>
                <a:latin typeface="Times New Roman" panose="02020603050405020304" pitchFamily="18" charset="0"/>
                <a:cs typeface="Times New Roman" panose="02020603050405020304" pitchFamily="18" charset="0"/>
              </a:rPr>
              <a:t> </a:t>
            </a:r>
            <a:r>
              <a:rPr lang="en-US" sz="3600" i="1" dirty="0" err="1" smtClean="0">
                <a:solidFill>
                  <a:srgbClr val="0000FF"/>
                </a:solidFill>
                <a:latin typeface="Times New Roman" panose="02020603050405020304" pitchFamily="18" charset="0"/>
                <a:cs typeface="Times New Roman" panose="02020603050405020304" pitchFamily="18" charset="0"/>
              </a:rPr>
              <a:t>thảo</a:t>
            </a:r>
            <a:r>
              <a:rPr lang="en-US" sz="3600" i="1" dirty="0" smtClean="0">
                <a:solidFill>
                  <a:srgbClr val="0000FF"/>
                </a:solidFill>
                <a:latin typeface="Times New Roman" panose="02020603050405020304" pitchFamily="18" charset="0"/>
                <a:cs typeface="Times New Roman" panose="02020603050405020304" pitchFamily="18" charset="0"/>
              </a:rPr>
              <a:t> </a:t>
            </a:r>
            <a:r>
              <a:rPr lang="en-US" sz="3600" i="1" dirty="0" err="1" smtClean="0">
                <a:solidFill>
                  <a:srgbClr val="0000FF"/>
                </a:solidFill>
                <a:latin typeface="Times New Roman" panose="02020603050405020304" pitchFamily="18" charset="0"/>
                <a:cs typeface="Times New Roman" panose="02020603050405020304" pitchFamily="18" charset="0"/>
              </a:rPr>
              <a:t>luận</a:t>
            </a:r>
            <a:r>
              <a:rPr lang="en-US" sz="3600" i="1" dirty="0" smtClean="0">
                <a:solidFill>
                  <a:srgbClr val="0000FF"/>
                </a:solidFill>
                <a:latin typeface="Times New Roman" panose="02020603050405020304" pitchFamily="18" charset="0"/>
                <a:cs typeface="Times New Roman" panose="02020603050405020304" pitchFamily="18" charset="0"/>
              </a:rPr>
              <a:t> </a:t>
            </a:r>
            <a:r>
              <a:rPr lang="en-US" sz="3600" i="1" dirty="0" err="1" smtClean="0">
                <a:solidFill>
                  <a:srgbClr val="0000FF"/>
                </a:solidFill>
                <a:latin typeface="Times New Roman" panose="02020603050405020304" pitchFamily="18" charset="0"/>
                <a:cs typeface="Times New Roman" panose="02020603050405020304" pitchFamily="18" charset="0"/>
              </a:rPr>
              <a:t>về</a:t>
            </a:r>
            <a:r>
              <a:rPr lang="vi-VN" sz="3600" i="1" dirty="0" smtClean="0">
                <a:solidFill>
                  <a:srgbClr val="0000FF"/>
                </a:solidFill>
                <a:latin typeface="Times New Roman" panose="02020603050405020304" pitchFamily="18" charset="0"/>
                <a:cs typeface="Times New Roman" panose="02020603050405020304" pitchFamily="18" charset="0"/>
              </a:rPr>
              <a:t> ảnh hưởng của việc sử dụng dụng cụ mất an toàn trong các tình huống sau</a:t>
            </a:r>
            <a:r>
              <a:rPr lang="en-US" sz="3600" i="1" dirty="0" smtClean="0">
                <a:solidFill>
                  <a:srgbClr val="0000FF"/>
                </a:solidFill>
                <a:latin typeface="Times New Roman" panose="02020603050405020304" pitchFamily="18" charset="0"/>
                <a:cs typeface="Times New Roman" panose="02020603050405020304" pitchFamily="18" charset="0"/>
              </a:rPr>
              <a:t>?</a:t>
            </a:r>
          </a:p>
        </p:txBody>
      </p:sp>
      <p:pic>
        <p:nvPicPr>
          <p:cNvPr id="11" name="Picture 10"/>
          <p:cNvPicPr/>
          <p:nvPr/>
        </p:nvPicPr>
        <p:blipFill rotWithShape="1">
          <a:blip r:embed="rId2"/>
          <a:srcRect l="21067" t="30799" r="44712" b="27757"/>
          <a:stretch/>
        </p:blipFill>
        <p:spPr bwMode="auto">
          <a:xfrm>
            <a:off x="9890919" y="3124200"/>
            <a:ext cx="5791200" cy="2819401"/>
          </a:xfrm>
          <a:prstGeom prst="rect">
            <a:avLst/>
          </a:prstGeom>
          <a:ln>
            <a:noFill/>
          </a:ln>
          <a:extLst>
            <a:ext uri="{53640926-AAD7-44D8-BBD7-CCE9431645EC}">
              <a14:shadowObscured xmlns:a14="http://schemas.microsoft.com/office/drawing/2010/main"/>
            </a:ext>
          </a:extLst>
        </p:spPr>
      </p:pic>
      <p:pic>
        <p:nvPicPr>
          <p:cNvPr id="15" name="Picture 14"/>
          <p:cNvPicPr/>
          <p:nvPr/>
        </p:nvPicPr>
        <p:blipFill rotWithShape="1">
          <a:blip r:embed="rId3"/>
          <a:srcRect l="20961" t="31939" r="46209" b="27377"/>
          <a:stretch/>
        </p:blipFill>
        <p:spPr bwMode="auto">
          <a:xfrm>
            <a:off x="9890919" y="6172200"/>
            <a:ext cx="5562600" cy="2688132"/>
          </a:xfrm>
          <a:prstGeom prst="rect">
            <a:avLst/>
          </a:prstGeom>
          <a:ln>
            <a:noFill/>
          </a:ln>
          <a:extLst>
            <a:ext uri="{53640926-AAD7-44D8-BBD7-CCE9431645EC}">
              <a14:shadowObscured xmlns:a14="http://schemas.microsoft.com/office/drawing/2010/main"/>
            </a:ext>
          </a:extLst>
        </p:spPr>
      </p:pic>
      <p:sp>
        <p:nvSpPr>
          <p:cNvPr id="21" name="TextBox 20"/>
          <p:cNvSpPr txBox="1"/>
          <p:nvPr/>
        </p:nvSpPr>
        <p:spPr>
          <a:xfrm>
            <a:off x="518319" y="3581400"/>
            <a:ext cx="9067800" cy="2862322"/>
          </a:xfrm>
          <a:prstGeom prst="rect">
            <a:avLst/>
          </a:prstGeom>
          <a:noFill/>
        </p:spPr>
        <p:txBody>
          <a:bodyPr wrap="square" rtlCol="0">
            <a:spAutoFit/>
          </a:bodyPr>
          <a:lstStyle/>
          <a:p>
            <a:pPr lvl="0" indent="457200"/>
            <a:r>
              <a:rPr lang="vi-VN" sz="3600" dirty="0" smtClean="0">
                <a:solidFill>
                  <a:srgbClr val="FF0000"/>
                </a:solidFill>
                <a:latin typeface="Calibri" pitchFamily="34" charset="0"/>
                <a:cs typeface="Calibri" pitchFamily="34" charset="0"/>
              </a:rPr>
              <a:t>H</a:t>
            </a:r>
            <a:r>
              <a:rPr lang="vi-VN" sz="3600" dirty="0" smtClean="0">
                <a:solidFill>
                  <a:srgbClr val="002060"/>
                </a:solidFill>
                <a:latin typeface="Calibri" pitchFamily="34" charset="0"/>
                <a:cs typeface="Calibri" pitchFamily="34" charset="0"/>
              </a:rPr>
              <a:t>ình a dùng dụng cụ không phù hợp với vật liệu</a:t>
            </a:r>
            <a:r>
              <a:rPr lang="vi-VN" sz="3600" dirty="0" smtClean="0">
                <a:solidFill>
                  <a:srgbClr val="FF0000"/>
                </a:solidFill>
                <a:latin typeface="Calibri" pitchFamily="34" charset="0"/>
                <a:cs typeface="Calibri" pitchFamily="34" charset="0"/>
              </a:rPr>
              <a:t> nên dù tốn sức vẫn không thể cắt đứt vật liệu.</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Có</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thể</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khiến</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một</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trong</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hai</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thứ</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bị</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hỏng</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gây</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lãng</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phí</a:t>
            </a:r>
            <a:r>
              <a:rPr lang="en-US" sz="3600" dirty="0" smtClean="0">
                <a:solidFill>
                  <a:srgbClr val="FF0000"/>
                </a:solidFill>
                <a:latin typeface="Calibri" pitchFamily="34" charset="0"/>
                <a:cs typeface="Calibri" pitchFamily="34" charset="0"/>
              </a:rPr>
              <a:t>.</a:t>
            </a:r>
          </a:p>
          <a:p>
            <a:pPr indent="457200"/>
            <a:endParaRPr lang="en-US" sz="3600" dirty="0" smtClean="0">
              <a:solidFill>
                <a:srgbClr val="0000FF"/>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692564" y="6705600"/>
            <a:ext cx="8719309" cy="2862322"/>
          </a:xfrm>
          <a:prstGeom prst="rect">
            <a:avLst/>
          </a:prstGeom>
          <a:noFill/>
        </p:spPr>
        <p:txBody>
          <a:bodyPr wrap="square" rtlCol="0">
            <a:spAutoFit/>
          </a:bodyPr>
          <a:lstStyle/>
          <a:p>
            <a:pPr lvl="0" indent="457200"/>
            <a:r>
              <a:rPr lang="vi-VN" sz="3600" dirty="0" smtClean="0">
                <a:solidFill>
                  <a:srgbClr val="002060"/>
                </a:solidFill>
                <a:latin typeface="Calibri" pitchFamily="34" charset="0"/>
                <a:cs typeface="Calibri" pitchFamily="34" charset="0"/>
              </a:rPr>
              <a:t>Hình b chọn dụng cụ quá to so với tay cầm </a:t>
            </a:r>
            <a:r>
              <a:rPr lang="en-US" sz="3600" dirty="0" err="1" smtClean="0">
                <a:solidFill>
                  <a:srgbClr val="FF0000"/>
                </a:solidFill>
                <a:latin typeface="Calibri" pitchFamily="34" charset="0"/>
                <a:cs typeface="Calibri" pitchFamily="34" charset="0"/>
              </a:rPr>
              <a:t>sẽ</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khiến</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việc</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làm</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thủ</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công</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trở</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nên</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khó</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khăn</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có</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thể</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gây</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thương</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tích</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nếu</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người</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dùng</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nếu</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không</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chú</a:t>
            </a:r>
            <a:r>
              <a:rPr lang="en-US" sz="3600" dirty="0" smtClean="0">
                <a:solidFill>
                  <a:srgbClr val="FF0000"/>
                </a:solidFill>
                <a:latin typeface="Calibri" pitchFamily="34" charset="0"/>
                <a:cs typeface="Calibri" pitchFamily="34" charset="0"/>
              </a:rPr>
              <a:t> ý.</a:t>
            </a:r>
          </a:p>
          <a:p>
            <a:pPr indent="457200"/>
            <a:endParaRPr lang="en-US" sz="3600" dirty="0" smtClean="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312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42719" y="0"/>
            <a:ext cx="5492209" cy="930735"/>
            <a:chOff x="5063626" y="172432"/>
            <a:chExt cx="5399539" cy="930735"/>
          </a:xfrm>
        </p:grpSpPr>
        <p:grpSp>
          <p:nvGrpSpPr>
            <p:cNvPr id="3" name="Group 2"/>
            <p:cNvGrpSpPr/>
            <p:nvPr/>
          </p:nvGrpSpPr>
          <p:grpSpPr>
            <a:xfrm>
              <a:off x="5063626" y="172432"/>
              <a:ext cx="5399539" cy="930735"/>
              <a:chOff x="5063626" y="172432"/>
              <a:chExt cx="5399539" cy="930735"/>
            </a:xfrm>
          </p:grpSpPr>
          <p:sp>
            <p:nvSpPr>
              <p:cNvPr id="5" name="TextBox 4"/>
              <p:cNvSpPr txBox="1"/>
              <p:nvPr/>
            </p:nvSpPr>
            <p:spPr>
              <a:xfrm>
                <a:off x="5063626" y="172432"/>
                <a:ext cx="5399539" cy="523220"/>
              </a:xfrm>
              <a:prstGeom prst="rect">
                <a:avLst/>
              </a:prstGeom>
              <a:solidFill>
                <a:schemeClr val="bg1"/>
              </a:solid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2055362"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CÔNG NGHỆ</a:t>
                </a:r>
                <a:endParaRPr lang="en-US" sz="2400" b="1">
                  <a:solidFill>
                    <a:srgbClr val="FF0066"/>
                  </a:solidFill>
                  <a:latin typeface="Times New Roman" pitchFamily="18" charset="0"/>
                  <a:cs typeface="Times New Roman" pitchFamily="18" charset="0"/>
                </a:endParaRPr>
              </a:p>
            </p:txBody>
          </p:sp>
        </p:grpSp>
        <p:cxnSp>
          <p:nvCxnSpPr>
            <p:cNvPr id="4" name="Straight Connector 3"/>
            <p:cNvCxnSpPr/>
            <p:nvPr/>
          </p:nvCxnSpPr>
          <p:spPr>
            <a:xfrm>
              <a:off x="6830837" y="1051559"/>
              <a:ext cx="1759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2042319" y="898134"/>
            <a:ext cx="12954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smtClean="0">
                <a:solidFill>
                  <a:srgbClr val="0000CC"/>
                </a:solidFill>
                <a:latin typeface="Times New Roman" pitchFamily="18" charset="0"/>
              </a:rPr>
              <a:t>Bài</a:t>
            </a:r>
            <a:r>
              <a:rPr lang="en-US" sz="2800" b="1" dirty="0" smtClean="0">
                <a:solidFill>
                  <a:srgbClr val="0000CC"/>
                </a:solidFill>
                <a:latin typeface="Times New Roman" pitchFamily="18" charset="0"/>
              </a:rPr>
              <a:t> </a:t>
            </a:r>
            <a:r>
              <a:rPr lang="vi-VN" sz="2800" b="1" dirty="0" smtClean="0">
                <a:solidFill>
                  <a:srgbClr val="0000CC"/>
                </a:solidFill>
                <a:latin typeface="Times New Roman" pitchFamily="18" charset="0"/>
              </a:rPr>
              <a:t>7</a:t>
            </a:r>
            <a:r>
              <a:rPr lang="en-US" sz="2800" b="1" dirty="0" smtClean="0">
                <a:solidFill>
                  <a:srgbClr val="0000CC"/>
                </a:solidFill>
                <a:latin typeface="Times New Roman" pitchFamily="18" charset="0"/>
              </a:rPr>
              <a:t>: </a:t>
            </a:r>
            <a:r>
              <a:rPr lang="vi-VN" sz="2800" b="1" dirty="0" smtClean="0">
                <a:solidFill>
                  <a:srgbClr val="0000CC"/>
                </a:solidFill>
                <a:latin typeface="Times New Roman" pitchFamily="18" charset="0"/>
              </a:rPr>
              <a:t>DỤNG CỤ VÀ VẬT LIỆU LÀM THỦ CÔNG </a:t>
            </a:r>
            <a:r>
              <a:rPr lang="en-US" sz="2800" b="1" dirty="0" smtClean="0">
                <a:solidFill>
                  <a:srgbClr val="0000CC"/>
                </a:solidFill>
                <a:latin typeface="Times New Roman" pitchFamily="18" charset="0"/>
              </a:rPr>
              <a:t>(</a:t>
            </a:r>
            <a:r>
              <a:rPr lang="en-US" sz="2800" b="1" dirty="0" err="1" smtClean="0">
                <a:solidFill>
                  <a:srgbClr val="0000CC"/>
                </a:solidFill>
                <a:latin typeface="Times New Roman" pitchFamily="18" charset="0"/>
              </a:rPr>
              <a:t>T2</a:t>
            </a:r>
            <a:r>
              <a:rPr lang="en-US" sz="2800" b="1" dirty="0" smtClean="0">
                <a:solidFill>
                  <a:srgbClr val="0000CC"/>
                </a:solidFill>
                <a:latin typeface="Times New Roman" pitchFamily="18" charset="0"/>
              </a:rPr>
              <a:t>)</a:t>
            </a:r>
          </a:p>
        </p:txBody>
      </p:sp>
      <p:sp>
        <p:nvSpPr>
          <p:cNvPr id="46" name="Text Box 14"/>
          <p:cNvSpPr txBox="1">
            <a:spLocks noChangeArrowheads="1"/>
          </p:cNvSpPr>
          <p:nvPr/>
        </p:nvSpPr>
        <p:spPr bwMode="auto">
          <a:xfrm>
            <a:off x="1491583" y="1524000"/>
            <a:ext cx="103805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dirty="0" smtClean="0">
                <a:solidFill>
                  <a:srgbClr val="FF0000"/>
                </a:solidFill>
                <a:latin typeface="Times New Roman" pitchFamily="18" charset="0"/>
              </a:rPr>
              <a:t>3. </a:t>
            </a:r>
            <a:r>
              <a:rPr lang="vi-VN" sz="3200" b="1" u="sng" dirty="0" smtClean="0">
                <a:solidFill>
                  <a:srgbClr val="FF0000"/>
                </a:solidFill>
                <a:latin typeface="Times New Roman" pitchFamily="18" charset="0"/>
              </a:rPr>
              <a:t>SỬ DỤNG DỤNG CỤ LÀM THỦ CÔNG</a:t>
            </a:r>
            <a:r>
              <a:rPr lang="nl-NL" sz="3600" b="1" u="sng" dirty="0" smtClean="0">
                <a:solidFill>
                  <a:srgbClr val="FF0000"/>
                </a:solidFill>
                <a:latin typeface="Times New Roman" pitchFamily="18" charset="0"/>
                <a:cs typeface="Times New Roman" pitchFamily="18" charset="0"/>
              </a:rPr>
              <a:t>.</a:t>
            </a:r>
            <a:endParaRPr lang="en-US" sz="3600" b="1" u="sng" dirty="0" smtClean="0">
              <a:solidFill>
                <a:srgbClr val="FF0000"/>
              </a:solidFill>
              <a:latin typeface="Times New Roman" pitchFamily="18" charset="0"/>
              <a:cs typeface="Times New Roman" pitchFamily="18" charset="0"/>
            </a:endParaRPr>
          </a:p>
        </p:txBody>
      </p:sp>
      <p:sp>
        <p:nvSpPr>
          <p:cNvPr id="47" name="TextBox 46"/>
          <p:cNvSpPr txBox="1"/>
          <p:nvPr/>
        </p:nvSpPr>
        <p:spPr>
          <a:xfrm>
            <a:off x="1127919" y="2165765"/>
            <a:ext cx="14190536" cy="1200329"/>
          </a:xfrm>
          <a:prstGeom prst="rect">
            <a:avLst/>
          </a:prstGeom>
          <a:noFill/>
        </p:spPr>
        <p:txBody>
          <a:bodyPr wrap="square" rtlCol="0">
            <a:spAutoFit/>
          </a:bodyPr>
          <a:lstStyle/>
          <a:p>
            <a:pPr indent="457200" algn="just"/>
            <a:r>
              <a:rPr lang="en-US" sz="3600" i="1" dirty="0" smtClean="0">
                <a:solidFill>
                  <a:srgbClr val="0000FF"/>
                </a:solidFill>
                <a:latin typeface="Times New Roman" panose="02020603050405020304" pitchFamily="18" charset="0"/>
                <a:cs typeface="Times New Roman" panose="02020603050405020304" pitchFamily="18" charset="0"/>
              </a:rPr>
              <a:t>- </a:t>
            </a:r>
            <a:r>
              <a:rPr lang="en-US" sz="3600" i="1" dirty="0" err="1" smtClean="0">
                <a:solidFill>
                  <a:srgbClr val="0000FF"/>
                </a:solidFill>
                <a:latin typeface="Times New Roman" panose="02020603050405020304" pitchFamily="18" charset="0"/>
                <a:cs typeface="Times New Roman" panose="02020603050405020304" pitchFamily="18" charset="0"/>
              </a:rPr>
              <a:t>Em</a:t>
            </a:r>
            <a:r>
              <a:rPr lang="en-US" sz="3600" i="1" dirty="0" smtClean="0">
                <a:solidFill>
                  <a:srgbClr val="0000FF"/>
                </a:solidFill>
                <a:latin typeface="Times New Roman" panose="02020603050405020304" pitchFamily="18" charset="0"/>
                <a:cs typeface="Times New Roman" panose="02020603050405020304" pitchFamily="18" charset="0"/>
              </a:rPr>
              <a:t> </a:t>
            </a:r>
            <a:r>
              <a:rPr lang="vi-VN" sz="3600" i="1" dirty="0" smtClean="0">
                <a:solidFill>
                  <a:srgbClr val="0000FF"/>
                </a:solidFill>
                <a:latin typeface="Times New Roman" panose="02020603050405020304" pitchFamily="18" charset="0"/>
                <a:cs typeface="Times New Roman" panose="02020603050405020304" pitchFamily="18" charset="0"/>
              </a:rPr>
              <a:t>hãy </a:t>
            </a:r>
            <a:r>
              <a:rPr lang="en-US" sz="3600" i="1" dirty="0" err="1" smtClean="0">
                <a:solidFill>
                  <a:srgbClr val="0000FF"/>
                </a:solidFill>
                <a:latin typeface="Times New Roman" panose="02020603050405020304" pitchFamily="18" charset="0"/>
                <a:cs typeface="Times New Roman" panose="02020603050405020304" pitchFamily="18" charset="0"/>
              </a:rPr>
              <a:t>cùng</a:t>
            </a:r>
            <a:r>
              <a:rPr lang="en-US" sz="3600" i="1" dirty="0" smtClean="0">
                <a:solidFill>
                  <a:srgbClr val="0000FF"/>
                </a:solidFill>
                <a:latin typeface="Times New Roman" panose="02020603050405020304" pitchFamily="18" charset="0"/>
                <a:cs typeface="Times New Roman" panose="02020603050405020304" pitchFamily="18" charset="0"/>
              </a:rPr>
              <a:t> </a:t>
            </a:r>
            <a:r>
              <a:rPr lang="en-US" sz="3600" i="1" dirty="0" err="1" smtClean="0">
                <a:solidFill>
                  <a:srgbClr val="0000FF"/>
                </a:solidFill>
                <a:latin typeface="Times New Roman" panose="02020603050405020304" pitchFamily="18" charset="0"/>
                <a:cs typeface="Times New Roman" panose="02020603050405020304" pitchFamily="18" charset="0"/>
              </a:rPr>
              <a:t>bạn</a:t>
            </a:r>
            <a:r>
              <a:rPr lang="en-US" sz="3600" i="1" dirty="0" smtClean="0">
                <a:solidFill>
                  <a:srgbClr val="0000FF"/>
                </a:solidFill>
                <a:latin typeface="Times New Roman" panose="02020603050405020304" pitchFamily="18" charset="0"/>
                <a:cs typeface="Times New Roman" panose="02020603050405020304" pitchFamily="18" charset="0"/>
              </a:rPr>
              <a:t> </a:t>
            </a:r>
            <a:r>
              <a:rPr lang="en-US" sz="3600" i="1" dirty="0" err="1" smtClean="0">
                <a:solidFill>
                  <a:srgbClr val="0000FF"/>
                </a:solidFill>
                <a:latin typeface="Times New Roman" panose="02020603050405020304" pitchFamily="18" charset="0"/>
                <a:cs typeface="Times New Roman" panose="02020603050405020304" pitchFamily="18" charset="0"/>
              </a:rPr>
              <a:t>thảo</a:t>
            </a:r>
            <a:r>
              <a:rPr lang="en-US" sz="3600" i="1" dirty="0" smtClean="0">
                <a:solidFill>
                  <a:srgbClr val="0000FF"/>
                </a:solidFill>
                <a:latin typeface="Times New Roman" panose="02020603050405020304" pitchFamily="18" charset="0"/>
                <a:cs typeface="Times New Roman" panose="02020603050405020304" pitchFamily="18" charset="0"/>
              </a:rPr>
              <a:t> </a:t>
            </a:r>
            <a:r>
              <a:rPr lang="en-US" sz="3600" i="1" dirty="0" err="1" smtClean="0">
                <a:solidFill>
                  <a:srgbClr val="0000FF"/>
                </a:solidFill>
                <a:latin typeface="Times New Roman" panose="02020603050405020304" pitchFamily="18" charset="0"/>
                <a:cs typeface="Times New Roman" panose="02020603050405020304" pitchFamily="18" charset="0"/>
              </a:rPr>
              <a:t>luận</a:t>
            </a:r>
            <a:r>
              <a:rPr lang="en-US" sz="3600" i="1" dirty="0" smtClean="0">
                <a:solidFill>
                  <a:srgbClr val="0000FF"/>
                </a:solidFill>
                <a:latin typeface="Times New Roman" panose="02020603050405020304" pitchFamily="18" charset="0"/>
                <a:cs typeface="Times New Roman" panose="02020603050405020304" pitchFamily="18" charset="0"/>
              </a:rPr>
              <a:t> </a:t>
            </a:r>
            <a:r>
              <a:rPr lang="en-US" sz="3600" i="1" dirty="0" err="1" smtClean="0">
                <a:solidFill>
                  <a:srgbClr val="0000FF"/>
                </a:solidFill>
                <a:latin typeface="Times New Roman" panose="02020603050405020304" pitchFamily="18" charset="0"/>
                <a:cs typeface="Times New Roman" panose="02020603050405020304" pitchFamily="18" charset="0"/>
              </a:rPr>
              <a:t>về</a:t>
            </a:r>
            <a:r>
              <a:rPr lang="vi-VN" sz="3600" i="1" dirty="0" smtClean="0">
                <a:solidFill>
                  <a:srgbClr val="0000FF"/>
                </a:solidFill>
                <a:latin typeface="Times New Roman" panose="02020603050405020304" pitchFamily="18" charset="0"/>
                <a:cs typeface="Times New Roman" panose="02020603050405020304" pitchFamily="18" charset="0"/>
              </a:rPr>
              <a:t> ảnh hưởng của việc sử dụng dụng cụ mất an toàn trong các tình huống sau</a:t>
            </a:r>
            <a:r>
              <a:rPr lang="en-US" sz="3600" i="1" dirty="0" smtClean="0">
                <a:solidFill>
                  <a:srgbClr val="0000FF"/>
                </a:solidFill>
                <a:latin typeface="Times New Roman" panose="02020603050405020304" pitchFamily="18" charset="0"/>
                <a:cs typeface="Times New Roman" panose="02020603050405020304" pitchFamily="18" charset="0"/>
              </a:rPr>
              <a:t>?</a:t>
            </a:r>
          </a:p>
        </p:txBody>
      </p:sp>
      <p:pic>
        <p:nvPicPr>
          <p:cNvPr id="17" name="Picture 16"/>
          <p:cNvPicPr/>
          <p:nvPr/>
        </p:nvPicPr>
        <p:blipFill rotWithShape="1">
          <a:blip r:embed="rId2"/>
          <a:srcRect l="22457" t="31939" r="46530" b="27946"/>
          <a:stretch/>
        </p:blipFill>
        <p:spPr bwMode="auto">
          <a:xfrm>
            <a:off x="10417807" y="2895600"/>
            <a:ext cx="5442087" cy="2648210"/>
          </a:xfrm>
          <a:prstGeom prst="rect">
            <a:avLst/>
          </a:prstGeom>
          <a:ln>
            <a:noFill/>
          </a:ln>
          <a:extLst>
            <a:ext uri="{53640926-AAD7-44D8-BBD7-CCE9431645EC}">
              <a14:shadowObscured xmlns:a14="http://schemas.microsoft.com/office/drawing/2010/main"/>
            </a:ext>
          </a:extLst>
        </p:spPr>
      </p:pic>
      <p:pic>
        <p:nvPicPr>
          <p:cNvPr id="19" name="Picture 18"/>
          <p:cNvPicPr/>
          <p:nvPr/>
        </p:nvPicPr>
        <p:blipFill rotWithShape="1">
          <a:blip r:embed="rId3"/>
          <a:srcRect l="22243" t="32510" r="46423" b="27947"/>
          <a:stretch/>
        </p:blipFill>
        <p:spPr bwMode="auto">
          <a:xfrm>
            <a:off x="10417807" y="5733791"/>
            <a:ext cx="5442088" cy="2590800"/>
          </a:xfrm>
          <a:prstGeom prst="rect">
            <a:avLst/>
          </a:prstGeom>
          <a:ln>
            <a:noFill/>
          </a:ln>
          <a:extLst>
            <a:ext uri="{53640926-AAD7-44D8-BBD7-CCE9431645EC}">
              <a14:shadowObscured xmlns:a14="http://schemas.microsoft.com/office/drawing/2010/main"/>
            </a:ext>
          </a:extLst>
        </p:spPr>
      </p:pic>
      <p:sp>
        <p:nvSpPr>
          <p:cNvPr id="21" name="TextBox 20"/>
          <p:cNvSpPr txBox="1"/>
          <p:nvPr/>
        </p:nvSpPr>
        <p:spPr>
          <a:xfrm>
            <a:off x="518319" y="3581400"/>
            <a:ext cx="9448800" cy="2308324"/>
          </a:xfrm>
          <a:prstGeom prst="rect">
            <a:avLst/>
          </a:prstGeom>
          <a:noFill/>
        </p:spPr>
        <p:txBody>
          <a:bodyPr wrap="square" rtlCol="0">
            <a:spAutoFit/>
          </a:bodyPr>
          <a:lstStyle/>
          <a:p>
            <a:pPr lvl="0" indent="457200"/>
            <a:r>
              <a:rPr lang="vi-VN" sz="3600" dirty="0" smtClean="0">
                <a:solidFill>
                  <a:srgbClr val="0000FF"/>
                </a:solidFill>
                <a:latin typeface="Calibri" pitchFamily="34" charset="0"/>
                <a:cs typeface="Calibri" pitchFamily="34" charset="0"/>
              </a:rPr>
              <a:t>Hình c không tập trung khi sử dụng dụng cụ </a:t>
            </a:r>
            <a:r>
              <a:rPr lang="en-US" sz="3600" dirty="0" err="1" smtClean="0">
                <a:solidFill>
                  <a:srgbClr val="FF0000"/>
                </a:solidFill>
                <a:latin typeface="Calibri" pitchFamily="34" charset="0"/>
                <a:cs typeface="Calibri" pitchFamily="34" charset="0"/>
              </a:rPr>
              <a:t>có</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thể</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khiến</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bản</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thân</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và</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người</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khác</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bị</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thương</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hoặc</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làm</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hỏng</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vật</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liệu</a:t>
            </a:r>
            <a:r>
              <a:rPr lang="en-US" sz="3600" dirty="0" smtClean="0">
                <a:solidFill>
                  <a:srgbClr val="FF0000"/>
                </a:solidFill>
                <a:latin typeface="Calibri" pitchFamily="34" charset="0"/>
                <a:cs typeface="Calibri" pitchFamily="34" charset="0"/>
              </a:rPr>
              <a:t>.</a:t>
            </a:r>
          </a:p>
          <a:p>
            <a:pPr indent="457200"/>
            <a:endParaRPr lang="en-US" sz="3600" dirty="0" smtClean="0">
              <a:solidFill>
                <a:srgbClr val="0000FF"/>
              </a:solidFill>
              <a:latin typeface="Calibri" pitchFamily="34" charset="0"/>
              <a:cs typeface="Calibri" pitchFamily="34" charset="0"/>
            </a:endParaRPr>
          </a:p>
        </p:txBody>
      </p:sp>
      <p:sp>
        <p:nvSpPr>
          <p:cNvPr id="16" name="TextBox 15"/>
          <p:cNvSpPr txBox="1"/>
          <p:nvPr/>
        </p:nvSpPr>
        <p:spPr>
          <a:xfrm>
            <a:off x="670719" y="5828862"/>
            <a:ext cx="9448800" cy="1754326"/>
          </a:xfrm>
          <a:prstGeom prst="rect">
            <a:avLst/>
          </a:prstGeom>
          <a:noFill/>
        </p:spPr>
        <p:txBody>
          <a:bodyPr wrap="square" rtlCol="0">
            <a:spAutoFit/>
          </a:bodyPr>
          <a:lstStyle/>
          <a:p>
            <a:pPr lvl="0" indent="457200"/>
            <a:r>
              <a:rPr lang="vi-VN" sz="3600" dirty="0" smtClean="0">
                <a:solidFill>
                  <a:srgbClr val="0000FF"/>
                </a:solidFill>
                <a:latin typeface="Calibri" pitchFamily="34" charset="0"/>
                <a:cs typeface="Calibri" pitchFamily="34" charset="0"/>
              </a:rPr>
              <a:t>Hình d không cất gọn dụng cụ sau sử dụng </a:t>
            </a:r>
            <a:r>
              <a:rPr lang="en-US" sz="3600" dirty="0" err="1" smtClean="0">
                <a:solidFill>
                  <a:srgbClr val="FF0000"/>
                </a:solidFill>
                <a:latin typeface="Calibri" pitchFamily="34" charset="0"/>
                <a:cs typeface="Calibri" pitchFamily="34" charset="0"/>
              </a:rPr>
              <a:t>sẽ</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gây</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thất</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lạc</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hoặc</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bị</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thương</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nếu</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dẫm</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phải</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kéo</a:t>
            </a:r>
            <a:r>
              <a:rPr lang="en-US" sz="3600" dirty="0" smtClean="0">
                <a:solidFill>
                  <a:srgbClr val="FF0000"/>
                </a:solidFill>
                <a:latin typeface="Calibri" pitchFamily="34" charset="0"/>
                <a:cs typeface="Calibri" pitchFamily="34" charset="0"/>
              </a:rPr>
              <a:t>, </a:t>
            </a:r>
            <a:r>
              <a:rPr lang="en-US" sz="3600" dirty="0" err="1" smtClean="0">
                <a:solidFill>
                  <a:srgbClr val="FF0000"/>
                </a:solidFill>
                <a:latin typeface="Calibri" pitchFamily="34" charset="0"/>
                <a:cs typeface="Calibri" pitchFamily="34" charset="0"/>
              </a:rPr>
              <a:t>compa</a:t>
            </a:r>
            <a:r>
              <a:rPr lang="en-US" sz="3600" dirty="0" smtClean="0">
                <a:solidFill>
                  <a:srgbClr val="FF0000"/>
                </a:solidFill>
                <a:latin typeface="Calibri" pitchFamily="34" charset="0"/>
                <a:cs typeface="Calibri" pitchFamily="34" charset="0"/>
              </a:rPr>
              <a:t>,...).</a:t>
            </a:r>
          </a:p>
        </p:txBody>
      </p:sp>
    </p:spTree>
    <p:extLst>
      <p:ext uri="{BB962C8B-B14F-4D97-AF65-F5344CB8AC3E}">
        <p14:creationId xmlns:p14="http://schemas.microsoft.com/office/powerpoint/2010/main" val="336632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21"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42719" y="0"/>
            <a:ext cx="5492209" cy="930735"/>
            <a:chOff x="5063626" y="172432"/>
            <a:chExt cx="5399539" cy="930735"/>
          </a:xfrm>
        </p:grpSpPr>
        <p:grpSp>
          <p:nvGrpSpPr>
            <p:cNvPr id="3" name="Group 2"/>
            <p:cNvGrpSpPr/>
            <p:nvPr/>
          </p:nvGrpSpPr>
          <p:grpSpPr>
            <a:xfrm>
              <a:off x="5063626" y="172432"/>
              <a:ext cx="5399539" cy="930735"/>
              <a:chOff x="5063626" y="172432"/>
              <a:chExt cx="5399539" cy="930735"/>
            </a:xfrm>
          </p:grpSpPr>
          <p:sp>
            <p:nvSpPr>
              <p:cNvPr id="5" name="TextBox 4"/>
              <p:cNvSpPr txBox="1"/>
              <p:nvPr/>
            </p:nvSpPr>
            <p:spPr>
              <a:xfrm>
                <a:off x="5063626" y="172432"/>
                <a:ext cx="5399539" cy="523220"/>
              </a:xfrm>
              <a:prstGeom prst="rect">
                <a:avLst/>
              </a:prstGeom>
              <a:solidFill>
                <a:schemeClr val="bg1"/>
              </a:solid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2055362"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CÔNG NGHỆ</a:t>
                </a:r>
                <a:endParaRPr lang="en-US" sz="2400" b="1">
                  <a:solidFill>
                    <a:srgbClr val="FF0066"/>
                  </a:solidFill>
                  <a:latin typeface="Times New Roman" pitchFamily="18" charset="0"/>
                  <a:cs typeface="Times New Roman" pitchFamily="18" charset="0"/>
                </a:endParaRPr>
              </a:p>
            </p:txBody>
          </p:sp>
        </p:grpSp>
        <p:cxnSp>
          <p:nvCxnSpPr>
            <p:cNvPr id="4" name="Straight Connector 3"/>
            <p:cNvCxnSpPr/>
            <p:nvPr/>
          </p:nvCxnSpPr>
          <p:spPr>
            <a:xfrm>
              <a:off x="6830837" y="1051559"/>
              <a:ext cx="1759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2042319" y="898134"/>
            <a:ext cx="12954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smtClean="0">
                <a:solidFill>
                  <a:srgbClr val="0000CC"/>
                </a:solidFill>
                <a:latin typeface="Times New Roman" pitchFamily="18" charset="0"/>
              </a:rPr>
              <a:t>Bài</a:t>
            </a:r>
            <a:r>
              <a:rPr lang="en-US" sz="2800" b="1" dirty="0" smtClean="0">
                <a:solidFill>
                  <a:srgbClr val="0000CC"/>
                </a:solidFill>
                <a:latin typeface="Times New Roman" pitchFamily="18" charset="0"/>
              </a:rPr>
              <a:t> </a:t>
            </a:r>
            <a:r>
              <a:rPr lang="vi-VN" sz="2800" b="1" dirty="0" smtClean="0">
                <a:solidFill>
                  <a:srgbClr val="0000CC"/>
                </a:solidFill>
                <a:latin typeface="Times New Roman" pitchFamily="18" charset="0"/>
              </a:rPr>
              <a:t>7</a:t>
            </a:r>
            <a:r>
              <a:rPr lang="en-US" sz="2800" b="1" dirty="0" smtClean="0">
                <a:solidFill>
                  <a:srgbClr val="0000CC"/>
                </a:solidFill>
                <a:latin typeface="Times New Roman" pitchFamily="18" charset="0"/>
              </a:rPr>
              <a:t>: </a:t>
            </a:r>
            <a:r>
              <a:rPr lang="vi-VN" sz="2800" b="1" dirty="0" smtClean="0">
                <a:solidFill>
                  <a:srgbClr val="0000CC"/>
                </a:solidFill>
                <a:latin typeface="Times New Roman" pitchFamily="18" charset="0"/>
              </a:rPr>
              <a:t>DỤNG CỤ VÀ VẬT LIỆU LÀM THỦ CÔNG </a:t>
            </a:r>
            <a:r>
              <a:rPr lang="en-US" sz="2800" b="1" dirty="0" smtClean="0">
                <a:solidFill>
                  <a:srgbClr val="0000CC"/>
                </a:solidFill>
                <a:latin typeface="Times New Roman" pitchFamily="18" charset="0"/>
              </a:rPr>
              <a:t>(</a:t>
            </a:r>
            <a:r>
              <a:rPr lang="en-US" sz="2800" b="1" dirty="0" err="1" smtClean="0">
                <a:solidFill>
                  <a:srgbClr val="0000CC"/>
                </a:solidFill>
                <a:latin typeface="Times New Roman" pitchFamily="18" charset="0"/>
              </a:rPr>
              <a:t>T2</a:t>
            </a:r>
            <a:r>
              <a:rPr lang="en-US" sz="2800" b="1" dirty="0" smtClean="0">
                <a:solidFill>
                  <a:srgbClr val="0000CC"/>
                </a:solidFill>
                <a:latin typeface="Times New Roman" pitchFamily="18" charset="0"/>
              </a:rPr>
              <a:t>)</a:t>
            </a:r>
          </a:p>
        </p:txBody>
      </p:sp>
      <p:sp>
        <p:nvSpPr>
          <p:cNvPr id="46" name="Text Box 14"/>
          <p:cNvSpPr txBox="1">
            <a:spLocks noChangeArrowheads="1"/>
          </p:cNvSpPr>
          <p:nvPr/>
        </p:nvSpPr>
        <p:spPr bwMode="auto">
          <a:xfrm>
            <a:off x="1491583" y="1524000"/>
            <a:ext cx="103805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dirty="0" smtClean="0">
                <a:solidFill>
                  <a:srgbClr val="FF0000"/>
                </a:solidFill>
                <a:latin typeface="Times New Roman" pitchFamily="18" charset="0"/>
              </a:rPr>
              <a:t>3. </a:t>
            </a:r>
            <a:r>
              <a:rPr lang="vi-VN" sz="3200" b="1" u="sng" dirty="0" smtClean="0">
                <a:solidFill>
                  <a:srgbClr val="FF0000"/>
                </a:solidFill>
                <a:latin typeface="Times New Roman" pitchFamily="18" charset="0"/>
              </a:rPr>
              <a:t>SỬ DỤNG DỤNG CỤ LÀM THỦ CÔNG</a:t>
            </a:r>
            <a:r>
              <a:rPr lang="nl-NL" sz="3600" b="1" u="sng" dirty="0" smtClean="0">
                <a:solidFill>
                  <a:srgbClr val="FF0000"/>
                </a:solidFill>
                <a:latin typeface="Times New Roman" pitchFamily="18" charset="0"/>
                <a:cs typeface="Times New Roman" pitchFamily="18" charset="0"/>
              </a:rPr>
              <a:t>.</a:t>
            </a:r>
            <a:endParaRPr lang="en-US" sz="3600" b="1" u="sng" dirty="0" smtClean="0">
              <a:solidFill>
                <a:srgbClr val="FF0000"/>
              </a:solidFill>
              <a:latin typeface="Times New Roman" pitchFamily="18" charset="0"/>
              <a:cs typeface="Times New Roman" pitchFamily="18" charset="0"/>
            </a:endParaRPr>
          </a:p>
        </p:txBody>
      </p:sp>
      <p:sp>
        <p:nvSpPr>
          <p:cNvPr id="47" name="TextBox 46"/>
          <p:cNvSpPr txBox="1"/>
          <p:nvPr/>
        </p:nvSpPr>
        <p:spPr>
          <a:xfrm>
            <a:off x="719084" y="2165765"/>
            <a:ext cx="14599371" cy="1200329"/>
          </a:xfrm>
          <a:prstGeom prst="rect">
            <a:avLst/>
          </a:prstGeom>
          <a:noFill/>
        </p:spPr>
        <p:txBody>
          <a:bodyPr wrap="square" rtlCol="0">
            <a:spAutoFit/>
          </a:bodyPr>
          <a:lstStyle/>
          <a:p>
            <a:pPr indent="457200" algn="just"/>
            <a:r>
              <a:rPr lang="en-US" sz="3600" i="1" dirty="0" smtClean="0">
                <a:solidFill>
                  <a:srgbClr val="0000FF"/>
                </a:solidFill>
                <a:latin typeface="Times New Roman" panose="02020603050405020304" pitchFamily="18" charset="0"/>
                <a:cs typeface="Times New Roman" panose="02020603050405020304" pitchFamily="18" charset="0"/>
              </a:rPr>
              <a:t>- </a:t>
            </a:r>
            <a:r>
              <a:rPr lang="en-US" sz="3600" i="1" dirty="0" err="1" smtClean="0">
                <a:solidFill>
                  <a:srgbClr val="0000FF"/>
                </a:solidFill>
                <a:latin typeface="Times New Roman" panose="02020603050405020304" pitchFamily="18" charset="0"/>
                <a:cs typeface="Times New Roman" panose="02020603050405020304" pitchFamily="18" charset="0"/>
              </a:rPr>
              <a:t>Em</a:t>
            </a:r>
            <a:r>
              <a:rPr lang="en-US" sz="3600" i="1" dirty="0" smtClean="0">
                <a:solidFill>
                  <a:srgbClr val="0000FF"/>
                </a:solidFill>
                <a:latin typeface="Times New Roman" panose="02020603050405020304" pitchFamily="18" charset="0"/>
                <a:cs typeface="Times New Roman" panose="02020603050405020304" pitchFamily="18" charset="0"/>
              </a:rPr>
              <a:t> </a:t>
            </a:r>
            <a:r>
              <a:rPr lang="vi-VN" sz="3600" i="1" dirty="0" smtClean="0">
                <a:solidFill>
                  <a:srgbClr val="0000FF"/>
                </a:solidFill>
                <a:latin typeface="Times New Roman" panose="02020603050405020304" pitchFamily="18" charset="0"/>
                <a:cs typeface="Times New Roman" panose="02020603050405020304" pitchFamily="18" charset="0"/>
              </a:rPr>
              <a:t>hãy sử dụng com pa, kéo, hồ dán và giấy thủ công để cắt, dán hình tròn theo các bước sau: </a:t>
            </a:r>
            <a:endParaRPr lang="en-US" sz="3600" i="1" dirty="0" smtClean="0">
              <a:solidFill>
                <a:srgbClr val="0000FF"/>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518319" y="3258234"/>
            <a:ext cx="9448800" cy="646331"/>
          </a:xfrm>
          <a:prstGeom prst="rect">
            <a:avLst/>
          </a:prstGeom>
          <a:noFill/>
        </p:spPr>
        <p:txBody>
          <a:bodyPr wrap="square" rtlCol="0">
            <a:spAutoFit/>
          </a:bodyPr>
          <a:lstStyle/>
          <a:p>
            <a:pPr indent="457200"/>
            <a:r>
              <a:rPr lang="vi-VN" sz="3600" dirty="0" smtClean="0">
                <a:solidFill>
                  <a:srgbClr val="FF0000"/>
                </a:solidFill>
                <a:latin typeface="Times New Roman" panose="02020603050405020304" pitchFamily="18" charset="0"/>
                <a:cs typeface="Times New Roman" panose="02020603050405020304" pitchFamily="18" charset="0"/>
              </a:rPr>
              <a:t>Bước 1: Vẽ đường tròn</a:t>
            </a:r>
            <a:endParaRPr lang="en-US" sz="3600" dirty="0" smtClean="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746919" y="3855451"/>
            <a:ext cx="9448800" cy="1200329"/>
          </a:xfrm>
          <a:prstGeom prst="rect">
            <a:avLst/>
          </a:prstGeom>
          <a:noFill/>
        </p:spPr>
        <p:txBody>
          <a:bodyPr wrap="square" rtlCol="0">
            <a:spAutoFit/>
          </a:bodyPr>
          <a:lstStyle/>
          <a:p>
            <a:pPr indent="457200"/>
            <a:r>
              <a:rPr lang="vi-VN" sz="3600" dirty="0" smtClean="0">
                <a:solidFill>
                  <a:srgbClr val="0000FF"/>
                </a:solidFill>
                <a:latin typeface="Times New Roman" panose="02020603050405020304" pitchFamily="18" charset="0"/>
                <a:cs typeface="Times New Roman" panose="02020603050405020304" pitchFamily="18" charset="0"/>
              </a:rPr>
              <a:t>Dùng com pa vẽ đường tròn trên mặt sau của giấy màu thủ công.</a:t>
            </a:r>
            <a:endParaRPr lang="en-US" sz="3600" dirty="0" smtClean="0">
              <a:solidFill>
                <a:srgbClr val="0000FF"/>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719084" y="4954690"/>
            <a:ext cx="9448800" cy="646331"/>
          </a:xfrm>
          <a:prstGeom prst="rect">
            <a:avLst/>
          </a:prstGeom>
          <a:noFill/>
        </p:spPr>
        <p:txBody>
          <a:bodyPr wrap="square" rtlCol="0">
            <a:spAutoFit/>
          </a:bodyPr>
          <a:lstStyle/>
          <a:p>
            <a:pPr indent="457200"/>
            <a:r>
              <a:rPr lang="vi-VN" sz="3600" dirty="0" smtClean="0">
                <a:solidFill>
                  <a:srgbClr val="0000FF"/>
                </a:solidFill>
                <a:latin typeface="Times New Roman" panose="02020603050405020304" pitchFamily="18" charset="0"/>
                <a:cs typeface="Times New Roman" panose="02020603050405020304" pitchFamily="18" charset="0"/>
              </a:rPr>
              <a:t>Xác định tâm của hình tròn và đặt kim com pa.</a:t>
            </a:r>
          </a:p>
        </p:txBody>
      </p:sp>
      <p:pic>
        <p:nvPicPr>
          <p:cNvPr id="15" name="Picture 14"/>
          <p:cNvPicPr/>
          <p:nvPr/>
        </p:nvPicPr>
        <p:blipFill rotWithShape="1">
          <a:blip r:embed="rId2"/>
          <a:srcRect l="55929" t="35361" r="12203" b="24905"/>
          <a:stretch/>
        </p:blipFill>
        <p:spPr bwMode="auto">
          <a:xfrm>
            <a:off x="10454464" y="2765929"/>
            <a:ext cx="4863989" cy="2179044"/>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3"/>
          <a:srcRect l="56891" t="21483" r="12631" b="37453"/>
          <a:stretch/>
        </p:blipFill>
        <p:spPr bwMode="auto">
          <a:xfrm>
            <a:off x="10454463" y="4954690"/>
            <a:ext cx="4863989" cy="1979509"/>
          </a:xfrm>
          <a:prstGeom prst="rect">
            <a:avLst/>
          </a:prstGeom>
          <a:ln>
            <a:noFill/>
          </a:ln>
          <a:extLst>
            <a:ext uri="{53640926-AAD7-44D8-BBD7-CCE9431645EC}">
              <a14:shadowObscured xmlns:a14="http://schemas.microsoft.com/office/drawing/2010/main"/>
            </a:ext>
          </a:extLst>
        </p:spPr>
      </p:pic>
      <p:pic>
        <p:nvPicPr>
          <p:cNvPr id="20" name="Picture 19"/>
          <p:cNvPicPr/>
          <p:nvPr/>
        </p:nvPicPr>
        <p:blipFill rotWithShape="1">
          <a:blip r:embed="rId4"/>
          <a:srcRect l="55394" t="29848" r="13593" b="32129"/>
          <a:stretch/>
        </p:blipFill>
        <p:spPr bwMode="auto">
          <a:xfrm>
            <a:off x="10454463" y="7086600"/>
            <a:ext cx="4863992" cy="1676400"/>
          </a:xfrm>
          <a:prstGeom prst="rect">
            <a:avLst/>
          </a:prstGeom>
          <a:ln>
            <a:noFill/>
          </a:ln>
          <a:extLst>
            <a:ext uri="{53640926-AAD7-44D8-BBD7-CCE9431645EC}">
              <a14:shadowObscured xmlns:a14="http://schemas.microsoft.com/office/drawing/2010/main"/>
            </a:ext>
          </a:extLst>
        </p:spPr>
      </p:pic>
      <p:sp>
        <p:nvSpPr>
          <p:cNvPr id="22" name="TextBox 21"/>
          <p:cNvSpPr txBox="1"/>
          <p:nvPr/>
        </p:nvSpPr>
        <p:spPr>
          <a:xfrm>
            <a:off x="746919" y="5715000"/>
            <a:ext cx="9448800" cy="646331"/>
          </a:xfrm>
          <a:prstGeom prst="rect">
            <a:avLst/>
          </a:prstGeom>
          <a:noFill/>
        </p:spPr>
        <p:txBody>
          <a:bodyPr wrap="square" rtlCol="0">
            <a:spAutoFit/>
          </a:bodyPr>
          <a:lstStyle/>
          <a:p>
            <a:pPr indent="457200"/>
            <a:r>
              <a:rPr lang="vi-VN" sz="3600" dirty="0" smtClean="0">
                <a:solidFill>
                  <a:srgbClr val="0000FF"/>
                </a:solidFill>
                <a:latin typeface="Times New Roman" panose="02020603050405020304" pitchFamily="18" charset="0"/>
                <a:cs typeface="Times New Roman" panose="02020603050405020304" pitchFamily="18" charset="0"/>
              </a:rPr>
              <a:t>Lựa chọn độ dài bán kính của hình tròn.</a:t>
            </a:r>
          </a:p>
        </p:txBody>
      </p:sp>
      <p:sp>
        <p:nvSpPr>
          <p:cNvPr id="23" name="TextBox 22"/>
          <p:cNvSpPr txBox="1"/>
          <p:nvPr/>
        </p:nvSpPr>
        <p:spPr>
          <a:xfrm>
            <a:off x="970750" y="7262811"/>
            <a:ext cx="9448800" cy="646331"/>
          </a:xfrm>
          <a:prstGeom prst="rect">
            <a:avLst/>
          </a:prstGeom>
          <a:noFill/>
        </p:spPr>
        <p:txBody>
          <a:bodyPr wrap="square" rtlCol="0">
            <a:spAutoFit/>
          </a:bodyPr>
          <a:lstStyle/>
          <a:p>
            <a:pPr indent="457200"/>
            <a:r>
              <a:rPr lang="vi-VN" sz="3600" dirty="0" smtClean="0">
                <a:solidFill>
                  <a:srgbClr val="0000FF"/>
                </a:solidFill>
                <a:latin typeface="Times New Roman" panose="02020603050405020304" pitchFamily="18" charset="0"/>
                <a:cs typeface="Times New Roman" panose="02020603050405020304" pitchFamily="18" charset="0"/>
              </a:rPr>
              <a:t>Quay com pa để vẽ hình tròn.</a:t>
            </a:r>
          </a:p>
        </p:txBody>
      </p:sp>
    </p:spTree>
    <p:extLst>
      <p:ext uri="{BB962C8B-B14F-4D97-AF65-F5344CB8AC3E}">
        <p14:creationId xmlns:p14="http://schemas.microsoft.com/office/powerpoint/2010/main" val="193372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21" grpId="0"/>
      <p:bldP spid="16" grpId="0"/>
      <p:bldP spid="14"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42719" y="0"/>
            <a:ext cx="5492209" cy="930735"/>
            <a:chOff x="5063626" y="172432"/>
            <a:chExt cx="5399539" cy="930735"/>
          </a:xfrm>
        </p:grpSpPr>
        <p:grpSp>
          <p:nvGrpSpPr>
            <p:cNvPr id="3" name="Group 2"/>
            <p:cNvGrpSpPr/>
            <p:nvPr/>
          </p:nvGrpSpPr>
          <p:grpSpPr>
            <a:xfrm>
              <a:off x="5063626" y="172432"/>
              <a:ext cx="5399539" cy="930735"/>
              <a:chOff x="5063626" y="172432"/>
              <a:chExt cx="5399539" cy="930735"/>
            </a:xfrm>
          </p:grpSpPr>
          <p:sp>
            <p:nvSpPr>
              <p:cNvPr id="5" name="TextBox 4"/>
              <p:cNvSpPr txBox="1"/>
              <p:nvPr/>
            </p:nvSpPr>
            <p:spPr>
              <a:xfrm>
                <a:off x="5063626" y="172432"/>
                <a:ext cx="5399539" cy="523220"/>
              </a:xfrm>
              <a:prstGeom prst="rect">
                <a:avLst/>
              </a:prstGeom>
              <a:solidFill>
                <a:schemeClr val="bg1"/>
              </a:solidFill>
            </p:spPr>
            <p:txBody>
              <a:bodyPr wrap="none" rtlCol="0">
                <a:spAutoFit/>
              </a:bodyPr>
              <a:lstStyle/>
              <a:p>
                <a:r>
                  <a:rPr lang="en-US" sz="2800" dirty="0" err="1" smtClean="0">
                    <a:solidFill>
                      <a:srgbClr val="0000CC"/>
                    </a:solidFill>
                    <a:latin typeface="Times New Roman" pitchFamily="18" charset="0"/>
                    <a:cs typeface="Times New Roman" pitchFamily="18" charset="0"/>
                  </a:rPr>
                  <a:t>Thứ</a:t>
                </a:r>
                <a:r>
                  <a:rPr lang="en-US" sz="2800" dirty="0" smtClean="0">
                    <a:solidFill>
                      <a:srgbClr val="0000CC"/>
                    </a:solidFill>
                    <a:latin typeface="Times New Roman" pitchFamily="18" charset="0"/>
                    <a:cs typeface="Times New Roman" pitchFamily="18" charset="0"/>
                  </a:rPr>
                  <a:t>……</a:t>
                </a:r>
                <a:r>
                  <a:rPr lang="en-US" sz="2800" dirty="0" err="1" smtClean="0">
                    <a:solidFill>
                      <a:srgbClr val="0000CC"/>
                    </a:solidFill>
                    <a:latin typeface="Times New Roman" pitchFamily="18" charset="0"/>
                    <a:cs typeface="Times New Roman" pitchFamily="18" charset="0"/>
                  </a:rPr>
                  <a:t>ngày</a:t>
                </a:r>
                <a:r>
                  <a:rPr lang="en-US" sz="2800" dirty="0" smtClean="0">
                    <a:solidFill>
                      <a:srgbClr val="0000CC"/>
                    </a:solidFill>
                    <a:latin typeface="Times New Roman" pitchFamily="18" charset="0"/>
                    <a:cs typeface="Times New Roman" pitchFamily="18" charset="0"/>
                  </a:rPr>
                  <a:t>…..</a:t>
                </a:r>
                <a:r>
                  <a:rPr lang="en-US" sz="2800" dirty="0" err="1" smtClean="0">
                    <a:solidFill>
                      <a:srgbClr val="0000CC"/>
                    </a:solidFill>
                    <a:latin typeface="Times New Roman" pitchFamily="18" charset="0"/>
                    <a:cs typeface="Times New Roman" pitchFamily="18" charset="0"/>
                  </a:rPr>
                  <a:t>tháng</a:t>
                </a:r>
                <a:r>
                  <a:rPr lang="en-US" sz="2800" dirty="0" smtClean="0">
                    <a:solidFill>
                      <a:srgbClr val="0000CC"/>
                    </a:solidFill>
                    <a:latin typeface="Times New Roman" pitchFamily="18" charset="0"/>
                    <a:cs typeface="Times New Roman" pitchFamily="18" charset="0"/>
                  </a:rPr>
                  <a:t>…..</a:t>
                </a:r>
                <a:r>
                  <a:rPr lang="en-US" sz="2800" dirty="0" err="1" smtClean="0">
                    <a:solidFill>
                      <a:srgbClr val="0000CC"/>
                    </a:solidFill>
                    <a:latin typeface="Times New Roman" pitchFamily="18" charset="0"/>
                    <a:cs typeface="Times New Roman" pitchFamily="18" charset="0"/>
                  </a:rPr>
                  <a:t>năm</a:t>
                </a:r>
                <a:r>
                  <a:rPr lang="en-US" sz="2800" dirty="0" smtClean="0">
                    <a:solidFill>
                      <a:srgbClr val="0000CC"/>
                    </a:solidFill>
                    <a:latin typeface="Times New Roman" pitchFamily="18" charset="0"/>
                    <a:cs typeface="Times New Roman" pitchFamily="18" charset="0"/>
                  </a:rPr>
                  <a:t>…….</a:t>
                </a:r>
                <a:endParaRPr lang="en-US" sz="2800" dirty="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2055362"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CÔNG NGHỆ</a:t>
                </a:r>
                <a:endParaRPr lang="en-US" sz="2400" b="1">
                  <a:solidFill>
                    <a:srgbClr val="FF0066"/>
                  </a:solidFill>
                  <a:latin typeface="Times New Roman" pitchFamily="18" charset="0"/>
                  <a:cs typeface="Times New Roman" pitchFamily="18" charset="0"/>
                </a:endParaRPr>
              </a:p>
            </p:txBody>
          </p:sp>
        </p:grpSp>
        <p:cxnSp>
          <p:nvCxnSpPr>
            <p:cNvPr id="4" name="Straight Connector 3"/>
            <p:cNvCxnSpPr/>
            <p:nvPr/>
          </p:nvCxnSpPr>
          <p:spPr>
            <a:xfrm>
              <a:off x="6830837" y="1051559"/>
              <a:ext cx="1759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2042319" y="898134"/>
            <a:ext cx="12954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smtClean="0">
                <a:solidFill>
                  <a:srgbClr val="0000CC"/>
                </a:solidFill>
                <a:latin typeface="Times New Roman" pitchFamily="18" charset="0"/>
              </a:rPr>
              <a:t>Bài</a:t>
            </a:r>
            <a:r>
              <a:rPr lang="en-US" sz="2800" b="1" dirty="0" smtClean="0">
                <a:solidFill>
                  <a:srgbClr val="0000CC"/>
                </a:solidFill>
                <a:latin typeface="Times New Roman" pitchFamily="18" charset="0"/>
              </a:rPr>
              <a:t> </a:t>
            </a:r>
            <a:r>
              <a:rPr lang="vi-VN" sz="2800" b="1" dirty="0" smtClean="0">
                <a:solidFill>
                  <a:srgbClr val="0000CC"/>
                </a:solidFill>
                <a:latin typeface="Times New Roman" pitchFamily="18" charset="0"/>
              </a:rPr>
              <a:t>7</a:t>
            </a:r>
            <a:r>
              <a:rPr lang="en-US" sz="2800" b="1" dirty="0" smtClean="0">
                <a:solidFill>
                  <a:srgbClr val="0000CC"/>
                </a:solidFill>
                <a:latin typeface="Times New Roman" pitchFamily="18" charset="0"/>
              </a:rPr>
              <a:t>: </a:t>
            </a:r>
            <a:r>
              <a:rPr lang="vi-VN" sz="2800" b="1" dirty="0" smtClean="0">
                <a:solidFill>
                  <a:srgbClr val="0000CC"/>
                </a:solidFill>
                <a:latin typeface="Times New Roman" pitchFamily="18" charset="0"/>
              </a:rPr>
              <a:t>DỤNG CỤ VÀ VẬT LIỆU LÀM THỦ CÔNG </a:t>
            </a:r>
            <a:r>
              <a:rPr lang="en-US" sz="2800" b="1" dirty="0" smtClean="0">
                <a:solidFill>
                  <a:srgbClr val="0000CC"/>
                </a:solidFill>
                <a:latin typeface="Times New Roman" pitchFamily="18" charset="0"/>
              </a:rPr>
              <a:t>(</a:t>
            </a:r>
            <a:r>
              <a:rPr lang="en-US" sz="2800" b="1" dirty="0" err="1" smtClean="0">
                <a:solidFill>
                  <a:srgbClr val="0000CC"/>
                </a:solidFill>
                <a:latin typeface="Times New Roman" pitchFamily="18" charset="0"/>
              </a:rPr>
              <a:t>T2</a:t>
            </a:r>
            <a:r>
              <a:rPr lang="en-US" sz="2800" b="1" dirty="0" smtClean="0">
                <a:solidFill>
                  <a:srgbClr val="0000CC"/>
                </a:solidFill>
                <a:latin typeface="Times New Roman" pitchFamily="18" charset="0"/>
              </a:rPr>
              <a:t>)</a:t>
            </a:r>
          </a:p>
        </p:txBody>
      </p:sp>
      <p:sp>
        <p:nvSpPr>
          <p:cNvPr id="46" name="Text Box 14"/>
          <p:cNvSpPr txBox="1">
            <a:spLocks noChangeArrowheads="1"/>
          </p:cNvSpPr>
          <p:nvPr/>
        </p:nvSpPr>
        <p:spPr bwMode="auto">
          <a:xfrm>
            <a:off x="1491583" y="1524000"/>
            <a:ext cx="103805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dirty="0" smtClean="0">
                <a:solidFill>
                  <a:srgbClr val="FF0000"/>
                </a:solidFill>
                <a:latin typeface="Times New Roman" pitchFamily="18" charset="0"/>
              </a:rPr>
              <a:t>3. </a:t>
            </a:r>
            <a:r>
              <a:rPr lang="vi-VN" sz="3200" b="1" u="sng" dirty="0" smtClean="0">
                <a:solidFill>
                  <a:srgbClr val="FF0000"/>
                </a:solidFill>
                <a:latin typeface="Times New Roman" pitchFamily="18" charset="0"/>
              </a:rPr>
              <a:t>SỬ DỤNG DỤNG CỤ LÀM THỦ CÔNG</a:t>
            </a:r>
            <a:r>
              <a:rPr lang="nl-NL" sz="3600" b="1" u="sng" dirty="0" smtClean="0">
                <a:solidFill>
                  <a:srgbClr val="FF0000"/>
                </a:solidFill>
                <a:latin typeface="Times New Roman" pitchFamily="18" charset="0"/>
                <a:cs typeface="Times New Roman" pitchFamily="18" charset="0"/>
              </a:rPr>
              <a:t>.</a:t>
            </a:r>
            <a:endParaRPr lang="en-US" sz="3600" b="1" u="sng" dirty="0" smtClean="0">
              <a:solidFill>
                <a:srgbClr val="FF0000"/>
              </a:solidFill>
              <a:latin typeface="Times New Roman" pitchFamily="18" charset="0"/>
              <a:cs typeface="Times New Roman" pitchFamily="18" charset="0"/>
            </a:endParaRPr>
          </a:p>
        </p:txBody>
      </p:sp>
      <p:sp>
        <p:nvSpPr>
          <p:cNvPr id="47" name="TextBox 46"/>
          <p:cNvSpPr txBox="1"/>
          <p:nvPr/>
        </p:nvSpPr>
        <p:spPr>
          <a:xfrm>
            <a:off x="719084" y="2165765"/>
            <a:ext cx="14599371" cy="1200329"/>
          </a:xfrm>
          <a:prstGeom prst="rect">
            <a:avLst/>
          </a:prstGeom>
          <a:noFill/>
        </p:spPr>
        <p:txBody>
          <a:bodyPr wrap="square" rtlCol="0">
            <a:spAutoFit/>
          </a:bodyPr>
          <a:lstStyle/>
          <a:p>
            <a:pPr indent="457200"/>
            <a:r>
              <a:rPr lang="en-US" sz="3600" i="1" dirty="0" smtClean="0">
                <a:solidFill>
                  <a:srgbClr val="0000FF"/>
                </a:solidFill>
                <a:latin typeface="Times New Roman" panose="02020603050405020304" pitchFamily="18" charset="0"/>
                <a:cs typeface="Times New Roman" panose="02020603050405020304" pitchFamily="18" charset="0"/>
              </a:rPr>
              <a:t>- </a:t>
            </a:r>
            <a:r>
              <a:rPr lang="en-US" sz="3600" i="1" dirty="0" err="1" smtClean="0">
                <a:solidFill>
                  <a:srgbClr val="0000FF"/>
                </a:solidFill>
                <a:latin typeface="Times New Roman" panose="02020603050405020304" pitchFamily="18" charset="0"/>
                <a:cs typeface="Times New Roman" panose="02020603050405020304" pitchFamily="18" charset="0"/>
              </a:rPr>
              <a:t>Em</a:t>
            </a:r>
            <a:r>
              <a:rPr lang="en-US" sz="3600" i="1" dirty="0" smtClean="0">
                <a:solidFill>
                  <a:srgbClr val="0000FF"/>
                </a:solidFill>
                <a:latin typeface="Times New Roman" panose="02020603050405020304" pitchFamily="18" charset="0"/>
                <a:cs typeface="Times New Roman" panose="02020603050405020304" pitchFamily="18" charset="0"/>
              </a:rPr>
              <a:t> </a:t>
            </a:r>
            <a:r>
              <a:rPr lang="vi-VN" sz="3600" i="1" dirty="0" smtClean="0">
                <a:solidFill>
                  <a:srgbClr val="0000FF"/>
                </a:solidFill>
                <a:latin typeface="Times New Roman" panose="02020603050405020304" pitchFamily="18" charset="0"/>
                <a:cs typeface="Times New Roman" panose="02020603050405020304" pitchFamily="18" charset="0"/>
              </a:rPr>
              <a:t>hãy sử dụng com pa, kéo, hồ dán và giấy thủ công để cắt, dán hình tròn theo các bước sau: </a:t>
            </a:r>
            <a:endParaRPr lang="en-US" sz="3600" i="1" dirty="0" smtClean="0">
              <a:solidFill>
                <a:srgbClr val="0000FF"/>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518319" y="3258234"/>
            <a:ext cx="9448800" cy="646331"/>
          </a:xfrm>
          <a:prstGeom prst="rect">
            <a:avLst/>
          </a:prstGeom>
          <a:noFill/>
        </p:spPr>
        <p:txBody>
          <a:bodyPr wrap="square" rtlCol="0">
            <a:spAutoFit/>
          </a:bodyPr>
          <a:lstStyle/>
          <a:p>
            <a:pPr indent="457200"/>
            <a:r>
              <a:rPr lang="vi-VN" sz="3600" dirty="0" smtClean="0">
                <a:solidFill>
                  <a:srgbClr val="FF0000"/>
                </a:solidFill>
                <a:latin typeface="Times New Roman" panose="02020603050405020304" pitchFamily="18" charset="0"/>
                <a:cs typeface="Times New Roman" panose="02020603050405020304" pitchFamily="18" charset="0"/>
              </a:rPr>
              <a:t>Bước 2: Cắt hình tròn</a:t>
            </a:r>
            <a:endParaRPr lang="en-US" sz="3600" dirty="0" smtClean="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746919" y="3855451"/>
            <a:ext cx="8839200" cy="2308324"/>
          </a:xfrm>
          <a:prstGeom prst="rect">
            <a:avLst/>
          </a:prstGeom>
          <a:noFill/>
        </p:spPr>
        <p:txBody>
          <a:bodyPr wrap="square" rtlCol="0">
            <a:spAutoFit/>
          </a:bodyPr>
          <a:lstStyle/>
          <a:p>
            <a:pPr indent="457200"/>
            <a:r>
              <a:rPr lang="vi-VN" sz="3600" dirty="0" smtClean="0">
                <a:solidFill>
                  <a:srgbClr val="0000FF"/>
                </a:solidFill>
                <a:latin typeface="Times New Roman" panose="02020603050405020304" pitchFamily="18" charset="0"/>
                <a:cs typeface="Times New Roman" panose="02020603050405020304" pitchFamily="18" charset="0"/>
              </a:rPr>
              <a:t>Sử dụng kéo để cắt theo đường tròn vừa vẽ.</a:t>
            </a:r>
          </a:p>
          <a:p>
            <a:pPr marL="571500" indent="-571500">
              <a:buFontTx/>
              <a:buChar char="-"/>
            </a:pPr>
            <a:r>
              <a:rPr lang="vi-VN" sz="3600" dirty="0" smtClean="0">
                <a:solidFill>
                  <a:srgbClr val="0000FF"/>
                </a:solidFill>
                <a:latin typeface="Times New Roman" panose="02020603050405020304" pitchFamily="18" charset="0"/>
                <a:cs typeface="Times New Roman" panose="02020603050405020304" pitchFamily="18" charset="0"/>
              </a:rPr>
              <a:t>Cầm kéo đúng cách.</a:t>
            </a:r>
          </a:p>
          <a:p>
            <a:pPr marL="571500" indent="-571500">
              <a:buFontTx/>
              <a:buChar char="-"/>
            </a:pPr>
            <a:r>
              <a:rPr lang="vi-VN" sz="3600" dirty="0" smtClean="0">
                <a:solidFill>
                  <a:srgbClr val="0000FF"/>
                </a:solidFill>
                <a:latin typeface="Times New Roman" panose="02020603050405020304" pitchFamily="18" charset="0"/>
                <a:cs typeface="Times New Roman" panose="02020603050405020304" pitchFamily="18" charset="0"/>
              </a:rPr>
              <a:t>Cắt theo đường tròn vừa vẽ.</a:t>
            </a:r>
          </a:p>
          <a:p>
            <a:pPr marL="571500" indent="-571500">
              <a:buFontTx/>
              <a:buChar char="-"/>
            </a:pPr>
            <a:r>
              <a:rPr lang="vi-VN" sz="3600" dirty="0" smtClean="0">
                <a:solidFill>
                  <a:srgbClr val="0000FF"/>
                </a:solidFill>
                <a:latin typeface="Times New Roman" panose="02020603050405020304" pitchFamily="18" charset="0"/>
                <a:cs typeface="Times New Roman" panose="02020603050405020304" pitchFamily="18" charset="0"/>
              </a:rPr>
              <a:t>Mắt luôn nhìn kéo để cắt cho chính xác.</a:t>
            </a:r>
            <a:endParaRPr lang="en-US" sz="3600" dirty="0" smtClean="0">
              <a:solidFill>
                <a:srgbClr val="0000FF"/>
              </a:solidFill>
              <a:latin typeface="Times New Roman" panose="02020603050405020304" pitchFamily="18" charset="0"/>
              <a:cs typeface="Times New Roman" panose="02020603050405020304" pitchFamily="18" charset="0"/>
            </a:endParaRPr>
          </a:p>
        </p:txBody>
      </p:sp>
      <p:pic>
        <p:nvPicPr>
          <p:cNvPr id="19" name="Picture 18"/>
          <p:cNvPicPr/>
          <p:nvPr/>
        </p:nvPicPr>
        <p:blipFill rotWithShape="1">
          <a:blip r:embed="rId2"/>
          <a:srcRect l="61490" t="29848" r="12096" b="34220"/>
          <a:stretch/>
        </p:blipFill>
        <p:spPr bwMode="auto">
          <a:xfrm>
            <a:off x="9625317" y="3371850"/>
            <a:ext cx="5693138" cy="41719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565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21"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42719" y="0"/>
            <a:ext cx="5492209" cy="930735"/>
            <a:chOff x="5063626" y="172432"/>
            <a:chExt cx="5399539" cy="930735"/>
          </a:xfrm>
        </p:grpSpPr>
        <p:grpSp>
          <p:nvGrpSpPr>
            <p:cNvPr id="3" name="Group 2"/>
            <p:cNvGrpSpPr/>
            <p:nvPr/>
          </p:nvGrpSpPr>
          <p:grpSpPr>
            <a:xfrm>
              <a:off x="5063626" y="172432"/>
              <a:ext cx="5399539" cy="930735"/>
              <a:chOff x="5063626" y="172432"/>
              <a:chExt cx="5399539" cy="930735"/>
            </a:xfrm>
          </p:grpSpPr>
          <p:sp>
            <p:nvSpPr>
              <p:cNvPr id="5" name="TextBox 4"/>
              <p:cNvSpPr txBox="1"/>
              <p:nvPr/>
            </p:nvSpPr>
            <p:spPr>
              <a:xfrm>
                <a:off x="5063626" y="172432"/>
                <a:ext cx="5399539" cy="523220"/>
              </a:xfrm>
              <a:prstGeom prst="rect">
                <a:avLst/>
              </a:prstGeom>
              <a:solidFill>
                <a:schemeClr val="bg1"/>
              </a:solid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2055362"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CÔNG NGHỆ</a:t>
                </a:r>
                <a:endParaRPr lang="en-US" sz="2400" b="1">
                  <a:solidFill>
                    <a:srgbClr val="FF0066"/>
                  </a:solidFill>
                  <a:latin typeface="Times New Roman" pitchFamily="18" charset="0"/>
                  <a:cs typeface="Times New Roman" pitchFamily="18" charset="0"/>
                </a:endParaRPr>
              </a:p>
            </p:txBody>
          </p:sp>
        </p:grpSp>
        <p:cxnSp>
          <p:nvCxnSpPr>
            <p:cNvPr id="4" name="Straight Connector 3"/>
            <p:cNvCxnSpPr/>
            <p:nvPr/>
          </p:nvCxnSpPr>
          <p:spPr>
            <a:xfrm>
              <a:off x="6830837" y="1051559"/>
              <a:ext cx="1759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2042319" y="898134"/>
            <a:ext cx="12954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smtClean="0">
                <a:solidFill>
                  <a:srgbClr val="0000CC"/>
                </a:solidFill>
                <a:latin typeface="Times New Roman" pitchFamily="18" charset="0"/>
              </a:rPr>
              <a:t>Bài</a:t>
            </a:r>
            <a:r>
              <a:rPr lang="en-US" sz="2800" b="1" dirty="0" smtClean="0">
                <a:solidFill>
                  <a:srgbClr val="0000CC"/>
                </a:solidFill>
                <a:latin typeface="Times New Roman" pitchFamily="18" charset="0"/>
              </a:rPr>
              <a:t> </a:t>
            </a:r>
            <a:r>
              <a:rPr lang="vi-VN" sz="2800" b="1" dirty="0" smtClean="0">
                <a:solidFill>
                  <a:srgbClr val="0000CC"/>
                </a:solidFill>
                <a:latin typeface="Times New Roman" pitchFamily="18" charset="0"/>
              </a:rPr>
              <a:t>7</a:t>
            </a:r>
            <a:r>
              <a:rPr lang="en-US" sz="2800" b="1" dirty="0" smtClean="0">
                <a:solidFill>
                  <a:srgbClr val="0000CC"/>
                </a:solidFill>
                <a:latin typeface="Times New Roman" pitchFamily="18" charset="0"/>
              </a:rPr>
              <a:t>: </a:t>
            </a:r>
            <a:r>
              <a:rPr lang="vi-VN" sz="2800" b="1" dirty="0" smtClean="0">
                <a:solidFill>
                  <a:srgbClr val="0000CC"/>
                </a:solidFill>
                <a:latin typeface="Times New Roman" pitchFamily="18" charset="0"/>
              </a:rPr>
              <a:t>DỤNG CỤ VÀ VẬT LIỆU LÀM THỦ CÔNG </a:t>
            </a:r>
            <a:r>
              <a:rPr lang="en-US" sz="2800" b="1" dirty="0" smtClean="0">
                <a:solidFill>
                  <a:srgbClr val="0000CC"/>
                </a:solidFill>
                <a:latin typeface="Times New Roman" pitchFamily="18" charset="0"/>
              </a:rPr>
              <a:t>(</a:t>
            </a:r>
            <a:r>
              <a:rPr lang="en-US" sz="2800" b="1" dirty="0" err="1" smtClean="0">
                <a:solidFill>
                  <a:srgbClr val="0000CC"/>
                </a:solidFill>
                <a:latin typeface="Times New Roman" pitchFamily="18" charset="0"/>
              </a:rPr>
              <a:t>T2</a:t>
            </a:r>
            <a:r>
              <a:rPr lang="en-US" sz="2800" b="1" dirty="0" smtClean="0">
                <a:solidFill>
                  <a:srgbClr val="0000CC"/>
                </a:solidFill>
                <a:latin typeface="Times New Roman" pitchFamily="18" charset="0"/>
              </a:rPr>
              <a:t>)</a:t>
            </a:r>
          </a:p>
        </p:txBody>
      </p:sp>
      <p:sp>
        <p:nvSpPr>
          <p:cNvPr id="46" name="Text Box 14"/>
          <p:cNvSpPr txBox="1">
            <a:spLocks noChangeArrowheads="1"/>
          </p:cNvSpPr>
          <p:nvPr/>
        </p:nvSpPr>
        <p:spPr bwMode="auto">
          <a:xfrm>
            <a:off x="1491583" y="1524000"/>
            <a:ext cx="103805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dirty="0" smtClean="0">
                <a:solidFill>
                  <a:srgbClr val="FF0000"/>
                </a:solidFill>
                <a:latin typeface="Times New Roman" pitchFamily="18" charset="0"/>
              </a:rPr>
              <a:t>3. </a:t>
            </a:r>
            <a:r>
              <a:rPr lang="vi-VN" sz="3200" b="1" u="sng" dirty="0" smtClean="0">
                <a:solidFill>
                  <a:srgbClr val="FF0000"/>
                </a:solidFill>
                <a:latin typeface="Times New Roman" pitchFamily="18" charset="0"/>
              </a:rPr>
              <a:t>SỬ DỤNG DỤNG CỤ LÀM THỦ CÔNG</a:t>
            </a:r>
            <a:r>
              <a:rPr lang="nl-NL" sz="3600" b="1" u="sng" dirty="0" smtClean="0">
                <a:solidFill>
                  <a:srgbClr val="FF0000"/>
                </a:solidFill>
                <a:latin typeface="Times New Roman" pitchFamily="18" charset="0"/>
                <a:cs typeface="Times New Roman" pitchFamily="18" charset="0"/>
              </a:rPr>
              <a:t>.</a:t>
            </a:r>
            <a:endParaRPr lang="en-US" sz="3600" b="1" u="sng" dirty="0" smtClean="0">
              <a:solidFill>
                <a:srgbClr val="FF0000"/>
              </a:solidFill>
              <a:latin typeface="Times New Roman" pitchFamily="18" charset="0"/>
              <a:cs typeface="Times New Roman" pitchFamily="18" charset="0"/>
            </a:endParaRPr>
          </a:p>
        </p:txBody>
      </p:sp>
      <p:sp>
        <p:nvSpPr>
          <p:cNvPr id="47" name="TextBox 46"/>
          <p:cNvSpPr txBox="1"/>
          <p:nvPr/>
        </p:nvSpPr>
        <p:spPr>
          <a:xfrm>
            <a:off x="719084" y="2165765"/>
            <a:ext cx="14599371" cy="1200329"/>
          </a:xfrm>
          <a:prstGeom prst="rect">
            <a:avLst/>
          </a:prstGeom>
          <a:noFill/>
        </p:spPr>
        <p:txBody>
          <a:bodyPr wrap="square" rtlCol="0">
            <a:spAutoFit/>
          </a:bodyPr>
          <a:lstStyle/>
          <a:p>
            <a:pPr indent="457200" algn="just"/>
            <a:r>
              <a:rPr lang="en-US" sz="3600" i="1" dirty="0" smtClean="0">
                <a:solidFill>
                  <a:srgbClr val="0000FF"/>
                </a:solidFill>
                <a:latin typeface="Times New Roman" panose="02020603050405020304" pitchFamily="18" charset="0"/>
                <a:cs typeface="Times New Roman" panose="02020603050405020304" pitchFamily="18" charset="0"/>
              </a:rPr>
              <a:t>- </a:t>
            </a:r>
            <a:r>
              <a:rPr lang="en-US" sz="3600" i="1" dirty="0" err="1" smtClean="0">
                <a:solidFill>
                  <a:srgbClr val="0000FF"/>
                </a:solidFill>
                <a:latin typeface="Times New Roman" panose="02020603050405020304" pitchFamily="18" charset="0"/>
                <a:cs typeface="Times New Roman" panose="02020603050405020304" pitchFamily="18" charset="0"/>
              </a:rPr>
              <a:t>Em</a:t>
            </a:r>
            <a:r>
              <a:rPr lang="en-US" sz="3600" i="1" dirty="0" smtClean="0">
                <a:solidFill>
                  <a:srgbClr val="0000FF"/>
                </a:solidFill>
                <a:latin typeface="Times New Roman" panose="02020603050405020304" pitchFamily="18" charset="0"/>
                <a:cs typeface="Times New Roman" panose="02020603050405020304" pitchFamily="18" charset="0"/>
              </a:rPr>
              <a:t> </a:t>
            </a:r>
            <a:r>
              <a:rPr lang="vi-VN" sz="3600" i="1" dirty="0" smtClean="0">
                <a:solidFill>
                  <a:srgbClr val="0000FF"/>
                </a:solidFill>
                <a:latin typeface="Times New Roman" panose="02020603050405020304" pitchFamily="18" charset="0"/>
                <a:cs typeface="Times New Roman" panose="02020603050405020304" pitchFamily="18" charset="0"/>
              </a:rPr>
              <a:t>hãy sử dụng com pa, kéo, hồ dán và giấy thủ công để cắt, dán hình tròn theo các bước sau: </a:t>
            </a:r>
            <a:endParaRPr lang="en-US" sz="3600" i="1" dirty="0" smtClean="0">
              <a:solidFill>
                <a:srgbClr val="0000FF"/>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518319" y="3258234"/>
            <a:ext cx="9448800" cy="646331"/>
          </a:xfrm>
          <a:prstGeom prst="rect">
            <a:avLst/>
          </a:prstGeom>
          <a:noFill/>
        </p:spPr>
        <p:txBody>
          <a:bodyPr wrap="square" rtlCol="0">
            <a:spAutoFit/>
          </a:bodyPr>
          <a:lstStyle/>
          <a:p>
            <a:pPr indent="457200"/>
            <a:r>
              <a:rPr lang="vi-VN" sz="3600" dirty="0" smtClean="0">
                <a:solidFill>
                  <a:srgbClr val="FF0000"/>
                </a:solidFill>
                <a:latin typeface="Times New Roman" panose="02020603050405020304" pitchFamily="18" charset="0"/>
                <a:cs typeface="Times New Roman" panose="02020603050405020304" pitchFamily="18" charset="0"/>
              </a:rPr>
              <a:t>Bước 3: Dán hình tròn</a:t>
            </a:r>
            <a:endParaRPr lang="en-US" sz="3600" dirty="0" smtClean="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746919" y="3855451"/>
            <a:ext cx="8839200" cy="2862322"/>
          </a:xfrm>
          <a:prstGeom prst="rect">
            <a:avLst/>
          </a:prstGeom>
          <a:noFill/>
        </p:spPr>
        <p:txBody>
          <a:bodyPr wrap="square" rtlCol="0">
            <a:spAutoFit/>
          </a:bodyPr>
          <a:lstStyle/>
          <a:p>
            <a:pPr indent="457200"/>
            <a:r>
              <a:rPr lang="vi-VN" sz="3600" dirty="0" smtClean="0">
                <a:solidFill>
                  <a:srgbClr val="0000FF"/>
                </a:solidFill>
                <a:latin typeface="Times New Roman" panose="02020603050405020304" pitchFamily="18" charset="0"/>
                <a:cs typeface="Times New Roman" panose="02020603050405020304" pitchFamily="18" charset="0"/>
              </a:rPr>
              <a:t> Dùng hồ để dán hình tròn lên mặt giấy thủ công khác màu.</a:t>
            </a:r>
          </a:p>
          <a:p>
            <a:pPr marL="571500" indent="-571500">
              <a:buFontTx/>
              <a:buChar char="-"/>
            </a:pPr>
            <a:r>
              <a:rPr lang="vi-VN" sz="3600" dirty="0" smtClean="0">
                <a:solidFill>
                  <a:srgbClr val="0000FF"/>
                </a:solidFill>
                <a:latin typeface="Times New Roman" panose="02020603050405020304" pitchFamily="18" charset="0"/>
                <a:cs typeface="Times New Roman" panose="02020603050405020304" pitchFamily="18" charset="0"/>
              </a:rPr>
              <a:t>Bôi hồ lên mặt sau của hình tròn.</a:t>
            </a:r>
          </a:p>
          <a:p>
            <a:pPr marL="571500" indent="-571500">
              <a:buFontTx/>
              <a:buChar char="-"/>
            </a:pPr>
            <a:r>
              <a:rPr lang="vi-VN" sz="3600" dirty="0" smtClean="0">
                <a:solidFill>
                  <a:srgbClr val="0000FF"/>
                </a:solidFill>
                <a:latin typeface="Times New Roman" panose="02020603050405020304" pitchFamily="18" charset="0"/>
                <a:cs typeface="Times New Roman" panose="02020603050405020304" pitchFamily="18" charset="0"/>
              </a:rPr>
              <a:t>Dán </a:t>
            </a:r>
            <a:r>
              <a:rPr lang="vi-VN" sz="3600" dirty="0">
                <a:solidFill>
                  <a:srgbClr val="0000FF"/>
                </a:solidFill>
                <a:latin typeface="Times New Roman" panose="02020603050405020304" pitchFamily="18" charset="0"/>
                <a:cs typeface="Times New Roman" panose="02020603050405020304" pitchFamily="18" charset="0"/>
              </a:rPr>
              <a:t>hình tròn lên mặt giấy thủ công khác màu</a:t>
            </a:r>
            <a:r>
              <a:rPr lang="vi-VN" sz="3600" dirty="0" smtClean="0">
                <a:solidFill>
                  <a:srgbClr val="0000FF"/>
                </a:solidFill>
                <a:latin typeface="Times New Roman" panose="02020603050405020304" pitchFamily="18" charset="0"/>
                <a:cs typeface="Times New Roman" panose="02020603050405020304" pitchFamily="18" charset="0"/>
              </a:rPr>
              <a:t>.</a:t>
            </a:r>
          </a:p>
        </p:txBody>
      </p:sp>
      <p:pic>
        <p:nvPicPr>
          <p:cNvPr id="13" name="Picture 12"/>
          <p:cNvPicPr/>
          <p:nvPr/>
        </p:nvPicPr>
        <p:blipFill rotWithShape="1">
          <a:blip r:embed="rId2"/>
          <a:srcRect l="21281" t="33650" r="49952" b="29658"/>
          <a:stretch/>
        </p:blipFill>
        <p:spPr bwMode="auto">
          <a:xfrm>
            <a:off x="9967119" y="3505200"/>
            <a:ext cx="5486400" cy="2438400"/>
          </a:xfrm>
          <a:prstGeom prst="rect">
            <a:avLst/>
          </a:prstGeom>
          <a:ln>
            <a:noFill/>
          </a:ln>
          <a:extLst>
            <a:ext uri="{53640926-AAD7-44D8-BBD7-CCE9431645EC}">
              <a14:shadowObscured xmlns:a14="http://schemas.microsoft.com/office/drawing/2010/main"/>
            </a:ext>
          </a:extLst>
        </p:spPr>
      </p:pic>
      <p:pic>
        <p:nvPicPr>
          <p:cNvPr id="14" name="Picture 13"/>
          <p:cNvPicPr/>
          <p:nvPr/>
        </p:nvPicPr>
        <p:blipFill rotWithShape="1">
          <a:blip r:embed="rId2"/>
          <a:srcRect l="60314" t="34981" r="12737" b="29277"/>
          <a:stretch/>
        </p:blipFill>
        <p:spPr bwMode="auto">
          <a:xfrm>
            <a:off x="10119519" y="5943600"/>
            <a:ext cx="5334000" cy="2667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8968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21"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42719" y="0"/>
            <a:ext cx="5492209" cy="930735"/>
            <a:chOff x="5063626" y="172432"/>
            <a:chExt cx="5399539" cy="930735"/>
          </a:xfrm>
        </p:grpSpPr>
        <p:grpSp>
          <p:nvGrpSpPr>
            <p:cNvPr id="3" name="Group 2"/>
            <p:cNvGrpSpPr/>
            <p:nvPr/>
          </p:nvGrpSpPr>
          <p:grpSpPr>
            <a:xfrm>
              <a:off x="5063626" y="172432"/>
              <a:ext cx="5399539" cy="930735"/>
              <a:chOff x="5063626" y="172432"/>
              <a:chExt cx="5399539" cy="930735"/>
            </a:xfrm>
          </p:grpSpPr>
          <p:sp>
            <p:nvSpPr>
              <p:cNvPr id="5" name="TextBox 4"/>
              <p:cNvSpPr txBox="1"/>
              <p:nvPr/>
            </p:nvSpPr>
            <p:spPr>
              <a:xfrm>
                <a:off x="5063626" y="172432"/>
                <a:ext cx="5399539" cy="523220"/>
              </a:xfrm>
              <a:prstGeom prst="rect">
                <a:avLst/>
              </a:prstGeom>
              <a:solidFill>
                <a:schemeClr val="bg1"/>
              </a:solid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2055362"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CÔNG NGHỆ</a:t>
                </a:r>
                <a:endParaRPr lang="en-US" sz="2400" b="1">
                  <a:solidFill>
                    <a:srgbClr val="FF0066"/>
                  </a:solidFill>
                  <a:latin typeface="Times New Roman" pitchFamily="18" charset="0"/>
                  <a:cs typeface="Times New Roman" pitchFamily="18" charset="0"/>
                </a:endParaRPr>
              </a:p>
            </p:txBody>
          </p:sp>
        </p:grpSp>
        <p:cxnSp>
          <p:nvCxnSpPr>
            <p:cNvPr id="4" name="Straight Connector 3"/>
            <p:cNvCxnSpPr/>
            <p:nvPr/>
          </p:nvCxnSpPr>
          <p:spPr>
            <a:xfrm>
              <a:off x="6830837" y="1051559"/>
              <a:ext cx="1759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2042319" y="898134"/>
            <a:ext cx="12954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2800" b="1" dirty="0" err="1" smtClean="0">
                <a:solidFill>
                  <a:srgbClr val="0000CC"/>
                </a:solidFill>
                <a:latin typeface="Times New Roman" pitchFamily="18" charset="0"/>
              </a:rPr>
              <a:t>Bài</a:t>
            </a:r>
            <a:r>
              <a:rPr lang="en-US" sz="2800" b="1" dirty="0" smtClean="0">
                <a:solidFill>
                  <a:srgbClr val="0000CC"/>
                </a:solidFill>
                <a:latin typeface="Times New Roman" pitchFamily="18" charset="0"/>
              </a:rPr>
              <a:t> </a:t>
            </a:r>
            <a:r>
              <a:rPr lang="vi-VN" sz="2800" b="1" dirty="0" smtClean="0">
                <a:solidFill>
                  <a:srgbClr val="0000CC"/>
                </a:solidFill>
                <a:latin typeface="Times New Roman" pitchFamily="18" charset="0"/>
              </a:rPr>
              <a:t>7</a:t>
            </a:r>
            <a:r>
              <a:rPr lang="en-US" sz="2800" b="1" dirty="0" smtClean="0">
                <a:solidFill>
                  <a:srgbClr val="0000CC"/>
                </a:solidFill>
                <a:latin typeface="Times New Roman" pitchFamily="18" charset="0"/>
              </a:rPr>
              <a:t>: </a:t>
            </a:r>
            <a:r>
              <a:rPr lang="vi-VN" sz="2800" b="1" dirty="0" smtClean="0">
                <a:solidFill>
                  <a:srgbClr val="0000CC"/>
                </a:solidFill>
                <a:latin typeface="Times New Roman" pitchFamily="18" charset="0"/>
              </a:rPr>
              <a:t>DỤNG CỤ VÀ VẬT LIỆU LÀM THỦ CÔNG </a:t>
            </a:r>
            <a:r>
              <a:rPr lang="en-US" sz="2800" b="1" dirty="0" smtClean="0">
                <a:solidFill>
                  <a:srgbClr val="0000CC"/>
                </a:solidFill>
                <a:latin typeface="Times New Roman" pitchFamily="18" charset="0"/>
              </a:rPr>
              <a:t>(</a:t>
            </a:r>
            <a:r>
              <a:rPr lang="en-US" sz="2800" b="1" dirty="0" err="1" smtClean="0">
                <a:solidFill>
                  <a:srgbClr val="0000CC"/>
                </a:solidFill>
                <a:latin typeface="Times New Roman" pitchFamily="18" charset="0"/>
              </a:rPr>
              <a:t>T2</a:t>
            </a:r>
            <a:r>
              <a:rPr lang="en-US" sz="2800" b="1" dirty="0" smtClean="0">
                <a:solidFill>
                  <a:srgbClr val="0000CC"/>
                </a:solidFill>
                <a:latin typeface="Times New Roman" pitchFamily="18" charset="0"/>
              </a:rPr>
              <a:t>)</a:t>
            </a:r>
          </a:p>
        </p:txBody>
      </p:sp>
      <p:sp>
        <p:nvSpPr>
          <p:cNvPr id="46" name="Text Box 14"/>
          <p:cNvSpPr txBox="1">
            <a:spLocks noChangeArrowheads="1"/>
          </p:cNvSpPr>
          <p:nvPr/>
        </p:nvSpPr>
        <p:spPr bwMode="auto">
          <a:xfrm>
            <a:off x="1491583" y="1524000"/>
            <a:ext cx="103805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defRPr/>
            </a:pPr>
            <a:r>
              <a:rPr lang="en-US" sz="3200" b="1" u="sng" dirty="0" smtClean="0">
                <a:solidFill>
                  <a:srgbClr val="FF0000"/>
                </a:solidFill>
                <a:latin typeface="Times New Roman" pitchFamily="18" charset="0"/>
              </a:rPr>
              <a:t>3. </a:t>
            </a:r>
            <a:r>
              <a:rPr lang="vi-VN" sz="3200" b="1" u="sng" dirty="0" smtClean="0">
                <a:solidFill>
                  <a:srgbClr val="FF0000"/>
                </a:solidFill>
                <a:latin typeface="Times New Roman" pitchFamily="18" charset="0"/>
              </a:rPr>
              <a:t>SỬ DỤNG DỤNG CỤ LÀM THỦ CÔNG</a:t>
            </a:r>
            <a:r>
              <a:rPr lang="nl-NL" sz="3600" b="1" u="sng" dirty="0" smtClean="0">
                <a:solidFill>
                  <a:srgbClr val="FF0000"/>
                </a:solidFill>
                <a:latin typeface="Times New Roman" pitchFamily="18" charset="0"/>
                <a:cs typeface="Times New Roman" pitchFamily="18" charset="0"/>
              </a:rPr>
              <a:t>.</a:t>
            </a:r>
            <a:endParaRPr lang="en-US" sz="3600" b="1" u="sng" dirty="0" smtClean="0">
              <a:solidFill>
                <a:srgbClr val="FF0000"/>
              </a:solidFill>
              <a:latin typeface="Times New Roman" pitchFamily="18" charset="0"/>
              <a:cs typeface="Times New Roman" pitchFamily="18" charset="0"/>
            </a:endParaRPr>
          </a:p>
        </p:txBody>
      </p:sp>
      <p:sp>
        <p:nvSpPr>
          <p:cNvPr id="47" name="TextBox 46"/>
          <p:cNvSpPr txBox="1"/>
          <p:nvPr/>
        </p:nvSpPr>
        <p:spPr>
          <a:xfrm>
            <a:off x="1127919" y="2165765"/>
            <a:ext cx="14190536" cy="1200329"/>
          </a:xfrm>
          <a:prstGeom prst="rect">
            <a:avLst/>
          </a:prstGeom>
          <a:noFill/>
        </p:spPr>
        <p:txBody>
          <a:bodyPr wrap="square" rtlCol="0">
            <a:spAutoFit/>
          </a:bodyPr>
          <a:lstStyle/>
          <a:p>
            <a:pPr indent="457200" algn="just"/>
            <a:r>
              <a:rPr lang="en-US" sz="3600" i="1" dirty="0" smtClean="0">
                <a:solidFill>
                  <a:srgbClr val="0000FF"/>
                </a:solidFill>
                <a:latin typeface="Times New Roman" panose="02020603050405020304" pitchFamily="18" charset="0"/>
                <a:cs typeface="Times New Roman" panose="02020603050405020304" pitchFamily="18" charset="0"/>
              </a:rPr>
              <a:t>- </a:t>
            </a:r>
            <a:r>
              <a:rPr lang="en-US" sz="3600" i="1" dirty="0" err="1" smtClean="0">
                <a:solidFill>
                  <a:srgbClr val="0000FF"/>
                </a:solidFill>
                <a:latin typeface="Times New Roman" panose="02020603050405020304" pitchFamily="18" charset="0"/>
                <a:cs typeface="Times New Roman" panose="02020603050405020304" pitchFamily="18" charset="0"/>
              </a:rPr>
              <a:t>Em</a:t>
            </a:r>
            <a:r>
              <a:rPr lang="en-US" sz="3600" i="1" dirty="0" smtClean="0">
                <a:solidFill>
                  <a:srgbClr val="0000FF"/>
                </a:solidFill>
                <a:latin typeface="Times New Roman" panose="02020603050405020304" pitchFamily="18" charset="0"/>
                <a:cs typeface="Times New Roman" panose="02020603050405020304" pitchFamily="18" charset="0"/>
              </a:rPr>
              <a:t> </a:t>
            </a:r>
            <a:r>
              <a:rPr lang="vi-VN" sz="3600" i="1" dirty="0" smtClean="0">
                <a:solidFill>
                  <a:srgbClr val="0000FF"/>
                </a:solidFill>
                <a:latin typeface="Times New Roman" panose="02020603050405020304" pitchFamily="18" charset="0"/>
                <a:cs typeface="Times New Roman" panose="02020603050405020304" pitchFamily="18" charset="0"/>
              </a:rPr>
              <a:t>hãy </a:t>
            </a:r>
            <a:r>
              <a:rPr lang="en-US" sz="3600" i="1" dirty="0" err="1" smtClean="0">
                <a:solidFill>
                  <a:srgbClr val="0000FF"/>
                </a:solidFill>
                <a:latin typeface="Times New Roman" panose="02020603050405020304" pitchFamily="18" charset="0"/>
                <a:cs typeface="Times New Roman" panose="02020603050405020304" pitchFamily="18" charset="0"/>
              </a:rPr>
              <a:t>cùng</a:t>
            </a:r>
            <a:r>
              <a:rPr lang="en-US" sz="3600" i="1" dirty="0" smtClean="0">
                <a:solidFill>
                  <a:srgbClr val="0000FF"/>
                </a:solidFill>
                <a:latin typeface="Times New Roman" panose="02020603050405020304" pitchFamily="18" charset="0"/>
                <a:cs typeface="Times New Roman" panose="02020603050405020304" pitchFamily="18" charset="0"/>
              </a:rPr>
              <a:t> </a:t>
            </a:r>
            <a:r>
              <a:rPr lang="en-US" sz="3600" i="1" dirty="0" err="1" smtClean="0">
                <a:solidFill>
                  <a:srgbClr val="0000FF"/>
                </a:solidFill>
                <a:latin typeface="Times New Roman" panose="02020603050405020304" pitchFamily="18" charset="0"/>
                <a:cs typeface="Times New Roman" panose="02020603050405020304" pitchFamily="18" charset="0"/>
              </a:rPr>
              <a:t>bạn</a:t>
            </a:r>
            <a:r>
              <a:rPr lang="en-US" sz="3600" i="1" dirty="0" smtClean="0">
                <a:solidFill>
                  <a:srgbClr val="0000FF"/>
                </a:solidFill>
                <a:latin typeface="Times New Roman" panose="02020603050405020304" pitchFamily="18" charset="0"/>
                <a:cs typeface="Times New Roman" panose="02020603050405020304" pitchFamily="18" charset="0"/>
              </a:rPr>
              <a:t> </a:t>
            </a:r>
            <a:r>
              <a:rPr lang="en-US" sz="3600" i="1" dirty="0" err="1" smtClean="0">
                <a:solidFill>
                  <a:srgbClr val="0000FF"/>
                </a:solidFill>
                <a:latin typeface="Times New Roman" panose="02020603050405020304" pitchFamily="18" charset="0"/>
                <a:cs typeface="Times New Roman" panose="02020603050405020304" pitchFamily="18" charset="0"/>
              </a:rPr>
              <a:t>thảo</a:t>
            </a:r>
            <a:r>
              <a:rPr lang="en-US" sz="3600" i="1" dirty="0" smtClean="0">
                <a:solidFill>
                  <a:srgbClr val="0000FF"/>
                </a:solidFill>
                <a:latin typeface="Times New Roman" panose="02020603050405020304" pitchFamily="18" charset="0"/>
                <a:cs typeface="Times New Roman" panose="02020603050405020304" pitchFamily="18" charset="0"/>
              </a:rPr>
              <a:t> </a:t>
            </a:r>
            <a:r>
              <a:rPr lang="en-US" sz="3600" i="1" dirty="0" err="1" smtClean="0">
                <a:solidFill>
                  <a:srgbClr val="0000FF"/>
                </a:solidFill>
                <a:latin typeface="Times New Roman" panose="02020603050405020304" pitchFamily="18" charset="0"/>
                <a:cs typeface="Times New Roman" panose="02020603050405020304" pitchFamily="18" charset="0"/>
              </a:rPr>
              <a:t>luận</a:t>
            </a:r>
            <a:r>
              <a:rPr lang="en-US" sz="3600" i="1" dirty="0" smtClean="0">
                <a:solidFill>
                  <a:srgbClr val="0000FF"/>
                </a:solidFill>
                <a:latin typeface="Times New Roman" panose="02020603050405020304" pitchFamily="18" charset="0"/>
                <a:cs typeface="Times New Roman" panose="02020603050405020304" pitchFamily="18" charset="0"/>
              </a:rPr>
              <a:t> </a:t>
            </a:r>
            <a:r>
              <a:rPr lang="en-US" sz="3600" i="1" dirty="0" err="1" smtClean="0">
                <a:solidFill>
                  <a:srgbClr val="0000FF"/>
                </a:solidFill>
                <a:latin typeface="Times New Roman" panose="02020603050405020304" pitchFamily="18" charset="0"/>
                <a:cs typeface="Times New Roman" panose="02020603050405020304" pitchFamily="18" charset="0"/>
              </a:rPr>
              <a:t>về</a:t>
            </a:r>
            <a:r>
              <a:rPr lang="vi-VN" sz="3600" i="1" dirty="0" smtClean="0">
                <a:solidFill>
                  <a:srgbClr val="0000FF"/>
                </a:solidFill>
                <a:latin typeface="Times New Roman" panose="02020603050405020304" pitchFamily="18" charset="0"/>
                <a:cs typeface="Times New Roman" panose="02020603050405020304" pitchFamily="18" charset="0"/>
              </a:rPr>
              <a:t> ảnh hưởng của việc sử dụng dụng cụ mất an toàn trong các tình huống sau</a:t>
            </a:r>
            <a:r>
              <a:rPr lang="en-US" sz="3600" i="1" dirty="0" smtClean="0">
                <a:solidFill>
                  <a:srgbClr val="0000FF"/>
                </a:solidFill>
                <a:latin typeface="Times New Roman" panose="02020603050405020304" pitchFamily="18" charset="0"/>
                <a:cs typeface="Times New Roman" panose="02020603050405020304" pitchFamily="18" charset="0"/>
              </a:rPr>
              <a:t>?</a:t>
            </a:r>
          </a:p>
        </p:txBody>
      </p:sp>
      <p:pic>
        <p:nvPicPr>
          <p:cNvPr id="11" name="Picture 10"/>
          <p:cNvPicPr/>
          <p:nvPr/>
        </p:nvPicPr>
        <p:blipFill rotWithShape="1">
          <a:blip r:embed="rId2"/>
          <a:srcRect l="21067" t="30799" r="44712" b="27757"/>
          <a:stretch/>
        </p:blipFill>
        <p:spPr bwMode="auto">
          <a:xfrm>
            <a:off x="893555" y="3382795"/>
            <a:ext cx="3663364" cy="3170405"/>
          </a:xfrm>
          <a:prstGeom prst="rect">
            <a:avLst/>
          </a:prstGeom>
          <a:ln>
            <a:noFill/>
          </a:ln>
          <a:extLst>
            <a:ext uri="{53640926-AAD7-44D8-BBD7-CCE9431645EC}">
              <a14:shadowObscured xmlns:a14="http://schemas.microsoft.com/office/drawing/2010/main"/>
            </a:ext>
          </a:extLst>
        </p:spPr>
      </p:pic>
      <p:pic>
        <p:nvPicPr>
          <p:cNvPr id="15" name="Picture 14"/>
          <p:cNvPicPr/>
          <p:nvPr/>
        </p:nvPicPr>
        <p:blipFill rotWithShape="1">
          <a:blip r:embed="rId3"/>
          <a:srcRect l="20961" t="31939" r="46209" b="27377"/>
          <a:stretch/>
        </p:blipFill>
        <p:spPr bwMode="auto">
          <a:xfrm>
            <a:off x="4556919" y="3382795"/>
            <a:ext cx="3378176" cy="3246605"/>
          </a:xfrm>
          <a:prstGeom prst="rect">
            <a:avLst/>
          </a:prstGeom>
          <a:ln>
            <a:noFill/>
          </a:ln>
          <a:extLst>
            <a:ext uri="{53640926-AAD7-44D8-BBD7-CCE9431645EC}">
              <a14:shadowObscured xmlns:a14="http://schemas.microsoft.com/office/drawing/2010/main"/>
            </a:ext>
          </a:extLst>
        </p:spPr>
      </p:pic>
      <p:pic>
        <p:nvPicPr>
          <p:cNvPr id="17" name="Picture 16"/>
          <p:cNvPicPr/>
          <p:nvPr/>
        </p:nvPicPr>
        <p:blipFill rotWithShape="1">
          <a:blip r:embed="rId4"/>
          <a:srcRect l="22457" t="31939" r="46530" b="27946"/>
          <a:stretch/>
        </p:blipFill>
        <p:spPr bwMode="auto">
          <a:xfrm>
            <a:off x="8077309" y="3382794"/>
            <a:ext cx="3794810" cy="3187853"/>
          </a:xfrm>
          <a:prstGeom prst="rect">
            <a:avLst/>
          </a:prstGeom>
          <a:ln>
            <a:noFill/>
          </a:ln>
          <a:extLst>
            <a:ext uri="{53640926-AAD7-44D8-BBD7-CCE9431645EC}">
              <a14:shadowObscured xmlns:a14="http://schemas.microsoft.com/office/drawing/2010/main"/>
            </a:ext>
          </a:extLst>
        </p:spPr>
      </p:pic>
      <p:pic>
        <p:nvPicPr>
          <p:cNvPr id="19" name="Picture 18"/>
          <p:cNvPicPr/>
          <p:nvPr/>
        </p:nvPicPr>
        <p:blipFill rotWithShape="1">
          <a:blip r:embed="rId5"/>
          <a:srcRect l="22243" t="32510" r="46423" b="27947"/>
          <a:stretch/>
        </p:blipFill>
        <p:spPr bwMode="auto">
          <a:xfrm>
            <a:off x="11900879" y="3505200"/>
            <a:ext cx="4009840" cy="3048000"/>
          </a:xfrm>
          <a:prstGeom prst="rect">
            <a:avLst/>
          </a:prstGeom>
          <a:ln>
            <a:noFill/>
          </a:ln>
          <a:extLst>
            <a:ext uri="{53640926-AAD7-44D8-BBD7-CCE9431645EC}">
              <a14:shadowObscured xmlns:a14="http://schemas.microsoft.com/office/drawing/2010/main"/>
            </a:ext>
          </a:extLst>
        </p:spPr>
      </p:pic>
      <p:sp>
        <p:nvSpPr>
          <p:cNvPr id="20" name="TextBox 19"/>
          <p:cNvSpPr txBox="1"/>
          <p:nvPr/>
        </p:nvSpPr>
        <p:spPr>
          <a:xfrm>
            <a:off x="1127919" y="6810068"/>
            <a:ext cx="14346917" cy="1754326"/>
          </a:xfrm>
          <a:prstGeom prst="rect">
            <a:avLst/>
          </a:prstGeom>
          <a:noFill/>
        </p:spPr>
        <p:txBody>
          <a:bodyPr wrap="square" rtlCol="0">
            <a:spAutoFit/>
          </a:bodyPr>
          <a:lstStyle/>
          <a:p>
            <a:pPr indent="457200"/>
            <a:r>
              <a:rPr lang="vi-VN" sz="3600" i="1" dirty="0" smtClean="0">
                <a:solidFill>
                  <a:srgbClr val="0000FF"/>
                </a:solidFill>
                <a:latin typeface="Times New Roman" panose="02020603050405020304" pitchFamily="18" charset="0"/>
                <a:cs typeface="Times New Roman" panose="02020603050405020304" pitchFamily="18" charset="0"/>
              </a:rPr>
              <a:t>Chọn dụng cụ vừa với tay cầm, hạn chế có đầu sắc nhọn. Tập trung khi sử dụng dụng cụ, không đùa nghịch để tránh bị thương. Cất dụng cụ vào hộp hoặc bao đựng và để nơi an toàn khi </a:t>
            </a:r>
            <a:r>
              <a:rPr lang="vi-VN" sz="3600" i="1" smtClean="0">
                <a:solidFill>
                  <a:srgbClr val="0000FF"/>
                </a:solidFill>
                <a:latin typeface="Times New Roman" panose="02020603050405020304" pitchFamily="18" charset="0"/>
                <a:cs typeface="Times New Roman" panose="02020603050405020304" pitchFamily="18" charset="0"/>
              </a:rPr>
              <a:t>không sử </a:t>
            </a:r>
            <a:r>
              <a:rPr lang="vi-VN" sz="3600" i="1" dirty="0" smtClean="0">
                <a:solidFill>
                  <a:srgbClr val="0000FF"/>
                </a:solidFill>
                <a:latin typeface="Times New Roman" panose="02020603050405020304" pitchFamily="18" charset="0"/>
                <a:cs typeface="Times New Roman" panose="02020603050405020304" pitchFamily="18" charset="0"/>
              </a:rPr>
              <a:t>dụng. </a:t>
            </a:r>
            <a:endParaRPr lang="en-US" sz="3600" i="1" dirty="0" smtClean="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972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1396</TotalTime>
  <Words>1034</Words>
  <Application>Microsoft Office PowerPoint</Application>
  <PresentationFormat>Custom</PresentationFormat>
  <Paragraphs>97</Paragraphs>
  <Slides>15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Microsoft account</cp:lastModifiedBy>
  <cp:revision>284</cp:revision>
  <dcterms:created xsi:type="dcterms:W3CDTF">2022-07-10T01:37:20Z</dcterms:created>
  <dcterms:modified xsi:type="dcterms:W3CDTF">2024-02-01T03:09:09Z</dcterms:modified>
</cp:coreProperties>
</file>