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1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69" r:id="rId21"/>
    <p:sldId id="27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52CAD-946D-4871-AA16-BC4482307513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AF73-B285-4A7C-AA0A-0942FA9AA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23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7C7658-DD5F-497C-9395-5C29738E0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16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95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2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10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828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78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6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76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96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0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6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7034B-67A7-4002-A9E3-F10D308BA4A7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4DAFE-72E5-4085-9B26-24AE11219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16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tags" Target="../tags/tag3.xml"/><Relationship Id="rId7" Type="http://schemas.openxmlformats.org/officeDocument/2006/relationships/image" Target="../media/image17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1.gif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0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44220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4800" y="76200"/>
            <a:ext cx="8610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>
                <a:latin typeface=".VnAvant" pitchFamily="34" charset="0"/>
              </a:rPr>
              <a:t>       Hµ </a:t>
            </a:r>
            <a:r>
              <a:rPr lang="en-US" sz="4800" dirty="0" err="1">
                <a:latin typeface=".VnAvant" pitchFamily="34" charset="0"/>
              </a:rPr>
              <a:t>theo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bè</a:t>
            </a:r>
            <a:r>
              <a:rPr lang="en-US" sz="4800" dirty="0">
                <a:latin typeface=".VnAvant" pitchFamily="34" charset="0"/>
              </a:rPr>
              <a:t> ®</a:t>
            </a:r>
            <a:r>
              <a:rPr lang="en-US" sz="4800" dirty="0" err="1">
                <a:latin typeface=".VnAvant" pitchFamily="34" charset="0"/>
              </a:rPr>
              <a:t>Õn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s©n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chim</a:t>
            </a:r>
            <a:r>
              <a:rPr lang="en-US" sz="4800" dirty="0">
                <a:latin typeface=".VnAvant" pitchFamily="34" charset="0"/>
              </a:rPr>
              <a:t>. </a:t>
            </a:r>
            <a:r>
              <a:rPr lang="en-US" sz="4800" dirty="0" err="1">
                <a:latin typeface=".VnAvant" pitchFamily="34" charset="0"/>
              </a:rPr>
              <a:t>S©n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chim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cã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cß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diÖc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s¸o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bå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n«ng</a:t>
            </a:r>
            <a:r>
              <a:rPr lang="en-US" sz="4800" dirty="0">
                <a:latin typeface=".VnAvant" pitchFamily="34" charset="0"/>
              </a:rPr>
              <a:t>,… Hµ </a:t>
            </a:r>
            <a:r>
              <a:rPr lang="en-US" sz="4800" dirty="0" err="1">
                <a:latin typeface=".VnAvant" pitchFamily="34" charset="0"/>
              </a:rPr>
              <a:t>ch¨m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chó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nh×n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nh÷ng</a:t>
            </a:r>
            <a:r>
              <a:rPr lang="en-US" sz="4800" dirty="0">
                <a:latin typeface=".VnAvant" pitchFamily="34" charset="0"/>
              </a:rPr>
              <a:t> ®µn </a:t>
            </a:r>
            <a:r>
              <a:rPr lang="en-US" sz="4800" dirty="0" err="1">
                <a:latin typeface=".VnAvant" pitchFamily="34" charset="0"/>
              </a:rPr>
              <a:t>cß</a:t>
            </a:r>
            <a:r>
              <a:rPr lang="en-US" sz="4800" dirty="0">
                <a:latin typeface=".VnAvant" pitchFamily="34" charset="0"/>
              </a:rPr>
              <a:t> tr¾ng, </a:t>
            </a:r>
            <a:r>
              <a:rPr lang="en-US" sz="4800" dirty="0" err="1">
                <a:latin typeface=".VnAvant" pitchFamily="34" charset="0"/>
              </a:rPr>
              <a:t>diÖc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x¸m</a:t>
            </a:r>
            <a:r>
              <a:rPr lang="en-US" sz="4800" dirty="0">
                <a:latin typeface=".VnAvant" pitchFamily="34" charset="0"/>
              </a:rPr>
              <a:t> bay </a:t>
            </a:r>
            <a:r>
              <a:rPr lang="en-US" sz="4800" dirty="0" err="1">
                <a:latin typeface=".VnAvant" pitchFamily="34" charset="0"/>
              </a:rPr>
              <a:t>liÖng</a:t>
            </a:r>
            <a:r>
              <a:rPr lang="en-US" sz="4800" dirty="0">
                <a:latin typeface=".VnAvant" pitchFamily="34" charset="0"/>
              </a:rPr>
              <a:t>, ®</a:t>
            </a:r>
            <a:r>
              <a:rPr lang="en-US" sz="4800" dirty="0" err="1">
                <a:latin typeface=".VnAvant" pitchFamily="34" charset="0"/>
              </a:rPr>
              <a:t>Ëu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kÝn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trªn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nh÷ng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ngän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c©y</a:t>
            </a:r>
            <a:r>
              <a:rPr lang="en-US" sz="4800" dirty="0">
                <a:latin typeface=".VnAvant" pitchFamily="34" charset="0"/>
              </a:rPr>
              <a:t>. Sau </a:t>
            </a:r>
            <a:r>
              <a:rPr lang="en-US" sz="4800" dirty="0" err="1">
                <a:latin typeface=".VnAvant" pitchFamily="34" charset="0"/>
              </a:rPr>
              <a:t>mét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ngµy</a:t>
            </a:r>
            <a:r>
              <a:rPr lang="en-US" sz="4800" dirty="0">
                <a:latin typeface=".VnAvant" pitchFamily="34" charset="0"/>
              </a:rPr>
              <a:t> ®i </a:t>
            </a:r>
            <a:r>
              <a:rPr lang="en-US" sz="4800" dirty="0" err="1">
                <a:latin typeface=".VnAvant" pitchFamily="34" charset="0"/>
              </a:rPr>
              <a:t>kiÕm</a:t>
            </a:r>
            <a:r>
              <a:rPr lang="en-US" sz="4800" dirty="0">
                <a:latin typeface=".VnAvant" pitchFamily="34" charset="0"/>
              </a:rPr>
              <a:t> ¨n, </a:t>
            </a:r>
            <a:r>
              <a:rPr lang="en-US" sz="4800" dirty="0" err="1">
                <a:latin typeface=".VnAvant" pitchFamily="34" charset="0"/>
              </a:rPr>
              <a:t>tõng</a:t>
            </a:r>
            <a:r>
              <a:rPr lang="en-US" sz="4800" dirty="0">
                <a:latin typeface=".VnAvant" pitchFamily="34" charset="0"/>
              </a:rPr>
              <a:t> ®µn </a:t>
            </a:r>
            <a:r>
              <a:rPr lang="en-US" sz="4800" dirty="0" err="1">
                <a:latin typeface=".VnAvant" pitchFamily="34" charset="0"/>
              </a:rPr>
              <a:t>chim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rÝu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rÝt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vÒ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tæ</a:t>
            </a:r>
            <a:r>
              <a:rPr lang="en-US" sz="4800" dirty="0">
                <a:latin typeface=".VnAvant" pitchFamily="34" charset="0"/>
              </a:rPr>
              <a:t>, </a:t>
            </a:r>
            <a:r>
              <a:rPr lang="en-US" sz="4800" dirty="0" err="1">
                <a:latin typeface=".VnAvant" pitchFamily="34" charset="0"/>
              </a:rPr>
              <a:t>tr«ng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thËt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yªn</a:t>
            </a:r>
            <a:r>
              <a:rPr lang="en-US" sz="4800" dirty="0">
                <a:latin typeface=".VnAvant" pitchFamily="34" charset="0"/>
              </a:rPr>
              <a:t> </a:t>
            </a:r>
            <a:r>
              <a:rPr lang="en-US" sz="4800" dirty="0" err="1">
                <a:latin typeface=".VnAvant" pitchFamily="34" charset="0"/>
              </a:rPr>
              <a:t>b×nh</a:t>
            </a:r>
            <a:r>
              <a:rPr lang="en-US" sz="4800" dirty="0">
                <a:latin typeface=".VnAvant" pitchFamily="34" charset="0"/>
              </a:rPr>
              <a:t>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0811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:\OneDrive\NAM HOC 2019- 2020\e TIN\Tap huan Elearning_2018\Minh hoa\Anh\001-6_500_01.png">
            <a:extLst>
              <a:ext uri="{FF2B5EF4-FFF2-40B4-BE49-F238E27FC236}">
                <a16:creationId xmlns:a16="http://schemas.microsoft.com/office/drawing/2014/main" id="{78ED9BA3-D843-4197-B16B-CB061D7D3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16" y="700089"/>
            <a:ext cx="564713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extBox 3">
            <a:extLst>
              <a:ext uri="{FF2B5EF4-FFF2-40B4-BE49-F238E27FC236}">
                <a16:creationId xmlns:a16="http://schemas.microsoft.com/office/drawing/2014/main" id="{458FB854-7680-48DA-A765-071EFCB64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586040"/>
            <a:ext cx="43183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7200" b="1" dirty="0"/>
              <a:t>GIẢI LAO</a:t>
            </a:r>
          </a:p>
        </p:txBody>
      </p:sp>
    </p:spTree>
    <p:extLst>
      <p:ext uri="{BB962C8B-B14F-4D97-AF65-F5344CB8AC3E}">
        <p14:creationId xmlns:p14="http://schemas.microsoft.com/office/powerpoint/2010/main" val="100840141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0"/>
            <a:ext cx="91014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044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lớp 1 năm 2020 -2021 knttvcs\ảnh tiếng việt\chao-mao-lua-chao-mao-hong-y-giao-chu-14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066800"/>
            <a:ext cx="7143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mào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hạc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lớp 1 năm 2020 -2021 knttvcs\ảnh tiếng việt\chim-hong-hac-376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167176"/>
            <a:ext cx="6019800" cy="475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8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tước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D:\lớp 1 năm 2020 -2021 knttvcs\ảnh tiếng việt\chim-kim-tuoc-bohemian-waxwing-14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47750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26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anna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lớp 1 năm 2020 -2021 knttvcs\ảnh tiếng việt\chim-ruoi-14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33475"/>
            <a:ext cx="57150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5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trĩ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lớp 1 năm 2020 -2021 knttvcs\ảnh tiếng việt\chim-tri-vang-14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287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425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D:\lớp 1 năm 2020 -2021 knttvcs\ảnh tiếng việt\cong-pavo-14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285875"/>
            <a:ext cx="5953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24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uyên</a:t>
            </a:r>
            <a:r>
              <a:rPr lang="en-US" sz="36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ương</a:t>
            </a:r>
            <a:endParaRPr lang="en-US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lớp 1 năm 2020 -2021 knttvcs\ảnh tiếng việt\chim-uyen-uong-14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09713"/>
            <a:ext cx="6858000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err="1">
                <a:latin typeface=".VnAvant" pitchFamily="34" charset="0"/>
              </a:rPr>
              <a:t>KiÓm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tra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bµi</a:t>
            </a:r>
            <a:r>
              <a:rPr lang="en-US" dirty="0">
                <a:latin typeface=".VnAvant" pitchFamily="34" charset="0"/>
              </a:rPr>
              <a:t> </a:t>
            </a:r>
            <a:r>
              <a:rPr lang="en-US" dirty="0" err="1">
                <a:latin typeface=".VnAvant" pitchFamily="34" charset="0"/>
              </a:rPr>
              <a:t>cò</a:t>
            </a:r>
            <a:endParaRPr lang="en-US" dirty="0"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752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tõ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 err="1">
                <a:latin typeface=".VnAvant" pitchFamily="34" charset="0"/>
              </a:rPr>
              <a:t>tÊm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thiÖp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tiÖc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mõng</a:t>
            </a:r>
            <a:r>
              <a:rPr lang="en-US" sz="3600" dirty="0">
                <a:latin typeface=".VnAvant" pitchFamily="34" charset="0"/>
              </a:rPr>
              <a:t>      </a:t>
            </a:r>
            <a:r>
              <a:rPr lang="en-US" sz="3600" dirty="0" err="1">
                <a:latin typeface=".VnAvant" pitchFamily="34" charset="0"/>
              </a:rPr>
              <a:t>tiÕn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bé</a:t>
            </a:r>
            <a:endParaRPr lang="en-US" sz="36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.VnAvant" pitchFamily="34" charset="0"/>
              </a:rPr>
              <a:t>§</a:t>
            </a:r>
            <a:r>
              <a:rPr lang="en-US" sz="3600" b="1" u="sng" dirty="0" err="1">
                <a:latin typeface=".VnAvant" pitchFamily="34" charset="0"/>
              </a:rPr>
              <a:t>äc</a:t>
            </a:r>
            <a:r>
              <a:rPr lang="en-US" sz="3600" b="1" u="sng" dirty="0">
                <a:latin typeface=".VnAvant" pitchFamily="34" charset="0"/>
              </a:rPr>
              <a:t> </a:t>
            </a:r>
            <a:r>
              <a:rPr lang="en-US" sz="3600" b="1" u="sng" dirty="0" err="1">
                <a:latin typeface=".VnAvant" pitchFamily="34" charset="0"/>
              </a:rPr>
              <a:t>c©u</a:t>
            </a:r>
            <a:r>
              <a:rPr lang="en-US" sz="3600" b="1" u="sng" dirty="0">
                <a:latin typeface=".VnAvant" pitchFamily="34" charset="0"/>
              </a:rPr>
              <a:t>:</a:t>
            </a:r>
          </a:p>
          <a:p>
            <a:r>
              <a:rPr lang="en-US" sz="3600" dirty="0">
                <a:latin typeface=".VnAvant" pitchFamily="34" charset="0"/>
              </a:rPr>
              <a:t>     </a:t>
            </a:r>
            <a:r>
              <a:rPr lang="en-US" sz="3600" dirty="0" err="1">
                <a:latin typeface=".VnAvant" pitchFamily="34" charset="0"/>
              </a:rPr>
              <a:t>Sau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c¬n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b·o</a:t>
            </a:r>
            <a:r>
              <a:rPr lang="en-US" sz="3600" dirty="0">
                <a:latin typeface=".VnAvant" pitchFamily="34" charset="0"/>
              </a:rPr>
              <a:t>­, </a:t>
            </a:r>
            <a:r>
              <a:rPr lang="en-US" sz="3600" dirty="0" err="1">
                <a:latin typeface=".VnAvant" pitchFamily="34" charset="0"/>
              </a:rPr>
              <a:t>kiÕn</a:t>
            </a:r>
            <a:r>
              <a:rPr lang="en-US" sz="3600" dirty="0">
                <a:latin typeface=".VnAvant" pitchFamily="34" charset="0"/>
              </a:rPr>
              <a:t> ®en l¹i </a:t>
            </a:r>
            <a:r>
              <a:rPr lang="en-US" sz="3600" dirty="0" err="1">
                <a:latin typeface=".VnAvant" pitchFamily="34" charset="0"/>
              </a:rPr>
              <a:t>tha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måi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vÒ</a:t>
            </a:r>
            <a:r>
              <a:rPr lang="en-US" sz="3600" dirty="0">
                <a:latin typeface=".VnAvant" pitchFamily="34" charset="0"/>
              </a:rPr>
              <a:t> </a:t>
            </a:r>
            <a:r>
              <a:rPr lang="en-US" sz="3600" dirty="0" err="1">
                <a:latin typeface=".VnAvant" pitchFamily="34" charset="0"/>
              </a:rPr>
              <a:t>tæ</a:t>
            </a:r>
            <a:r>
              <a:rPr lang="en-US" sz="3600" dirty="0"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439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"/>
            <a:ext cx="6826937" cy="67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>
            <a:extLst>
              <a:ext uri="{FF2B5EF4-FFF2-40B4-BE49-F238E27FC236}">
                <a16:creationId xmlns:a16="http://schemas.microsoft.com/office/drawing/2014/main" id="{55BAEC85-0BE8-45F1-B26C-11C35861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1" y="1882914"/>
            <a:ext cx="4667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>
            <a:extLst>
              <a:ext uri="{FF2B5EF4-FFF2-40B4-BE49-F238E27FC236}">
                <a16:creationId xmlns:a16="http://schemas.microsoft.com/office/drawing/2014/main" id="{B5491E47-8564-41CC-9A1C-B61CAEE93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2416314"/>
            <a:ext cx="4667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306116" y="1857377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225405" y="0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01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60142" cy="6137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11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3500" y="609600"/>
            <a:ext cx="1866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iªng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834048"/>
              </p:ext>
            </p:extLst>
          </p:nvPr>
        </p:nvGraphicFramePr>
        <p:xfrm>
          <a:off x="3276600" y="1463040"/>
          <a:ext cx="25146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773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.VnAvant" pitchFamily="34" charset="0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77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chemeClr val="dk1"/>
                          </a:solidFill>
                          <a:latin typeface=".VnAvant" pitchFamily="34" charset="0"/>
                        </a:rPr>
                        <a:t>b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iªng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438400" y="27432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kiÔng</a:t>
            </a:r>
            <a:r>
              <a:rPr lang="en-US" sz="3200" b="1" dirty="0">
                <a:latin typeface=".VnAvant" pitchFamily="34" charset="0"/>
              </a:rPr>
              <a:t>     </a:t>
            </a:r>
            <a:r>
              <a:rPr lang="en-US" sz="3200" b="1" dirty="0" err="1">
                <a:latin typeface=".VnAvant" pitchFamily="34" charset="0"/>
              </a:rPr>
              <a:t>liÖng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riÒng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diÒm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kiÓm</a:t>
            </a:r>
            <a:r>
              <a:rPr lang="en-US" sz="3200" b="1" dirty="0">
                <a:latin typeface=".VnAvant" pitchFamily="34" charset="0"/>
              </a:rPr>
              <a:t>      </a:t>
            </a:r>
            <a:r>
              <a:rPr lang="en-US" sz="3200" b="1" dirty="0" err="1">
                <a:latin typeface=".VnAvant" pitchFamily="34" charset="0"/>
              </a:rPr>
              <a:t>xiªm</a:t>
            </a:r>
            <a:endParaRPr lang="en-US" sz="3200" b="1" dirty="0">
              <a:latin typeface=".VnAvant" pitchFamily="34" charset="0"/>
            </a:endParaRPr>
          </a:p>
          <a:p>
            <a:r>
              <a:rPr lang="en-US" sz="3200" b="1" dirty="0" err="1">
                <a:latin typeface=".VnAvant" pitchFamily="34" charset="0"/>
              </a:rPr>
              <a:t>yªn</a:t>
            </a:r>
            <a:r>
              <a:rPr lang="en-US" sz="3200" b="1" dirty="0">
                <a:latin typeface=".VnAvant" pitchFamily="34" charset="0"/>
              </a:rPr>
              <a:t>        </a:t>
            </a:r>
            <a:r>
              <a:rPr lang="en-US" sz="3200" b="1" dirty="0" err="1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60960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SÇu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riªng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87041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.VnAvant" pitchFamily="34" charset="0"/>
              </a:rPr>
              <a:t>c¸ </a:t>
            </a:r>
            <a:r>
              <a:rPr lang="en-US" sz="3200" b="1" dirty="0" err="1">
                <a:latin typeface=".VnAvant" pitchFamily="34" charset="0"/>
              </a:rPr>
              <a:t>kiÕm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9400" y="60960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.VnAvant" pitchFamily="34" charset="0"/>
              </a:rPr>
              <a:t>tæ</a:t>
            </a:r>
            <a:r>
              <a:rPr lang="en-US" sz="3200" b="1" dirty="0">
                <a:latin typeface=".VnAvant" pitchFamily="34" charset="0"/>
              </a:rPr>
              <a:t> </a:t>
            </a:r>
            <a:r>
              <a:rPr lang="en-US" sz="3200" b="1" dirty="0" err="1">
                <a:latin typeface=".VnAvant" pitchFamily="34" charset="0"/>
              </a:rPr>
              <a:t>yÕn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6096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yªn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4495800"/>
            <a:ext cx="2277208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47754"/>
            <a:ext cx="3472164" cy="139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2" y="4521775"/>
            <a:ext cx="2185988" cy="1552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71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latin typeface=".VnAvant" pitchFamily="34" charset="0"/>
              </a:rPr>
              <a:t>gi¶i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lao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4" name="video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57276"/>
            <a:ext cx="6624602" cy="4968888"/>
          </a:xfrm>
        </p:spPr>
      </p:pic>
    </p:spTree>
    <p:extLst>
      <p:ext uri="{BB962C8B-B14F-4D97-AF65-F5344CB8AC3E}">
        <p14:creationId xmlns:p14="http://schemas.microsoft.com/office/powerpoint/2010/main" val="3414444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bảng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0" y="16002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iêng</a:t>
            </a:r>
            <a:r>
              <a:rPr lang="en-US" sz="9600" dirty="0">
                <a:latin typeface="HP001 4 hàng 2 ô ly" pitchFamily="34" charset="0"/>
              </a:rPr>
              <a:t>  </a:t>
            </a:r>
            <a:r>
              <a:rPr lang="en-US" sz="9600" dirty="0" err="1">
                <a:latin typeface="HP001 4 hàng 2 ô ly" pitchFamily="34" charset="0"/>
              </a:rPr>
              <a:t>iêm</a:t>
            </a:r>
            <a:r>
              <a:rPr lang="en-US" sz="9600" dirty="0">
                <a:latin typeface="HP001 4 hàng 2 ô ly" pitchFamily="34" charset="0"/>
              </a:rPr>
              <a:t>  </a:t>
            </a:r>
            <a:r>
              <a:rPr lang="en-US" sz="9600" dirty="0" err="1">
                <a:latin typeface="HP001 4 hàng 2 ô ly" pitchFamily="34" charset="0"/>
              </a:rPr>
              <a:t>yên</a:t>
            </a:r>
            <a:endParaRPr lang="en-US" sz="9600" dirty="0">
              <a:latin typeface="HP001 4 hàng 2 ô ly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81200" y="4191000"/>
            <a:ext cx="548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>
                <a:latin typeface="HP001 4 hàng 2 ô ly" pitchFamily="34" charset="0"/>
              </a:rPr>
              <a:t>cá</a:t>
            </a:r>
            <a:r>
              <a:rPr lang="en-US" sz="9600" dirty="0">
                <a:latin typeface="HP001 4 hàng 2 ô ly" pitchFamily="34" charset="0"/>
              </a:rPr>
              <a:t> </a:t>
            </a:r>
            <a:r>
              <a:rPr lang="en-US" sz="9600" dirty="0" err="1">
                <a:latin typeface="HP001 4 hàng 2 ô ly" pitchFamily="34" charset="0"/>
              </a:rPr>
              <a:t>kiếm</a:t>
            </a:r>
            <a:endParaRPr lang="en-US" sz="9600" dirty="0">
              <a:latin typeface="HP001 4 hàng 2 ô ly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6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2"/>
          <p:cNvSpPr>
            <a:spLocks noChangeShapeType="1"/>
          </p:cNvSpPr>
          <p:nvPr/>
        </p:nvSpPr>
        <p:spPr bwMode="auto">
          <a:xfrm>
            <a:off x="2228850" y="838200"/>
            <a:ext cx="63104" cy="5181600"/>
          </a:xfrm>
          <a:prstGeom prst="lin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39" name="Line 3"/>
          <p:cNvSpPr>
            <a:spLocks noChangeShapeType="1"/>
          </p:cNvSpPr>
          <p:nvPr/>
        </p:nvSpPr>
        <p:spPr bwMode="auto">
          <a:xfrm flipV="1">
            <a:off x="2286000" y="5943600"/>
            <a:ext cx="4686300" cy="76200"/>
          </a:xfrm>
          <a:prstGeom prst="line">
            <a:avLst/>
          </a:prstGeom>
          <a:noFill/>
          <a:ln w="9525">
            <a:solidFill>
              <a:srgbClr val="CC99FF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99FF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V="1">
            <a:off x="2228850" y="838200"/>
            <a:ext cx="4629150" cy="46038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CC33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6894911" y="838200"/>
            <a:ext cx="34528" cy="5105400"/>
          </a:xfrm>
          <a:prstGeom prst="line">
            <a:avLst/>
          </a:prstGeom>
          <a:noFill/>
          <a:ln w="9525">
            <a:solidFill>
              <a:srgbClr val="FFCC00"/>
            </a:solidFill>
            <a:round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00"/>
            </a:extrusionClr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  <a:flatTx/>
          </a:bodyPr>
          <a:lstStyle/>
          <a:p>
            <a:endParaRPr lang="en-US" dirty="0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2386012" y="2743200"/>
            <a:ext cx="34529" cy="3048000"/>
          </a:xfrm>
          <a:prstGeom prst="line">
            <a:avLst/>
          </a:prstGeom>
          <a:noFill/>
          <a:ln w="107950">
            <a:solidFill>
              <a:srgbClr val="006600"/>
            </a:solidFill>
            <a:round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2141936" y="5638800"/>
            <a:ext cx="1872853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2286000" y="5715000"/>
            <a:ext cx="2028825" cy="46038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2514600" y="2819400"/>
            <a:ext cx="34529" cy="2971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2471737" y="2895600"/>
            <a:ext cx="100013" cy="2895600"/>
          </a:xfrm>
          <a:prstGeom prst="line">
            <a:avLst/>
          </a:prstGeom>
          <a:noFill/>
          <a:ln w="9525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43225" y="1447802"/>
            <a:ext cx="3128963" cy="27733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Tiết</a:t>
            </a:r>
            <a:r>
              <a:rPr lang="en-US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4628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 - </a:t>
            </a:r>
            <a:r>
              <a:rPr lang="en-US" sz="4800" dirty="0" err="1"/>
              <a:t>Đọc</a:t>
            </a:r>
            <a:r>
              <a:rPr lang="en-US" sz="4800" dirty="0"/>
              <a:t> </a:t>
            </a:r>
            <a:r>
              <a:rPr lang="en-US" sz="4800" dirty="0" err="1"/>
              <a:t>lại</a:t>
            </a:r>
            <a:r>
              <a:rPr lang="en-US" sz="4800" dirty="0"/>
              <a:t> </a:t>
            </a:r>
            <a:r>
              <a:rPr lang="en-US" sz="4800" dirty="0" err="1"/>
              <a:t>bài</a:t>
            </a:r>
            <a:r>
              <a:rPr lang="en-US" sz="4800" dirty="0"/>
              <a:t> ở </a:t>
            </a:r>
            <a:r>
              <a:rPr lang="en-US" sz="4800" dirty="0" err="1"/>
              <a:t>tiết</a:t>
            </a:r>
            <a:r>
              <a:rPr lang="en-US" sz="4800" dirty="0"/>
              <a:t> 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.VnAvant" pitchFamily="34" charset="0"/>
              </a:rPr>
              <a:t>KiÓm tra bµi cò</a:t>
            </a:r>
            <a:endParaRPr lang="en-US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75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152401"/>
            <a:ext cx="35052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viÕt</a:t>
            </a:r>
            <a:r>
              <a:rPr lang="en-US" sz="4400" b="1" dirty="0">
                <a:solidFill>
                  <a:schemeClr val="tx1"/>
                </a:solidFill>
                <a:latin typeface=".VnAvant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.VnAvant" pitchFamily="34" charset="0"/>
              </a:rPr>
              <a:t>vë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28600" y="228601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3074" name="Picture 2" descr="D:\lớp 1 năm 2020 -2021 knttvcs\ảnh tiếng việt\tu-the-ngoi-hoc-dung-cho-tre-600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72837"/>
            <a:ext cx="8406246" cy="5604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8325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300</Words>
  <Application>Microsoft Office PowerPoint</Application>
  <PresentationFormat>On-screen Show (4:3)</PresentationFormat>
  <Paragraphs>53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Arial</vt:lpstr>
      <vt:lpstr>Calibri</vt:lpstr>
      <vt:lpstr>HP001 4 hàng 2 ô ly</vt:lpstr>
      <vt:lpstr>Times New Roman</vt:lpstr>
      <vt:lpstr>Wingdings</vt:lpstr>
      <vt:lpstr>Office Theme</vt:lpstr>
      <vt:lpstr>PowerPoint Presentation</vt:lpstr>
      <vt:lpstr>KiÓm tra bµi cò</vt:lpstr>
      <vt:lpstr>PowerPoint Presentation</vt:lpstr>
      <vt:lpstr>PowerPoint Presentation</vt:lpstr>
      <vt:lpstr>gi¶i lao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hình ảnh về thế giới loài chim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</cp:revision>
  <dcterms:created xsi:type="dcterms:W3CDTF">2020-08-18T13:57:32Z</dcterms:created>
  <dcterms:modified xsi:type="dcterms:W3CDTF">2025-12-03T09:40:49Z</dcterms:modified>
</cp:coreProperties>
</file>