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282" r:id="rId4"/>
    <p:sldId id="293" r:id="rId5"/>
    <p:sldId id="294" r:id="rId6"/>
    <p:sldId id="256" r:id="rId7"/>
    <p:sldId id="258" r:id="rId8"/>
    <p:sldId id="259" r:id="rId9"/>
    <p:sldId id="284" r:id="rId10"/>
    <p:sldId id="295" r:id="rId11"/>
    <p:sldId id="296" r:id="rId12"/>
    <p:sldId id="297" r:id="rId13"/>
    <p:sldId id="288" r:id="rId14"/>
    <p:sldId id="298" r:id="rId15"/>
    <p:sldId id="290" r:id="rId16"/>
    <p:sldId id="291" r:id="rId17"/>
    <p:sldId id="299" r:id="rId18"/>
    <p:sldId id="300" r:id="rId19"/>
    <p:sldId id="301" r:id="rId20"/>
    <p:sldId id="264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76"/>
    <a:srgbClr val="73C8DC"/>
    <a:srgbClr val="B01306"/>
    <a:srgbClr val="BEEEFF"/>
    <a:srgbClr val="D8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38" autoAdjust="0"/>
  </p:normalViewPr>
  <p:slideViewPr>
    <p:cSldViewPr snapToGrid="0">
      <p:cViewPr varScale="1">
        <p:scale>
          <a:sx n="74" d="100"/>
          <a:sy n="74" d="100"/>
        </p:scale>
        <p:origin x="36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A53F1-2035-4AFC-BB0B-AE95C29722C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A61C-23BB-41A0-8F1E-38DDB2439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205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3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77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02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699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35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4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2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20831F-54C3-4BD0-A848-736C4325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B760AC97-1BB0-488B-8AE7-41BD2C245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CB59FBB-D756-44F5-BD6E-6B4667CF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A4CA1DD-A94A-4F0E-8747-2359A6D3B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80D481F-AE9A-4EBD-A11B-C6DC6D214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28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A279963-8A4A-4D77-AB6F-1B1780823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61A1C63-B356-422C-ACC9-55EA210C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B90DA39-E5B7-4545-9813-9CBF96B8D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03DF876-B805-46B2-88D7-45629505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F62CA98-D722-4E55-8FD2-DBB871E6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90D6E58-E154-4AF1-82B7-838AD5604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51853C0-CFD6-4C98-9CCE-E425D049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048B6AA-9572-4ADA-8FEC-7BAE928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7B6802-DEA0-47FA-86B5-7C3ABA9B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DCD6DFA-A0D9-462B-AE91-10B7A4F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26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0964C9-C9E5-4C8E-9144-0F7964FAF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DB1B4D0-8034-4BC3-A8E1-4EBCE5C5E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72B4218-D4DD-4A4B-B8E1-822C5748B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7538D96-EC6C-4A6C-AE48-2B700CDF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227DF50-90A1-4843-B58B-03060FEEB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505D784-47AB-4A11-9C81-326C8D05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31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5B243B8-CCA4-4A2E-A7A3-B0D9B44EE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9229F49-3C22-41BE-93CD-6ED92CED6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4DF83BC-B8B0-420A-A9EE-0476EF3A4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A9B068E-7C7B-4733-9119-7627851C10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161D9374-9398-451F-A1D3-BCD9B89E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48028FF-5CCE-4495-A1DA-8B750950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01384892-93C8-40C7-8C08-A7A5DE28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8BC5620E-D691-4A29-A6E6-251F0A4A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70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79982EF-D727-4620-B84A-7124CB1C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0747D22-8F86-4DDF-BDB0-87BC12B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2CE4ABE-7B60-4080-BBBA-0910930D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FC741DA-DE8E-4E9D-BF53-D439150BC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4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11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33A80F9D-6038-4298-B2BC-E0523A0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E4FB4F3-D684-4626-B4B3-D17644A9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3B4EF313-44BF-437B-A512-DA0B085B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2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3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3262DE-6603-4E54-B010-CBB9852C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ED02D97-C412-4443-A84E-55153E981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B80B4894-9B00-4E0C-BB60-93B2B4801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FC794ED-F310-4B67-8DF4-A40CA884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3D60488-0B8B-47ED-B366-B6F635C7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00E5273-358B-46F2-A004-B4C6C514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7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D15C39-3E88-4AE2-8E6F-93973329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8ED7173-3777-4319-A81D-C2FC7F20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0CCC543-8539-4ADF-B25F-FB8549B2A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C1E8D4-60C9-4A87-879E-6A6CA3F8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8083193-30ED-474D-9012-9918738CC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194B06A-1549-47E0-813C-AA752BF8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0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57F70F2-675B-44CB-AB0A-F2ADF457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E00B18C-CD2F-4BAE-AD53-7FFFC666A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5EE1CB-8E8A-44A1-B422-8DACEBC8A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1B130AB-5057-4435-8A75-A2F81311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348871E-C381-4465-BD1E-A39A87B7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5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524F4FE1-32F8-4892-B3AF-F1963D9A3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35D2378-1AEA-402A-9447-424348DC7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D295921-9985-47F5-9578-3733615EDA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38C4D-AE13-4F42-8635-C054566647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40CC7F-60B1-44A7-AC8E-D9453FC96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6473883-360E-455A-97CB-E43753148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03FB2-06A6-4BE6-B7C5-F9211AA87E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62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8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74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34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3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31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22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00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55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9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6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86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25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1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4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21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04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7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1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5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1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8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8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5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8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1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5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455A1-AF7A-482D-85EF-54495235788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4DB83D-CB63-4497-85F8-B6EA673912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1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D63986-F2E5-42C1-952F-502C5D8E70B5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26ACBD-BE94-4B9A-92C4-6670B512D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F11F41BD-F90C-8BF8-3AB7-076471506F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5105" y="1"/>
            <a:ext cx="1482264" cy="148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5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2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4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3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3" r:id="rId23"/>
    <p:sldLayoutId id="2147483692" r:id="rId24"/>
    <p:sldLayoutId id="2147483689" r:id="rId25"/>
    <p:sldLayoutId id="2147483688" r:id="rId26"/>
    <p:sldLayoutId id="2147483687" r:id="rId27"/>
    <p:sldLayoutId id="2147483686" r:id="rId28"/>
    <p:sldLayoutId id="2147483681" r:id="rId29"/>
    <p:sldLayoutId id="2147483682" r:id="rId30"/>
    <p:sldLayoutId id="2147483683" r:id="rId31"/>
    <p:sldLayoutId id="2147483684" r:id="rId3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1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733" y="1626174"/>
            <a:ext cx="961422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8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Trong cuốn Sống một đời tựa biển khơi, các tác giả đã vẽ nên một đại dương với vô vàn sinh vật kì thú: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San hô có muôn hình muôn dạng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Cá hề và hải quỳ có màu sắc sặc sỡ</a:t>
            </a:r>
          </a:p>
          <a:p>
            <a:pPr lvl="0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Tôm gõ mõ tạo ra bản hợp xướng vang động biển khơi,...</a:t>
            </a:r>
          </a:p>
          <a:p>
            <a:pPr lvl="0" algn="r"/>
            <a:r>
              <a:rPr lang="vi-VN" sz="28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(Theo Cao Sơn)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239766" y="3628113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chuỗi liệt kê.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6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2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5133DE-CDA0-45CC-8B57-DA29957F6AEF}"/>
              </a:ext>
            </a:extLst>
          </p:cNvPr>
          <p:cNvSpPr txBox="1"/>
          <p:nvPr/>
        </p:nvSpPr>
        <p:spPr>
          <a:xfrm>
            <a:off x="1469204" y="415077"/>
            <a:ext cx="102774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Cần thêm dấu gạch ngang vào những vị trí nào trong đoạn văn dưới đây?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E52632-629D-4EB3-8135-AF50704BC82C}"/>
              </a:ext>
            </a:extLst>
          </p:cNvPr>
          <p:cNvSpPr txBox="1"/>
          <p:nvPr/>
        </p:nvSpPr>
        <p:spPr>
          <a:xfrm>
            <a:off x="256572" y="1708894"/>
            <a:ext cx="11678855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trí tuệ vĩ đại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bộ sách viết về một số nhà khoa học nổi tiếng thế giới gồm 5 cuốn. Các bạn nhỏ có thể tìm thấy nhiều thông tin thú vị trong mỗi cuốn sách nhỏ ấy:</a:t>
            </a:r>
            <a:b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Tét-xla một kĩ sư diện người Mỹ đã phát minh ra dòng điện xoay chiều, Ma-ri Quy-ri người phụ nữ gốc Ba Lan đã khám phá ra chất phóng xạ...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Nguyễn Bảo Ngân)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981459" y="953037"/>
            <a:ext cx="4127679" cy="19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308761" y="953037"/>
            <a:ext cx="3670478" cy="19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61425"/>
            <a:ext cx="1186258" cy="1196574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0711" y="5720074"/>
            <a:ext cx="2297452" cy="127180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0E52632-629D-4EB3-8135-AF50704BC82C}"/>
              </a:ext>
            </a:extLst>
          </p:cNvPr>
          <p:cNvSpPr txBox="1"/>
          <p:nvPr/>
        </p:nvSpPr>
        <p:spPr>
          <a:xfrm>
            <a:off x="246297" y="167770"/>
            <a:ext cx="1167885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 trí tuệ vĩ đại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bộ sách viết về một số nhà khoa học nổi tiếng thế giới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gồm 5 cuốn. Các bạn nhỏ có thể tìm thấy nhiều thông tin thú vị trong mỗi cuốn sách nhỏ ấy: Tét-xla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– 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 kỹ sư điện người 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ỹ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phát minh ra dòng điện xoay chiều, Ma-ri Quy-ri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người phụ nữ gốc Ba Lan </a:t>
            </a:r>
            <a:r>
              <a:rPr kumimoji="0" lang="vi-VN" sz="36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–</a:t>
            </a:r>
            <a:r>
              <a:rPr kumimoji="0" lang="vi-VN" sz="36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đã khám phá ra chất phóng xạ,…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4606EE1-9B10-BF54-FB6B-83704F7514A5}"/>
              </a:ext>
            </a:extLst>
          </p:cNvPr>
          <p:cNvSpPr/>
          <p:nvPr/>
        </p:nvSpPr>
        <p:spPr>
          <a:xfrm>
            <a:off x="1506985" y="4056656"/>
            <a:ext cx="9537734" cy="13607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Lí do: </a:t>
            </a: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Đó là vị trí đánh dấu bộ phận chú thích,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22485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441960" y="1756881"/>
            <a:ext cx="11414760" cy="49639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275274" y="-187569"/>
            <a:ext cx="3905968" cy="3250101"/>
            <a:chOff x="9275274" y="-187569"/>
            <a:chExt cx="3905968" cy="32501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="" id="{E34CA79B-7D8A-4A34-A19B-260981D1B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274" y="-187569"/>
              <a:ext cx="3250101" cy="3250101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xmlns="" id="{FEF478D4-7089-4E49-BD5D-F8D7F7D078FE}"/>
                </a:ext>
              </a:extLst>
            </p:cNvPr>
            <p:cNvSpPr txBox="1"/>
            <p:nvPr/>
          </p:nvSpPr>
          <p:spPr>
            <a:xfrm rot="16200000">
              <a:off x="11089185" y="-72704"/>
              <a:ext cx="1538883" cy="264523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7 FS North Land Sans" panose="00000500000000000000" pitchFamily="2" charset="0"/>
                  <a:ea typeface="字魂115号-刀刀体" panose="00000500000000000000" pitchFamily="2" charset="-122"/>
                  <a:cs typeface="+mn-ea"/>
                  <a:sym typeface="+mn-lt"/>
                </a:rPr>
                <a:t>3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7 FS North Land Sans" panose="00000500000000000000" pitchFamily="2" charset="0"/>
                <a:ea typeface="字魂115号-刀刀体" panose="00000500000000000000" pitchFamily="2" charset="-122"/>
                <a:cs typeface="+mn-ea"/>
                <a:sym typeface="+mn-lt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781929" y="297256"/>
            <a:ext cx="8637418" cy="1200329"/>
          </a:xfrm>
          <a:prstGeom prst="rect">
            <a:avLst/>
          </a:prstGeom>
          <a:solidFill>
            <a:srgbClr val="BEEEFF"/>
          </a:solidFill>
          <a:ln w="19050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1 – 2 câu có sử dụng dấu gạch ngang với một trong những công dụng sau: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13B34FF-031D-3FDF-89A5-86BF51F3BEF0}"/>
              </a:ext>
            </a:extLst>
          </p:cNvPr>
          <p:cNvSpPr/>
          <p:nvPr/>
        </p:nvSpPr>
        <p:spPr>
          <a:xfrm>
            <a:off x="1275088" y="1952357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EC32EE-7CB8-23B6-B07C-0C4DC36E1D67}"/>
              </a:ext>
            </a:extLst>
          </p:cNvPr>
          <p:cNvSpPr/>
          <p:nvPr/>
        </p:nvSpPr>
        <p:spPr>
          <a:xfrm>
            <a:off x="1244266" y="3432004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4E88874-3386-547A-8EF5-1AD76C854254}"/>
              </a:ext>
            </a:extLst>
          </p:cNvPr>
          <p:cNvSpPr/>
          <p:nvPr/>
        </p:nvSpPr>
        <p:spPr>
          <a:xfrm>
            <a:off x="1203169" y="4993675"/>
            <a:ext cx="7324381" cy="6288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17431" y="824248"/>
            <a:ext cx="2479183" cy="193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391695" y="868782"/>
            <a:ext cx="4739426" cy="1931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519707" y="1370559"/>
            <a:ext cx="6896637" cy="256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4EC94-D80E-266E-F9B2-73BF6E33136E}"/>
              </a:ext>
            </a:extLst>
          </p:cNvPr>
          <p:cNvSpPr/>
          <p:nvPr/>
        </p:nvSpPr>
        <p:spPr>
          <a:xfrm>
            <a:off x="2312778" y="462604"/>
            <a:ext cx="4963551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Đánh dấu các ý liệt kê.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61F1E12-58FB-D983-A195-05789E37620E}"/>
              </a:ext>
            </a:extLst>
          </p:cNvPr>
          <p:cNvSpPr txBox="1"/>
          <p:nvPr/>
        </p:nvSpPr>
        <p:spPr>
          <a:xfrm>
            <a:off x="1530849" y="1428108"/>
            <a:ext cx="94111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bánh.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08180D-EEB4-1EEF-DF1A-D5CBBD8DE489}"/>
              </a:ext>
            </a:extLst>
          </p:cNvPr>
          <p:cNvSpPr/>
          <p:nvPr/>
        </p:nvSpPr>
        <p:spPr>
          <a:xfrm>
            <a:off x="1891537" y="3698964"/>
            <a:ext cx="773534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Nối các từ ngữ trong một liên danh.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610A71-583C-8B86-6FB6-EFD2678BFAB6}"/>
              </a:ext>
            </a:extLst>
          </p:cNvPr>
          <p:cNvSpPr txBox="1"/>
          <p:nvPr/>
        </p:nvSpPr>
        <p:spPr>
          <a:xfrm>
            <a:off x="986320" y="4890499"/>
            <a:ext cx="10161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Hà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Vinh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464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3F2EB44-52FB-447C-8D63-39FD0B4792BE}"/>
              </a:ext>
            </a:extLst>
          </p:cNvPr>
          <p:cNvSpPr/>
          <p:nvPr/>
        </p:nvSpPr>
        <p:spPr>
          <a:xfrm>
            <a:off x="390589" y="267128"/>
            <a:ext cx="11414760" cy="61968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08180D-EEB4-1EEF-DF1A-D5CBBD8DE489}"/>
              </a:ext>
            </a:extLst>
          </p:cNvPr>
          <p:cNvSpPr/>
          <p:nvPr/>
        </p:nvSpPr>
        <p:spPr>
          <a:xfrm>
            <a:off x="1799069" y="853022"/>
            <a:ext cx="8721668" cy="6959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Đánh dấu bộ phận chú thích, giải thích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E610A71-583C-8B86-6FB6-EFD2678BFAB6}"/>
              </a:ext>
            </a:extLst>
          </p:cNvPr>
          <p:cNvSpPr txBox="1"/>
          <p:nvPr/>
        </p:nvSpPr>
        <p:spPr>
          <a:xfrm>
            <a:off x="1150706" y="1972638"/>
            <a:ext cx="10161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– cô bạn thân nhất của tôi – đã xuất sắc giành được huy chương vàng môn điền kinh.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67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  <a:cs typeface="+mn-cs"/>
              </a:rPr>
              <a:t>3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  <a:cs typeface="+mn-cs"/>
            </a:endParaRPr>
          </a:p>
        </p:txBody>
      </p:sp>
      <p:pic>
        <p:nvPicPr>
          <p:cNvPr id="4" name="Picture 3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xmlns="" id="{A40054B1-B7F0-0AD7-241D-49C498B847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79" y="2318533"/>
            <a:ext cx="7726166" cy="25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077A7B-5003-08CD-DA97-A539DBA83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299" y="379710"/>
            <a:ext cx="7187277" cy="5785757"/>
          </a:xfrm>
          <a:prstGeom prst="rect">
            <a:avLst/>
          </a:prstGeom>
          <a:ln>
            <a:noFill/>
          </a:ln>
        </p:spPr>
      </p:pic>
      <p:pic>
        <p:nvPicPr>
          <p:cNvPr id="5" name="Picture 20">
            <a:extLst>
              <a:ext uri="{FF2B5EF4-FFF2-40B4-BE49-F238E27FC236}">
                <a16:creationId xmlns:a16="http://schemas.microsoft.com/office/drawing/2014/main" xmlns="" id="{DFE2DA2B-0729-A647-AC0F-07E7BA37085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6413" y="2552942"/>
            <a:ext cx="1497369" cy="38149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4B0E57D-1541-ED36-9E52-D5A69131F1D1}"/>
              </a:ext>
            </a:extLst>
          </p:cNvPr>
          <p:cNvSpPr txBox="1"/>
          <p:nvPr/>
        </p:nvSpPr>
        <p:spPr>
          <a:xfrm>
            <a:off x="3801618" y="2584611"/>
            <a:ext cx="4684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5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2F1AEF5-2BFD-4979-9ECC-DCDD42767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20190" b="18095"/>
          <a:stretch>
            <a:fillRect/>
          </a:stretch>
        </p:blipFill>
        <p:spPr>
          <a:xfrm>
            <a:off x="1563188" y="427826"/>
            <a:ext cx="8752114" cy="5483117"/>
          </a:xfrm>
          <a:custGeom>
            <a:avLst/>
            <a:gdLst>
              <a:gd name="connsiteX0" fmla="*/ 0 w 6755674"/>
              <a:gd name="connsiteY0" fmla="*/ 0 h 4232366"/>
              <a:gd name="connsiteX1" fmla="*/ 6755674 w 6755674"/>
              <a:gd name="connsiteY1" fmla="*/ 0 h 4232366"/>
              <a:gd name="connsiteX2" fmla="*/ 6755674 w 6755674"/>
              <a:gd name="connsiteY2" fmla="*/ 4232366 h 4232366"/>
              <a:gd name="connsiteX3" fmla="*/ 0 w 6755674"/>
              <a:gd name="connsiteY3" fmla="*/ 4232366 h 4232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5674" h="4232366">
                <a:moveTo>
                  <a:pt x="0" y="0"/>
                </a:moveTo>
                <a:lnTo>
                  <a:pt x="6755674" y="0"/>
                </a:lnTo>
                <a:lnTo>
                  <a:pt x="6755674" y="4232366"/>
                </a:lnTo>
                <a:lnTo>
                  <a:pt x="0" y="4232366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29E13E-D679-6C3D-67B4-92C1BBFE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367" y="2385924"/>
            <a:ext cx="6163590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4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xmlns="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xmlns="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023994" cy="10842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liệt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zh-C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58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sp>
        <p:nvSpPr>
          <p:cNvPr id="9" name="矩形: 圆角 3"/>
          <p:cNvSpPr/>
          <p:nvPr/>
        </p:nvSpPr>
        <p:spPr>
          <a:xfrm>
            <a:off x="190373" y="288075"/>
            <a:ext cx="11720273" cy="6300294"/>
          </a:xfrm>
          <a:custGeom>
            <a:avLst/>
            <a:gdLst>
              <a:gd name="connsiteX0" fmla="*/ 0 w 5538087"/>
              <a:gd name="connsiteY0" fmla="*/ 526811 h 1488166"/>
              <a:gd name="connsiteX1" fmla="*/ 526811 w 5538087"/>
              <a:gd name="connsiteY1" fmla="*/ 0 h 1488166"/>
              <a:gd name="connsiteX2" fmla="*/ 1167449 w 5538087"/>
              <a:gd name="connsiteY2" fmla="*/ 0 h 1488166"/>
              <a:gd name="connsiteX3" fmla="*/ 1808087 w 5538087"/>
              <a:gd name="connsiteY3" fmla="*/ 0 h 1488166"/>
              <a:gd name="connsiteX4" fmla="*/ 2448725 w 5538087"/>
              <a:gd name="connsiteY4" fmla="*/ 0 h 1488166"/>
              <a:gd name="connsiteX5" fmla="*/ 3044518 w 5538087"/>
              <a:gd name="connsiteY5" fmla="*/ 0 h 1488166"/>
              <a:gd name="connsiteX6" fmla="*/ 3774845 w 5538087"/>
              <a:gd name="connsiteY6" fmla="*/ 0 h 1488166"/>
              <a:gd name="connsiteX7" fmla="*/ 4325793 w 5538087"/>
              <a:gd name="connsiteY7" fmla="*/ 0 h 1488166"/>
              <a:gd name="connsiteX8" fmla="*/ 5011276 w 5538087"/>
              <a:gd name="connsiteY8" fmla="*/ 0 h 1488166"/>
              <a:gd name="connsiteX9" fmla="*/ 5538087 w 5538087"/>
              <a:gd name="connsiteY9" fmla="*/ 526811 h 1488166"/>
              <a:gd name="connsiteX10" fmla="*/ 5538087 w 5538087"/>
              <a:gd name="connsiteY10" fmla="*/ 961355 h 1488166"/>
              <a:gd name="connsiteX11" fmla="*/ 5011276 w 5538087"/>
              <a:gd name="connsiteY11" fmla="*/ 1488166 h 1488166"/>
              <a:gd name="connsiteX12" fmla="*/ 4460327 w 5538087"/>
              <a:gd name="connsiteY12" fmla="*/ 1488166 h 1488166"/>
              <a:gd name="connsiteX13" fmla="*/ 3819690 w 5538087"/>
              <a:gd name="connsiteY13" fmla="*/ 1488166 h 1488166"/>
              <a:gd name="connsiteX14" fmla="*/ 3313586 w 5538087"/>
              <a:gd name="connsiteY14" fmla="*/ 1488166 h 1488166"/>
              <a:gd name="connsiteX15" fmla="*/ 2672948 w 5538087"/>
              <a:gd name="connsiteY15" fmla="*/ 1488166 h 1488166"/>
              <a:gd name="connsiteX16" fmla="*/ 1987465 w 5538087"/>
              <a:gd name="connsiteY16" fmla="*/ 1488166 h 1488166"/>
              <a:gd name="connsiteX17" fmla="*/ 1301983 w 5538087"/>
              <a:gd name="connsiteY17" fmla="*/ 1488166 h 1488166"/>
              <a:gd name="connsiteX18" fmla="*/ 526811 w 5538087"/>
              <a:gd name="connsiteY18" fmla="*/ 1488166 h 1488166"/>
              <a:gd name="connsiteX19" fmla="*/ 0 w 5538087"/>
              <a:gd name="connsiteY19" fmla="*/ 961355 h 1488166"/>
              <a:gd name="connsiteX20" fmla="*/ 0 w 5538087"/>
              <a:gd name="connsiteY20" fmla="*/ 526811 h 14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38087" h="1488166" fill="none" extrusionOk="0">
                <a:moveTo>
                  <a:pt x="0" y="526811"/>
                </a:moveTo>
                <a:cubicBezTo>
                  <a:pt x="25961" y="223717"/>
                  <a:pt x="225585" y="-30731"/>
                  <a:pt x="526811" y="0"/>
                </a:cubicBezTo>
                <a:cubicBezTo>
                  <a:pt x="846848" y="15387"/>
                  <a:pt x="1009412" y="26790"/>
                  <a:pt x="1167449" y="0"/>
                </a:cubicBezTo>
                <a:cubicBezTo>
                  <a:pt x="1325486" y="-26790"/>
                  <a:pt x="1639624" y="-12226"/>
                  <a:pt x="1808087" y="0"/>
                </a:cubicBezTo>
                <a:cubicBezTo>
                  <a:pt x="1976550" y="12226"/>
                  <a:pt x="2209993" y="-3999"/>
                  <a:pt x="2448725" y="0"/>
                </a:cubicBezTo>
                <a:cubicBezTo>
                  <a:pt x="2687457" y="3999"/>
                  <a:pt x="2887074" y="16047"/>
                  <a:pt x="3044518" y="0"/>
                </a:cubicBezTo>
                <a:cubicBezTo>
                  <a:pt x="3201962" y="-16047"/>
                  <a:pt x="3508713" y="47"/>
                  <a:pt x="3774845" y="0"/>
                </a:cubicBezTo>
                <a:cubicBezTo>
                  <a:pt x="4040977" y="-47"/>
                  <a:pt x="4175704" y="-23876"/>
                  <a:pt x="4325793" y="0"/>
                </a:cubicBezTo>
                <a:cubicBezTo>
                  <a:pt x="4475882" y="23876"/>
                  <a:pt x="4737957" y="11821"/>
                  <a:pt x="5011276" y="0"/>
                </a:cubicBezTo>
                <a:cubicBezTo>
                  <a:pt x="5318727" y="-16935"/>
                  <a:pt x="5522707" y="229204"/>
                  <a:pt x="5538087" y="526811"/>
                </a:cubicBezTo>
                <a:cubicBezTo>
                  <a:pt x="5545074" y="700027"/>
                  <a:pt x="5548538" y="782965"/>
                  <a:pt x="5538087" y="961355"/>
                </a:cubicBezTo>
                <a:cubicBezTo>
                  <a:pt x="5598159" y="1262498"/>
                  <a:pt x="5262143" y="1532519"/>
                  <a:pt x="5011276" y="1488166"/>
                </a:cubicBezTo>
                <a:cubicBezTo>
                  <a:pt x="4846267" y="1506415"/>
                  <a:pt x="4603005" y="1484651"/>
                  <a:pt x="4460327" y="1488166"/>
                </a:cubicBezTo>
                <a:cubicBezTo>
                  <a:pt x="4317649" y="1491681"/>
                  <a:pt x="4099852" y="1456792"/>
                  <a:pt x="3819690" y="1488166"/>
                </a:cubicBezTo>
                <a:cubicBezTo>
                  <a:pt x="3539528" y="1519540"/>
                  <a:pt x="3564210" y="1482021"/>
                  <a:pt x="3313586" y="1488166"/>
                </a:cubicBezTo>
                <a:cubicBezTo>
                  <a:pt x="3062962" y="1494311"/>
                  <a:pt x="2851720" y="1458861"/>
                  <a:pt x="2672948" y="1488166"/>
                </a:cubicBezTo>
                <a:cubicBezTo>
                  <a:pt x="2494176" y="1517471"/>
                  <a:pt x="2249310" y="1484301"/>
                  <a:pt x="1987465" y="1488166"/>
                </a:cubicBezTo>
                <a:cubicBezTo>
                  <a:pt x="1725620" y="1492031"/>
                  <a:pt x="1621880" y="1497999"/>
                  <a:pt x="1301983" y="1488166"/>
                </a:cubicBezTo>
                <a:cubicBezTo>
                  <a:pt x="982086" y="1478333"/>
                  <a:pt x="824912" y="1520359"/>
                  <a:pt x="526811" y="1488166"/>
                </a:cubicBezTo>
                <a:cubicBezTo>
                  <a:pt x="244573" y="1472292"/>
                  <a:pt x="-11026" y="1321313"/>
                  <a:pt x="0" y="961355"/>
                </a:cubicBezTo>
                <a:cubicBezTo>
                  <a:pt x="14192" y="835032"/>
                  <a:pt x="-15120" y="698968"/>
                  <a:pt x="0" y="526811"/>
                </a:cubicBezTo>
                <a:close/>
              </a:path>
              <a:path w="5538087" h="1488166" stroke="0" extrusionOk="0">
                <a:moveTo>
                  <a:pt x="0" y="526811"/>
                </a:moveTo>
                <a:cubicBezTo>
                  <a:pt x="-14809" y="218442"/>
                  <a:pt x="211554" y="-31951"/>
                  <a:pt x="526811" y="0"/>
                </a:cubicBezTo>
                <a:cubicBezTo>
                  <a:pt x="770076" y="25946"/>
                  <a:pt x="920332" y="27117"/>
                  <a:pt x="1077760" y="0"/>
                </a:cubicBezTo>
                <a:cubicBezTo>
                  <a:pt x="1235188" y="-27117"/>
                  <a:pt x="1473325" y="10319"/>
                  <a:pt x="1763242" y="0"/>
                </a:cubicBezTo>
                <a:cubicBezTo>
                  <a:pt x="2053159" y="-10319"/>
                  <a:pt x="2161335" y="-8128"/>
                  <a:pt x="2269346" y="0"/>
                </a:cubicBezTo>
                <a:cubicBezTo>
                  <a:pt x="2377357" y="8128"/>
                  <a:pt x="2672881" y="-10373"/>
                  <a:pt x="2909984" y="0"/>
                </a:cubicBezTo>
                <a:cubicBezTo>
                  <a:pt x="3147087" y="10373"/>
                  <a:pt x="3189552" y="-229"/>
                  <a:pt x="3460932" y="0"/>
                </a:cubicBezTo>
                <a:cubicBezTo>
                  <a:pt x="3732312" y="229"/>
                  <a:pt x="3985047" y="-26615"/>
                  <a:pt x="4191260" y="0"/>
                </a:cubicBezTo>
                <a:cubicBezTo>
                  <a:pt x="4397473" y="26615"/>
                  <a:pt x="4830427" y="32988"/>
                  <a:pt x="5011276" y="0"/>
                </a:cubicBezTo>
                <a:cubicBezTo>
                  <a:pt x="5265588" y="-15896"/>
                  <a:pt x="5550715" y="238401"/>
                  <a:pt x="5538087" y="526811"/>
                </a:cubicBezTo>
                <a:cubicBezTo>
                  <a:pt x="5534211" y="721273"/>
                  <a:pt x="5540309" y="830123"/>
                  <a:pt x="5538087" y="961355"/>
                </a:cubicBezTo>
                <a:cubicBezTo>
                  <a:pt x="5532618" y="1185524"/>
                  <a:pt x="5287590" y="1493284"/>
                  <a:pt x="5011276" y="1488166"/>
                </a:cubicBezTo>
                <a:cubicBezTo>
                  <a:pt x="4778352" y="1501087"/>
                  <a:pt x="4698793" y="1473664"/>
                  <a:pt x="4460327" y="1488166"/>
                </a:cubicBezTo>
                <a:cubicBezTo>
                  <a:pt x="4221861" y="1502668"/>
                  <a:pt x="4109904" y="1512301"/>
                  <a:pt x="3864534" y="1488166"/>
                </a:cubicBezTo>
                <a:cubicBezTo>
                  <a:pt x="3619164" y="1464031"/>
                  <a:pt x="3535327" y="1475228"/>
                  <a:pt x="3268741" y="1488166"/>
                </a:cubicBezTo>
                <a:cubicBezTo>
                  <a:pt x="3002155" y="1501104"/>
                  <a:pt x="2864284" y="1501304"/>
                  <a:pt x="2628103" y="1488166"/>
                </a:cubicBezTo>
                <a:cubicBezTo>
                  <a:pt x="2391922" y="1475028"/>
                  <a:pt x="2367678" y="1485128"/>
                  <a:pt x="2121999" y="1488166"/>
                </a:cubicBezTo>
                <a:cubicBezTo>
                  <a:pt x="1876320" y="1491204"/>
                  <a:pt x="1727052" y="1459528"/>
                  <a:pt x="1481361" y="1488166"/>
                </a:cubicBezTo>
                <a:cubicBezTo>
                  <a:pt x="1235670" y="1516804"/>
                  <a:pt x="961382" y="1528263"/>
                  <a:pt x="526811" y="1488166"/>
                </a:cubicBezTo>
                <a:cubicBezTo>
                  <a:pt x="210050" y="1453487"/>
                  <a:pt x="9933" y="1239955"/>
                  <a:pt x="0" y="961355"/>
                </a:cubicBezTo>
                <a:cubicBezTo>
                  <a:pt x="-8318" y="749823"/>
                  <a:pt x="8943" y="694689"/>
                  <a:pt x="0" y="52681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>
            <a:solidFill>
              <a:schemeClr val="accent6">
                <a:lumMod val="20000"/>
                <a:lumOff val="80000"/>
                <a:alpha val="50000"/>
              </a:schemeClr>
            </a:solidFill>
          </a:ln>
          <a:effectLst>
            <a:innerShdw blurRad="101600">
              <a:schemeClr val="bg1"/>
            </a:innerShd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  <a:cs typeface="+mn-ea"/>
              <a:sym typeface="字魂70号-灵悦黑体" panose="00000500000000000000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755" y="652176"/>
            <a:ext cx="107056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kéo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bìa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,…)”</a:t>
            </a:r>
          </a:p>
        </p:txBody>
      </p:sp>
      <p:sp>
        <p:nvSpPr>
          <p:cNvPr id="3" name="Rounded Rectangle 28">
            <a:extLst>
              <a:ext uri="{FF2B5EF4-FFF2-40B4-BE49-F238E27FC236}">
                <a16:creationId xmlns:a16="http://schemas.microsoft.com/office/drawing/2014/main" xmlns="" id="{AE49C3C2-D800-3666-48BF-073F366CD3FF}"/>
              </a:ext>
            </a:extLst>
          </p:cNvPr>
          <p:cNvSpPr/>
          <p:nvPr/>
        </p:nvSpPr>
        <p:spPr>
          <a:xfrm>
            <a:off x="708489" y="3081393"/>
            <a:ext cx="10675278" cy="1213206"/>
          </a:xfrm>
          <a:prstGeom prst="roundRect">
            <a:avLst/>
          </a:prstGeom>
          <a:solidFill>
            <a:srgbClr val="D83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err="1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US" sz="3600" dirty="0" smtClean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nữa</a:t>
            </a:r>
            <a:r>
              <a:rPr lang="en-US" sz="36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Arrow: Curved Right 5">
            <a:extLst>
              <a:ext uri="{FF2B5EF4-FFF2-40B4-BE49-F238E27FC236}">
                <a16:creationId xmlns:a16="http://schemas.microsoft.com/office/drawing/2014/main" xmlns="" id="{C03B5597-3302-E6C7-C363-DEA96A1BD114}"/>
              </a:ext>
            </a:extLst>
          </p:cNvPr>
          <p:cNvSpPr/>
          <p:nvPr/>
        </p:nvSpPr>
        <p:spPr>
          <a:xfrm>
            <a:off x="770561" y="4345968"/>
            <a:ext cx="657547" cy="873304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矩形 24">
            <a:extLst>
              <a:ext uri="{FF2B5EF4-FFF2-40B4-BE49-F238E27FC236}">
                <a16:creationId xmlns:a16="http://schemas.microsoft.com/office/drawing/2014/main" xmlns="" id="{2DB6BD5C-9707-BF78-A089-D5C047C27B89}"/>
              </a:ext>
            </a:extLst>
          </p:cNvPr>
          <p:cNvSpPr/>
          <p:nvPr/>
        </p:nvSpPr>
        <p:spPr>
          <a:xfrm>
            <a:off x="1695359" y="4660925"/>
            <a:ext cx="8424686" cy="1544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20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Ngoài ra, dấu gạch ngang còn dùng để đánh dấu chỗ bắt đầu lời nói của nhân vật và nối các từ ngữ trong một liên danh.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76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63A6537-AFE7-4C72-8D5B-8030C89F9B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E0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2122AE-2C63-4476-A488-121CF7EE8B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F148231-90FA-45FF-A003-31641AE9B2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90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E51F534-8342-46C3-851E-F571FBADBE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7785" y="0"/>
            <a:ext cx="4937315" cy="172667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4289225-26DF-4632-89E1-70FA3603B7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4257" y="4535186"/>
            <a:ext cx="3467743" cy="23228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9405695-C3EB-4AB3-A262-C2C755C500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458"/>
            <a:ext cx="936172" cy="15571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CE5E2E05-809A-4DEC-8AC1-D14AF99BE14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884" y="113977"/>
            <a:ext cx="1034142" cy="87805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71727C80-BA09-40F4-B7D8-59B22BA397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136" y="0"/>
            <a:ext cx="1284515" cy="10304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C898C197-5498-415E-B0EE-9A83C3AC2E6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0428" y="5577159"/>
            <a:ext cx="1095770" cy="12882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F08BE3D6-08B4-41A3-B4B0-8C252B4E19A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8599" y="4564478"/>
            <a:ext cx="950744" cy="100148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F06B5C3-4C38-479F-B87B-CA57F01119F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214" y="5791349"/>
            <a:ext cx="1262743" cy="1081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0D77264-9EBC-420F-A3E1-306895F85A7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994" y="188394"/>
            <a:ext cx="2361159" cy="21531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1F0C0603-7C09-476A-847D-430892FC96E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1257" y="-14721"/>
            <a:ext cx="950743" cy="87805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E49E2A7F-0E0B-4C4A-9283-FE4A2E5B0D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85171" y="1029985"/>
            <a:ext cx="1114029" cy="210094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DF76EEB3-FA04-4E96-8D0C-30DE0B28E6B5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74086" y="3028797"/>
            <a:ext cx="1114029" cy="10994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60AAB0A-2507-4F0A-86D5-67DF6E209B9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107" y="801384"/>
            <a:ext cx="1741714" cy="1926772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4055C42-907C-4F0A-8670-90109A38A12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71227" flipH="1">
            <a:off x="433569" y="1505926"/>
            <a:ext cx="1285954" cy="270917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5BAE110D-AAEE-41A7-BB86-7BE746758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14213" y="4523012"/>
            <a:ext cx="950744" cy="2002973"/>
          </a:xfrm>
          <a:prstGeom prst="rect">
            <a:avLst/>
          </a:prstGeom>
        </p:spPr>
      </p:pic>
      <p:pic>
        <p:nvPicPr>
          <p:cNvPr id="32" name="图片 6">
            <a:extLst>
              <a:ext uri="{FF2B5EF4-FFF2-40B4-BE49-F238E27FC236}">
                <a16:creationId xmlns:a16="http://schemas.microsoft.com/office/drawing/2014/main" xmlns="" id="{245EE5CF-164A-4243-BC1A-2F58699E27C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8037" y="4096897"/>
            <a:ext cx="3131194" cy="31311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" y="-14721"/>
            <a:ext cx="1630815" cy="16308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57" y="5245173"/>
            <a:ext cx="574168" cy="9760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C71B6CD-8DD4-8789-3492-CFD58350C9B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88395" y="3102865"/>
            <a:ext cx="9615945" cy="294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F90406E-E322-A300-5E98-AC159B4CE82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658095" y="2068216"/>
            <a:ext cx="4334632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5061DA6-B82E-46FE-9483-5608B8AEA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96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B9F73B0-ABBF-4CA1-9D34-781B47115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645"/>
            <a:ext cx="11363692" cy="8449003"/>
          </a:xfrm>
          <a:prstGeom prst="rect">
            <a:avLst/>
          </a:prstGeom>
        </p:spPr>
      </p:pic>
      <p:sp>
        <p:nvSpPr>
          <p:cNvPr id="11" name="爆炸形: 8 pt  10">
            <a:extLst>
              <a:ext uri="{FF2B5EF4-FFF2-40B4-BE49-F238E27FC236}">
                <a16:creationId xmlns:a16="http://schemas.microsoft.com/office/drawing/2014/main" xmlns="" id="{EF4B6ADB-E1BA-4E86-B2E1-5B4D4C4A1388}"/>
              </a:ext>
            </a:extLst>
          </p:cNvPr>
          <p:cNvSpPr/>
          <p:nvPr/>
        </p:nvSpPr>
        <p:spPr>
          <a:xfrm>
            <a:off x="3320254" y="918444"/>
            <a:ext cx="1923327" cy="1515291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SVN-Poky's" panose="020B0606040200020203" pitchFamily="34" charset="0"/>
                <a:ea typeface="思源黑体 CN Medium" panose="020B0600000000000000" pitchFamily="34" charset="-122"/>
              </a:rPr>
              <a:t>2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SVN-Poky's" panose="020B0606040200020203" pitchFamily="34" charset="0"/>
              <a:ea typeface="思源黑体 CN Medium" panose="020B0600000000000000" pitchFamily="34" charset="-122"/>
            </a:endParaRPr>
          </a:p>
        </p:txBody>
      </p:sp>
      <p:pic>
        <p:nvPicPr>
          <p:cNvPr id="5" name="Picture 4" descr="A logo with a black background&#10;&#10;Description automatically generated">
            <a:extLst>
              <a:ext uri="{FF2B5EF4-FFF2-40B4-BE49-F238E27FC236}">
                <a16:creationId xmlns:a16="http://schemas.microsoft.com/office/drawing/2014/main" xmlns="" id="{D32A0516-48DC-2D6D-8115-F22FBEA1E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22" y="1818526"/>
            <a:ext cx="6800406" cy="525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5CF2B8A3-8FF7-443A-B49D-270C41D0385F}"/>
              </a:ext>
            </a:extLst>
          </p:cNvPr>
          <p:cNvSpPr/>
          <p:nvPr/>
        </p:nvSpPr>
        <p:spPr>
          <a:xfrm>
            <a:off x="0" y="312429"/>
            <a:ext cx="12192000" cy="12625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84953" y="-133879"/>
            <a:ext cx="1808887" cy="1687729"/>
            <a:chOff x="-64270" y="61186"/>
            <a:chExt cx="1808887" cy="168772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02BDCA54-3D71-4C72-A84C-F420417B3D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0" y="61186"/>
              <a:ext cx="1740097" cy="1687729"/>
            </a:xfrm>
            <a:prstGeom prst="rect">
              <a:avLst/>
            </a:prstGeom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A4E83582-84E0-4D85-B5E2-B8C8447BBCAA}"/>
                </a:ext>
              </a:extLst>
            </p:cNvPr>
            <p:cNvSpPr txBox="1"/>
            <p:nvPr/>
          </p:nvSpPr>
          <p:spPr>
            <a:xfrm>
              <a:off x="-64270" y="173900"/>
              <a:ext cx="180888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字魂115号-刀刀体" panose="00000500000000000000" pitchFamily="2" charset="-122"/>
                  <a:ea typeface="字魂115号-刀刀体" panose="00000500000000000000" pitchFamily="2" charset="-122"/>
                  <a:cs typeface="+mn-cs"/>
                </a:rPr>
                <a:t>1</a:t>
              </a:r>
              <a:endParaRPr kumimoji="0" lang="zh-CN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115号-刀刀体" panose="00000500000000000000" pitchFamily="2" charset="-122"/>
                <a:ea typeface="字魂115号-刀刀体" panose="00000500000000000000" pitchFamily="2" charset="-122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25133DE-CDA0-45CC-8B57-DA29957F6AEF}"/>
              </a:ext>
            </a:extLst>
          </p:cNvPr>
          <p:cNvSpPr txBox="1"/>
          <p:nvPr/>
        </p:nvSpPr>
        <p:spPr>
          <a:xfrm>
            <a:off x="1202508" y="415077"/>
            <a:ext cx="105441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Nêu công dụng của dấu gạch ngang trong mỗi trường hợp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41AE1CD-FDF5-EF4A-F86C-89628606B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216" y="1802248"/>
            <a:ext cx="7005529" cy="494460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955701" y="953037"/>
            <a:ext cx="1848119" cy="19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125792" y="953037"/>
            <a:ext cx="3664039" cy="193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2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Thầy Ngô Thì Sĩ nhà nghèo, lại hay mượn sách vào ban đêm, các bạn hỏi cậu lấy đèn dầu mà đọc. Cậu vui vẻ chỉ lên mặt trăng:</a:t>
            </a:r>
          </a:p>
          <a:p>
            <a:r>
              <a:rPr lang="vi-V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Đã có ngọn đèn lớn, ngọn đèn vĩnh cửu kia.</a:t>
            </a: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558265" y="3237695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gạch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ngang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trực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3600" b="1" dirty="0" err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altLang="zh-CN" sz="3600" b="1" dirty="0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3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Việt Nam tự hào về Giáo sư Tạ Quang Bửu – nhà khoa học, nhà giáo dục đa tài, uyên bác.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(Gia Huy)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đánh dấu bộ phận chú thích, giải thích.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37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7283960-9722-4575-9F78-C81CE8683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9CDA24-4B60-A039-6CD4-3A65C6802A40}"/>
              </a:ext>
            </a:extLst>
          </p:cNvPr>
          <p:cNvSpPr txBox="1"/>
          <p:nvPr/>
        </p:nvSpPr>
        <p:spPr>
          <a:xfrm>
            <a:off x="193202" y="191891"/>
            <a:ext cx="1199879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Theo hành trình Đại Tây Dương – Thái Bình Dương, đoàn thám hiểm đã thực hiện chuyến vòng quanh thế giới bằng đường biển.</a:t>
            </a:r>
          </a:p>
          <a:p>
            <a:pPr lvl="0" algn="r"/>
            <a:r>
              <a:rPr lang="vi-VN" sz="3600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(Ngọc Quảng)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矩形 24">
            <a:extLst>
              <a:ext uri="{FF2B5EF4-FFF2-40B4-BE49-F238E27FC236}">
                <a16:creationId xmlns:a16="http://schemas.microsoft.com/office/drawing/2014/main" xmlns="" id="{AC19C7CA-AD02-4A3A-BC22-55FA3A85CBC5}"/>
              </a:ext>
            </a:extLst>
          </p:cNvPr>
          <p:cNvSpPr/>
          <p:nvPr/>
        </p:nvSpPr>
        <p:spPr>
          <a:xfrm>
            <a:off x="2445249" y="3011664"/>
            <a:ext cx="8024117" cy="15192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Dấu gạch ngang dùng để nối các từ ngữ trong một liên danh.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7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604409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702</Words>
  <Application>Microsoft Office PowerPoint</Application>
  <PresentationFormat>Widescreen</PresentationFormat>
  <Paragraphs>60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#9Slide07 FS North Land Sans</vt:lpstr>
      <vt:lpstr>Arial</vt:lpstr>
      <vt:lpstr>Arial-Rounded</vt:lpstr>
      <vt:lpstr>Calibri</vt:lpstr>
      <vt:lpstr>Calibri Light</vt:lpstr>
      <vt:lpstr>Cambria</vt:lpstr>
      <vt:lpstr>SVN-Poky's</vt:lpstr>
      <vt:lpstr>字魂115号-刀刀体</vt:lpstr>
      <vt:lpstr>字魂70号-灵悦黑体</vt:lpstr>
      <vt:lpstr>思源黑体 CN Medium</vt:lpstr>
      <vt:lpstr>等线</vt:lpstr>
      <vt:lpstr>等线 Light</vt:lpstr>
      <vt:lpstr>Office Theme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MANG NON</Manager>
  <Company>MANG NON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MANG NON</dc:title>
  <dc:subject>10NA</dc:subject>
  <dc:creator>Huong Thao - 0972115126</dc:creator>
  <cp:keywords>10NA</cp:keywords>
  <dc:description>10NA</dc:description>
  <cp:lastModifiedBy>TRANG</cp:lastModifiedBy>
  <cp:revision>12</cp:revision>
  <dcterms:created xsi:type="dcterms:W3CDTF">2022-09-22T15:43:53Z</dcterms:created>
  <dcterms:modified xsi:type="dcterms:W3CDTF">2024-12-01T12:58:20Z</dcterms:modified>
  <cp:category>10NA</cp:category>
  <cp:version>10NA</cp:version>
</cp:coreProperties>
</file>