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5"/>
  </p:notesMasterIdLst>
  <p:sldIdLst>
    <p:sldId id="2007577122" r:id="rId3"/>
    <p:sldId id="290" r:id="rId4"/>
    <p:sldId id="332" r:id="rId5"/>
    <p:sldId id="288" r:id="rId6"/>
    <p:sldId id="2007577116" r:id="rId7"/>
    <p:sldId id="2007577117" r:id="rId8"/>
    <p:sldId id="267" r:id="rId9"/>
    <p:sldId id="2007577118" r:id="rId10"/>
    <p:sldId id="2007577119" r:id="rId11"/>
    <p:sldId id="2007577120"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73386-A125-47F3-9CB8-DD4CD91363C3}"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C3BC8-6FB1-487D-8CA0-A0F42B25E05A}" type="slidenum">
              <a:rPr lang="en-US" smtClean="0"/>
              <a:t>‹#›</a:t>
            </a:fld>
            <a:endParaRPr lang="en-US"/>
          </a:p>
        </p:txBody>
      </p:sp>
    </p:spTree>
    <p:extLst>
      <p:ext uri="{BB962C8B-B14F-4D97-AF65-F5344CB8AC3E}">
        <p14:creationId xmlns:p14="http://schemas.microsoft.com/office/powerpoint/2010/main" val="11015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18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1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2">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3">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 name="Google Shape;72;p28">
            <a:extLst>
              <a:ext uri="{FF2B5EF4-FFF2-40B4-BE49-F238E27FC236}">
                <a16:creationId xmlns:a16="http://schemas.microsoft.com/office/drawing/2014/main" id="{3E507E54-17FC-1867-BB76-EFB75DD8F21C}"/>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4116625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5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3/12/2025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50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037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53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96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8413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2872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ags" Target="../tags/tag1.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4D0B172F-545E-DC54-B5FC-E3F2BAF5A12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441908" y="8333371"/>
            <a:ext cx="1228725" cy="1228725"/>
          </a:xfrm>
          <a:prstGeom prst="rect">
            <a:avLst/>
          </a:prstGeom>
        </p:spPr>
      </p:pic>
    </p:spTree>
    <p:extLst>
      <p:ext uri="{BB962C8B-B14F-4D97-AF65-F5344CB8AC3E}">
        <p14:creationId xmlns:p14="http://schemas.microsoft.com/office/powerpoint/2010/main" val="319060406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765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6.png"/><Relationship Id="rId5" Type="http://schemas.openxmlformats.org/officeDocument/2006/relationships/image" Target="../media/image39.png"/><Relationship Id="rId10"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5.pn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latin typeface="Calibri" panose="020F0502020204030204"/>
            </a:endParaRPr>
          </a:p>
        </p:txBody>
      </p:sp>
      <p:sp>
        <p:nvSpPr>
          <p:cNvPr id="8" name="Rectangle: Rounded Corners 1">
            <a:extLst>
              <a:ext uri="{FF2B5EF4-FFF2-40B4-BE49-F238E27FC236}">
                <a16:creationId xmlns:a16="http://schemas.microsoft.com/office/drawing/2014/main" id="{88A86C44-EA04-30B3-153F-3DDB7C3FA1B9}"/>
              </a:ext>
            </a:extLst>
          </p:cNvPr>
          <p:cNvSpPr/>
          <p:nvPr/>
        </p:nvSpPr>
        <p:spPr>
          <a:xfrm>
            <a:off x="351000" y="158240"/>
            <a:ext cx="11547231" cy="6538396"/>
          </a:xfrm>
          <a:custGeom>
            <a:avLst/>
            <a:gdLst>
              <a:gd name="connsiteX0" fmla="*/ 0 w 11547231"/>
              <a:gd name="connsiteY0" fmla="*/ 886148 h 6538396"/>
              <a:gd name="connsiteX1" fmla="*/ 633546 w 11547231"/>
              <a:gd name="connsiteY1" fmla="*/ 0 h 6538396"/>
              <a:gd name="connsiteX2" fmla="*/ 10913684 w 11547231"/>
              <a:gd name="connsiteY2" fmla="*/ 0 h 6538396"/>
              <a:gd name="connsiteX3" fmla="*/ 11547231 w 11547231"/>
              <a:gd name="connsiteY3" fmla="*/ 886148 h 6538396"/>
              <a:gd name="connsiteX4" fmla="*/ 11547231 w 11547231"/>
              <a:gd name="connsiteY4" fmla="*/ 5652247 h 6538396"/>
              <a:gd name="connsiteX5" fmla="*/ 10913684 w 11547231"/>
              <a:gd name="connsiteY5" fmla="*/ 6538396 h 6538396"/>
              <a:gd name="connsiteX6" fmla="*/ 633546 w 11547231"/>
              <a:gd name="connsiteY6" fmla="*/ 6538396 h 6538396"/>
              <a:gd name="connsiteX7" fmla="*/ 0 w 11547231"/>
              <a:gd name="connsiteY7" fmla="*/ 5652247 h 6538396"/>
              <a:gd name="connsiteX8" fmla="*/ 0 w 11547231"/>
              <a:gd name="connsiteY8" fmla="*/ 886148 h 6538396"/>
              <a:gd name="connsiteX0" fmla="*/ 0 w 11547231"/>
              <a:gd name="connsiteY0" fmla="*/ 886148 h 6538396"/>
              <a:gd name="connsiteX1" fmla="*/ 633546 w 11547231"/>
              <a:gd name="connsiteY1" fmla="*/ 0 h 6538396"/>
              <a:gd name="connsiteX2" fmla="*/ 10913684 w 11547231"/>
              <a:gd name="connsiteY2" fmla="*/ 0 h 6538396"/>
              <a:gd name="connsiteX3" fmla="*/ 11547231 w 11547231"/>
              <a:gd name="connsiteY3" fmla="*/ 886148 h 6538396"/>
              <a:gd name="connsiteX4" fmla="*/ 11547231 w 11547231"/>
              <a:gd name="connsiteY4" fmla="*/ 5652247 h 6538396"/>
              <a:gd name="connsiteX5" fmla="*/ 10913684 w 11547231"/>
              <a:gd name="connsiteY5" fmla="*/ 6538396 h 6538396"/>
              <a:gd name="connsiteX6" fmla="*/ 633546 w 11547231"/>
              <a:gd name="connsiteY6" fmla="*/ 6538396 h 6538396"/>
              <a:gd name="connsiteX7" fmla="*/ 0 w 11547231"/>
              <a:gd name="connsiteY7" fmla="*/ 5652247 h 6538396"/>
              <a:gd name="connsiteX8" fmla="*/ 0 w 11547231"/>
              <a:gd name="connsiteY8" fmla="*/ 886148 h 653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7231" h="6538396" fill="none" extrusionOk="0">
                <a:moveTo>
                  <a:pt x="0" y="886148"/>
                </a:moveTo>
                <a:cubicBezTo>
                  <a:pt x="3021" y="491990"/>
                  <a:pt x="316416" y="72711"/>
                  <a:pt x="633546" y="0"/>
                </a:cubicBezTo>
                <a:cubicBezTo>
                  <a:pt x="1731427" y="151539"/>
                  <a:pt x="8748332" y="311008"/>
                  <a:pt x="10913684" y="0"/>
                </a:cubicBezTo>
                <a:cubicBezTo>
                  <a:pt x="11243755" y="-156110"/>
                  <a:pt x="11444469" y="363500"/>
                  <a:pt x="11547231" y="886148"/>
                </a:cubicBezTo>
                <a:cubicBezTo>
                  <a:pt x="11765554" y="1768751"/>
                  <a:pt x="11390829" y="5065887"/>
                  <a:pt x="11547231" y="5652247"/>
                </a:cubicBezTo>
                <a:cubicBezTo>
                  <a:pt x="11555103" y="6087604"/>
                  <a:pt x="11193133" y="6444165"/>
                  <a:pt x="10913684" y="6538396"/>
                </a:cubicBezTo>
                <a:cubicBezTo>
                  <a:pt x="7809526" y="6608705"/>
                  <a:pt x="4665698" y="6523958"/>
                  <a:pt x="633546" y="6538396"/>
                </a:cubicBezTo>
                <a:cubicBezTo>
                  <a:pt x="387939" y="6523901"/>
                  <a:pt x="-97026" y="6161417"/>
                  <a:pt x="0" y="5652247"/>
                </a:cubicBezTo>
                <a:cubicBezTo>
                  <a:pt x="115039" y="3520946"/>
                  <a:pt x="-3184" y="1627549"/>
                  <a:pt x="0" y="886148"/>
                </a:cubicBezTo>
                <a:close/>
              </a:path>
              <a:path w="11547231" h="6538396" stroke="0" extrusionOk="0">
                <a:moveTo>
                  <a:pt x="0" y="886148"/>
                </a:moveTo>
                <a:cubicBezTo>
                  <a:pt x="30829" y="422905"/>
                  <a:pt x="303204" y="24039"/>
                  <a:pt x="633546" y="0"/>
                </a:cubicBezTo>
                <a:cubicBezTo>
                  <a:pt x="5425835" y="-147335"/>
                  <a:pt x="8608249" y="50900"/>
                  <a:pt x="10913684" y="0"/>
                </a:cubicBezTo>
                <a:cubicBezTo>
                  <a:pt x="11242624" y="-1949"/>
                  <a:pt x="11642525" y="386365"/>
                  <a:pt x="11547231" y="886148"/>
                </a:cubicBezTo>
                <a:cubicBezTo>
                  <a:pt x="11770658" y="2301358"/>
                  <a:pt x="11945446" y="4254503"/>
                  <a:pt x="11547231" y="5652247"/>
                </a:cubicBezTo>
                <a:cubicBezTo>
                  <a:pt x="11530373" y="6137896"/>
                  <a:pt x="11171446" y="6502503"/>
                  <a:pt x="10913684" y="6538396"/>
                </a:cubicBezTo>
                <a:cubicBezTo>
                  <a:pt x="6194041" y="6081663"/>
                  <a:pt x="5090158" y="6794777"/>
                  <a:pt x="633546" y="6538396"/>
                </a:cubicBezTo>
                <a:cubicBezTo>
                  <a:pt x="243947" y="6534258"/>
                  <a:pt x="-55549" y="6070311"/>
                  <a:pt x="0" y="5652247"/>
                </a:cubicBezTo>
                <a:cubicBezTo>
                  <a:pt x="57866" y="3542792"/>
                  <a:pt x="87384" y="2160772"/>
                  <a:pt x="0" y="886148"/>
                </a:cubicBezTo>
                <a:close/>
              </a:path>
              <a:path w="11547231" h="6538396" fill="none" stroke="0" extrusionOk="0">
                <a:moveTo>
                  <a:pt x="0" y="886148"/>
                </a:moveTo>
                <a:cubicBezTo>
                  <a:pt x="11437" y="446750"/>
                  <a:pt x="313184" y="68525"/>
                  <a:pt x="633546" y="0"/>
                </a:cubicBezTo>
                <a:cubicBezTo>
                  <a:pt x="2211080" y="173462"/>
                  <a:pt x="8630465" y="139234"/>
                  <a:pt x="10913684" y="0"/>
                </a:cubicBezTo>
                <a:cubicBezTo>
                  <a:pt x="11190467" y="-119125"/>
                  <a:pt x="11568468" y="310246"/>
                  <a:pt x="11547231" y="886148"/>
                </a:cubicBezTo>
                <a:cubicBezTo>
                  <a:pt x="11758360" y="1635548"/>
                  <a:pt x="11507690" y="4954523"/>
                  <a:pt x="11547231" y="5652247"/>
                </a:cubicBezTo>
                <a:cubicBezTo>
                  <a:pt x="11540403" y="6097212"/>
                  <a:pt x="11210097" y="6481710"/>
                  <a:pt x="10913684" y="6538396"/>
                </a:cubicBezTo>
                <a:cubicBezTo>
                  <a:pt x="7744776" y="6531998"/>
                  <a:pt x="4322379" y="6572063"/>
                  <a:pt x="633546" y="6538396"/>
                </a:cubicBezTo>
                <a:cubicBezTo>
                  <a:pt x="304233" y="6520942"/>
                  <a:pt x="-68872" y="6115796"/>
                  <a:pt x="0" y="5652247"/>
                </a:cubicBezTo>
                <a:cubicBezTo>
                  <a:pt x="55383" y="3644998"/>
                  <a:pt x="-118963" y="1682741"/>
                  <a:pt x="0" y="88614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defTabSz="457200">
              <a:spcBef>
                <a:spcPts val="1200"/>
              </a:spcBef>
            </a:pPr>
            <a:r>
              <a:rPr lang="en-US" sz="2800" kern="100" spc="-35">
                <a:latin typeface="Times New Roman" panose="02020603050405020304" pitchFamily="18" charset="0"/>
                <a:ea typeface="Calibri" panose="020F0502020204030204" pitchFamily="34" charset="0"/>
              </a:rPr>
              <a:t>rõ ràng </a:t>
            </a:r>
            <a:endParaRPr lang="en-US" sz="2800" dirty="0">
              <a:solidFill>
                <a:prstClr val="black"/>
              </a:solidFill>
            </a:endParaRPr>
          </a:p>
        </p:txBody>
      </p:sp>
      <p:sp>
        <p:nvSpPr>
          <p:cNvPr id="9" name="TextBox 8">
            <a:extLst>
              <a:ext uri="{FF2B5EF4-FFF2-40B4-BE49-F238E27FC236}">
                <a16:creationId xmlns:a16="http://schemas.microsoft.com/office/drawing/2014/main" id="{5FEDF782-EF33-1D28-E676-8A61B1E3A8A4}"/>
              </a:ext>
            </a:extLst>
          </p:cNvPr>
          <p:cNvSpPr txBox="1"/>
          <p:nvPr/>
        </p:nvSpPr>
        <p:spPr>
          <a:xfrm>
            <a:off x="3332138" y="2918324"/>
            <a:ext cx="6004498" cy="1018227"/>
          </a:xfrm>
          <a:prstGeom prst="rect">
            <a:avLst/>
          </a:prstGeom>
          <a:noFill/>
        </p:spPr>
        <p:txBody>
          <a:bodyPr wrap="square" rtlCol="0">
            <a:spAutoFit/>
          </a:bodyPr>
          <a:lstStyle/>
          <a:p>
            <a:pPr>
              <a:spcAft>
                <a:spcPts val="500"/>
              </a:spcAft>
            </a:pPr>
            <a:r>
              <a:rPr lang="vi-VN" sz="2800" b="1" dirty="0">
                <a:solidFill>
                  <a:srgbClr val="0070C0"/>
                </a:solidFill>
                <a:latin typeface="Cambria" panose="02040503050406030204" pitchFamily="18" charset="0"/>
                <a:ea typeface="Cambria" panose="02040503050406030204" pitchFamily="18" charset="0"/>
              </a:rPr>
              <a:t>Giáo viên: </a:t>
            </a:r>
            <a:r>
              <a:rPr lang="en-US" sz="2800" b="1" dirty="0">
                <a:solidFill>
                  <a:srgbClr val="0070C0"/>
                </a:solidFill>
                <a:latin typeface="Cambria" panose="02040503050406030204" pitchFamily="18" charset="0"/>
                <a:ea typeface="Cambria" panose="02040503050406030204" pitchFamily="18" charset="0"/>
              </a:rPr>
              <a:t>NGUYỄN THỊ LIẾN</a:t>
            </a:r>
            <a:endParaRPr lang="vi-VN" sz="2800" b="1" dirty="0">
              <a:solidFill>
                <a:srgbClr val="0070C0"/>
              </a:solidFill>
              <a:latin typeface="Cambria" panose="02040503050406030204" pitchFamily="18" charset="0"/>
              <a:ea typeface="Cambria" panose="02040503050406030204" pitchFamily="18" charset="0"/>
            </a:endParaRPr>
          </a:p>
          <a:p>
            <a:pPr>
              <a:spcAft>
                <a:spcPts val="500"/>
              </a:spcAft>
            </a:pPr>
            <a:r>
              <a:rPr lang="en-US" sz="2800" b="1" dirty="0">
                <a:solidFill>
                  <a:srgbClr val="0070C0"/>
                </a:solidFill>
                <a:latin typeface="Cambria" panose="02040503050406030204" pitchFamily="18" charset="0"/>
                <a:ea typeface="Cambria" panose="02040503050406030204" pitchFamily="18" charset="0"/>
              </a:rPr>
              <a:t>                       LỚP 5A2</a:t>
            </a:r>
            <a:endParaRPr lang="pl-PL" sz="28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FEDF782-EF33-1D28-E676-8A61B1E3A8A4}"/>
              </a:ext>
            </a:extLst>
          </p:cNvPr>
          <p:cNvSpPr txBox="1"/>
          <p:nvPr/>
        </p:nvSpPr>
        <p:spPr>
          <a:xfrm>
            <a:off x="1855341" y="320283"/>
            <a:ext cx="8767594" cy="1513235"/>
          </a:xfrm>
          <a:prstGeom prst="rect">
            <a:avLst/>
          </a:prstGeom>
          <a:noFill/>
        </p:spPr>
        <p:txBody>
          <a:bodyPr wrap="square" rtlCol="0">
            <a:spAutoFit/>
          </a:bodyPr>
          <a:lstStyle/>
          <a:p>
            <a:pPr algn="ctr">
              <a:spcAft>
                <a:spcPts val="500"/>
              </a:spcAft>
            </a:pPr>
            <a:r>
              <a:rPr lang="en-US" sz="2800" b="1" dirty="0">
                <a:solidFill>
                  <a:srgbClr val="FF0000"/>
                </a:solidFill>
                <a:latin typeface="Cambria" panose="02040503050406030204" pitchFamily="18" charset="0"/>
                <a:ea typeface="Cambria" panose="02040503050406030204" pitchFamily="18" charset="0"/>
              </a:rPr>
              <a:t>UBND QUẬN DƯƠNG KINH</a:t>
            </a:r>
          </a:p>
          <a:p>
            <a:pPr algn="ctr">
              <a:spcAft>
                <a:spcPts val="500"/>
              </a:spcAft>
            </a:pPr>
            <a:r>
              <a:rPr lang="en-US" sz="2800" b="1" dirty="0">
                <a:solidFill>
                  <a:srgbClr val="FF0000"/>
                </a:solidFill>
                <a:latin typeface="Cambria" panose="02040503050406030204" pitchFamily="18" charset="0"/>
                <a:ea typeface="Cambria" panose="02040503050406030204" pitchFamily="18" charset="0"/>
              </a:rPr>
              <a:t>TRƯỜNG TIỂU HỌC HẢI THÀNH</a:t>
            </a:r>
            <a:endParaRPr lang="vi-VN" sz="2800" b="1" dirty="0">
              <a:solidFill>
                <a:srgbClr val="FF0000"/>
              </a:solidFill>
              <a:latin typeface="Cambria" panose="02040503050406030204" pitchFamily="18" charset="0"/>
              <a:ea typeface="Cambria" panose="02040503050406030204" pitchFamily="18" charset="0"/>
            </a:endParaRPr>
          </a:p>
          <a:p>
            <a:pPr algn="ctr">
              <a:spcAft>
                <a:spcPts val="500"/>
              </a:spcAft>
            </a:pPr>
            <a:endParaRPr lang="pl-PL"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224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5E57-EA26-0BB0-DF66-24C5E52CC12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0E911CF-A172-2A7B-B866-12629CDEB605}"/>
              </a:ext>
            </a:extLst>
          </p:cNvPr>
          <p:cNvPicPr>
            <a:picLocks noChangeAspect="1"/>
          </p:cNvPicPr>
          <p:nvPr/>
        </p:nvPicPr>
        <p:blipFill>
          <a:blip r:embed="rId2"/>
          <a:stretch>
            <a:fillRect/>
          </a:stretch>
        </p:blipFill>
        <p:spPr>
          <a:xfrm>
            <a:off x="1744718" y="360307"/>
            <a:ext cx="8303172" cy="5957535"/>
          </a:xfrm>
          <a:prstGeom prst="rect">
            <a:avLst/>
          </a:prstGeom>
        </p:spPr>
      </p:pic>
    </p:spTree>
    <p:extLst>
      <p:ext uri="{BB962C8B-B14F-4D97-AF65-F5344CB8AC3E}">
        <p14:creationId xmlns:p14="http://schemas.microsoft.com/office/powerpoint/2010/main" val="349571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667" y="97973"/>
            <a:ext cx="12192000" cy="6857999"/>
          </a:xfrm>
          <a:prstGeom prst="rect">
            <a:avLst/>
          </a:prstGeom>
        </p:spPr>
      </p:pic>
      <p:pic>
        <p:nvPicPr>
          <p:cNvPr id="6" name="图片 5">
            <a:extLst>
              <a:ext uri="{FF2B5EF4-FFF2-40B4-BE49-F238E27FC236}">
                <a16:creationId xmlns:a16="http://schemas.microsoft.com/office/drawing/2014/main"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1" name="图片 10">
            <a:extLst>
              <a:ext uri="{FF2B5EF4-FFF2-40B4-BE49-F238E27FC236}">
                <a16:creationId xmlns:a16="http://schemas.microsoft.com/office/drawing/2014/main" id="{B41EB5E3-5C76-40FD-9486-2039F633CDE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id="{2E8B94F1-E31E-4FAC-8447-DE8B87B381F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id="{E8787E0A-BDA2-48DF-8721-58ACC29C04E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2" name="TextBox 1">
            <a:extLst>
              <a:ext uri="{FF2B5EF4-FFF2-40B4-BE49-F238E27FC236}">
                <a16:creationId xmlns:a16="http://schemas.microsoft.com/office/drawing/2014/main" id="{38435A1F-A0A4-72A7-8B09-B7F539385C03}"/>
              </a:ext>
            </a:extLst>
          </p:cNvPr>
          <p:cNvSpPr txBox="1"/>
          <p:nvPr/>
        </p:nvSpPr>
        <p:spPr>
          <a:xfrm>
            <a:off x="3377163" y="2817524"/>
            <a:ext cx="5907579" cy="2171300"/>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tập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EF451E0E-8EA4-05A5-561E-D350BB03E97B}"/>
              </a:ext>
            </a:extLst>
          </p:cNvPr>
          <p:cNvPicPr>
            <a:picLocks noChangeAspect="1"/>
          </p:cNvPicPr>
          <p:nvPr/>
        </p:nvPicPr>
        <p:blipFill>
          <a:blip r:embed="rId14"/>
          <a:stretch>
            <a:fillRect/>
          </a:stretch>
        </p:blipFill>
        <p:spPr>
          <a:xfrm>
            <a:off x="3758408" y="1675395"/>
            <a:ext cx="4871126" cy="1603387"/>
          </a:xfrm>
          <a:prstGeom prst="rect">
            <a:avLst/>
          </a:prstGeom>
        </p:spPr>
      </p:pic>
    </p:spTree>
    <p:extLst>
      <p:ext uri="{BB962C8B-B14F-4D97-AF65-F5344CB8AC3E}">
        <p14:creationId xmlns:p14="http://schemas.microsoft.com/office/powerpoint/2010/main" val="348929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0" name="图片 9">
            <a:extLst>
              <a:ext uri="{FF2B5EF4-FFF2-40B4-BE49-F238E27FC236}">
                <a16:creationId xmlns:a16="http://schemas.microsoft.com/office/drawing/2014/main" id="{DB41252A-9355-4088-B29F-5168C2C9287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260826" y="-178621"/>
            <a:ext cx="2653088" cy="2408230"/>
          </a:xfrm>
          <a:prstGeom prst="rect">
            <a:avLst/>
          </a:prstGeom>
        </p:spPr>
      </p:pic>
      <p:pic>
        <p:nvPicPr>
          <p:cNvPr id="11" name="图片 10">
            <a:extLst>
              <a:ext uri="{FF2B5EF4-FFF2-40B4-BE49-F238E27FC236}">
                <a16:creationId xmlns:a16="http://schemas.microsoft.com/office/drawing/2014/main" id="{B41EB5E3-5C76-40FD-9486-2039F633CDE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id="{2E8B94F1-E31E-4FAC-8447-DE8B87B38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id="{E8787E0A-BDA2-48DF-8721-58ACC29C04E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19" name="文本框 18">
            <a:extLst>
              <a:ext uri="{FF2B5EF4-FFF2-40B4-BE49-F238E27FC236}">
                <a16:creationId xmlns:a16="http://schemas.microsoft.com/office/drawing/2014/main" id="{8A3DD0DB-A1D1-466E-AEA6-469459429663}"/>
              </a:ext>
            </a:extLst>
          </p:cNvPr>
          <p:cNvSpPr txBox="1">
            <a:spLocks/>
          </p:cNvSpPr>
          <p:nvPr/>
        </p:nvSpPr>
        <p:spPr>
          <a:xfrm>
            <a:off x="5559549" y="1584857"/>
            <a:ext cx="1534759" cy="716508"/>
          </a:xfrm>
          <a:prstGeom prst="roundRect">
            <a:avLst/>
          </a:prstGeom>
          <a:noFill/>
          <a:ln w="28575">
            <a:solidFill>
              <a:srgbClr val="00ABBA"/>
            </a:solidFill>
            <a:prstDash/>
          </a:ln>
        </p:spPr>
        <p:txBody>
          <a:bodyPr vert="horz" wrap="square" lIns="89535" tIns="46355" rIns="89535" bIns="46355" anchor="t">
            <a:spAutoFit/>
          </a:bodyPr>
          <a:lstStyle/>
          <a:p>
            <a:pPr marL="0" marR="0" lvl="0" indent="0" algn="ctr" defTabSz="508000" rtl="0" eaLnBrk="0"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TOÁN</a:t>
            </a:r>
            <a:endParaRPr kumimoji="0" lang="ko-KR" altLang="en-US"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맑은 고딕" panose="020B0503020000020004" pitchFamily="34" charset="-127"/>
              <a:cs typeface="Vogue-ExtraBold" panose="020B0500000000000000" pitchFamily="34" charset="0"/>
              <a:sym typeface="+mn-lt"/>
            </a:endParaRPr>
          </a:p>
        </p:txBody>
      </p:sp>
      <p:pic>
        <p:nvPicPr>
          <p:cNvPr id="2" name="Picture 1">
            <a:extLst>
              <a:ext uri="{FF2B5EF4-FFF2-40B4-BE49-F238E27FC236}">
                <a16:creationId xmlns:a16="http://schemas.microsoft.com/office/drawing/2014/main" id="{0451CC26-49F4-2EAE-FC9E-7D1CF7719D07}"/>
              </a:ext>
            </a:extLst>
          </p:cNvPr>
          <p:cNvPicPr>
            <a:picLocks noChangeAspect="1"/>
          </p:cNvPicPr>
          <p:nvPr/>
        </p:nvPicPr>
        <p:blipFill>
          <a:blip r:embed="rId15"/>
          <a:stretch>
            <a:fillRect/>
          </a:stretch>
        </p:blipFill>
        <p:spPr>
          <a:xfrm>
            <a:off x="1808814" y="2161405"/>
            <a:ext cx="8833870" cy="3359187"/>
          </a:xfrm>
          <a:prstGeom prst="rect">
            <a:avLst/>
          </a:prstGeom>
        </p:spPr>
      </p:pic>
    </p:spTree>
    <p:extLst>
      <p:ext uri="{BB962C8B-B14F-4D97-AF65-F5344CB8AC3E}">
        <p14:creationId xmlns:p14="http://schemas.microsoft.com/office/powerpoint/2010/main" val="213271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688" y="1964647"/>
            <a:ext cx="4750518" cy="3166153"/>
          </a:xfrm>
          <a:prstGeom prst="rect">
            <a:avLst/>
          </a:prstGeom>
        </p:spPr>
      </p:pic>
    </p:spTree>
    <p:extLst>
      <p:ext uri="{BB962C8B-B14F-4D97-AF65-F5344CB8AC3E}">
        <p14:creationId xmlns:p14="http://schemas.microsoft.com/office/powerpoint/2010/main" val="328479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46">
            <a:hlinkClick r:id="" action="ppaction://media"/>
            <a:extLst>
              <a:ext uri="{FF2B5EF4-FFF2-40B4-BE49-F238E27FC236}">
                <a16:creationId xmlns:a16="http://schemas.microsoft.com/office/drawing/2014/main" id="{E1F90869-7CCE-C0EF-1E1D-4419628FED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grpSp>
        <p:nvGrpSpPr>
          <p:cNvPr id="14" name="Group 13">
            <a:extLst>
              <a:ext uri="{FF2B5EF4-FFF2-40B4-BE49-F238E27FC236}">
                <a16:creationId xmlns:a16="http://schemas.microsoft.com/office/drawing/2014/main" id="{044DDB1F-7CFC-4443-B7D2-14BEB08B0D10}"/>
              </a:ext>
            </a:extLst>
          </p:cNvPr>
          <p:cNvGrpSpPr/>
          <p:nvPr/>
        </p:nvGrpSpPr>
        <p:grpSpPr>
          <a:xfrm>
            <a:off x="3181350" y="1586680"/>
            <a:ext cx="4924425" cy="541923"/>
            <a:chOff x="4743062" y="1748763"/>
            <a:chExt cx="2705876" cy="541923"/>
          </a:xfrm>
        </p:grpSpPr>
        <p:sp>
          <p:nvSpPr>
            <p:cNvPr id="9" name="Up Ribbon 8">
              <a:extLst>
                <a:ext uri="{FF2B5EF4-FFF2-40B4-BE49-F238E27FC236}">
                  <a16:creationId xmlns:a16="http://schemas.microsoft.com/office/drawing/2014/main" id="{04CFE889-E637-B041-BE28-A63759C1761C}"/>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B369D01F-712A-F44A-A35F-4CDC3830FBF2}"/>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54</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2F3A8908-70A4-FF65-0FCB-37B628643908}"/>
              </a:ext>
            </a:extLst>
          </p:cNvPr>
          <p:cNvPicPr>
            <a:picLocks noChangeAspect="1"/>
          </p:cNvPicPr>
          <p:nvPr/>
        </p:nvPicPr>
        <p:blipFill>
          <a:blip r:embed="rId8"/>
          <a:stretch>
            <a:fillRect/>
          </a:stretch>
        </p:blipFill>
        <p:spPr>
          <a:xfrm>
            <a:off x="1670974" y="2773680"/>
            <a:ext cx="9030227" cy="1716089"/>
          </a:xfrm>
          <a:prstGeom prst="rect">
            <a:avLst/>
          </a:prstGeom>
        </p:spPr>
      </p:pic>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2" name="Picture 1">
            <a:extLst>
              <a:ext uri="{FF2B5EF4-FFF2-40B4-BE49-F238E27FC236}">
                <a16:creationId xmlns:a16="http://schemas.microsoft.com/office/drawing/2014/main" id="{ED76754C-E3B9-9AA5-98ED-6237DF8C6BEC}"/>
              </a:ext>
            </a:extLst>
          </p:cNvPr>
          <p:cNvPicPr>
            <a:picLocks noChangeAspect="1"/>
          </p:cNvPicPr>
          <p:nvPr/>
        </p:nvPicPr>
        <p:blipFill>
          <a:blip r:embed="rId10"/>
          <a:stretch>
            <a:fillRect/>
          </a:stretch>
        </p:blipFill>
        <p:spPr>
          <a:xfrm>
            <a:off x="1171197" y="1431676"/>
            <a:ext cx="5166451" cy="4026149"/>
          </a:xfrm>
          <a:prstGeom prst="rect">
            <a:avLst/>
          </a:prstGeom>
        </p:spPr>
      </p:pic>
    </p:spTree>
    <p:extLst>
      <p:ext uri="{BB962C8B-B14F-4D97-AF65-F5344CB8AC3E}">
        <p14:creationId xmlns:p14="http://schemas.microsoft.com/office/powerpoint/2010/main" val="2671834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4BC998-BEFF-383B-B127-404DD3BCDAA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3966353F-B05F-FAAB-47DD-4D5A33C965C4}"/>
              </a:ext>
            </a:extLst>
          </p:cNvPr>
          <p:cNvGrpSpPr/>
          <p:nvPr/>
        </p:nvGrpSpPr>
        <p:grpSpPr>
          <a:xfrm>
            <a:off x="754444" y="478884"/>
            <a:ext cx="10586217" cy="1569660"/>
            <a:chOff x="1259542" y="1464304"/>
            <a:chExt cx="8015088" cy="1569660"/>
          </a:xfrm>
        </p:grpSpPr>
        <p:sp>
          <p:nvSpPr>
            <p:cNvPr id="9" name="TextBox 8">
              <a:extLst>
                <a:ext uri="{FF2B5EF4-FFF2-40B4-BE49-F238E27FC236}">
                  <a16:creationId xmlns:a16="http://schemas.microsoft.com/office/drawing/2014/main" id="{E716F546-C7E6-406E-799F-62EFD1B4AB2D}"/>
                </a:ext>
              </a:extLst>
            </p:cNvPr>
            <p:cNvSpPr txBox="1"/>
            <p:nvPr/>
          </p:nvSpPr>
          <p:spPr>
            <a:xfrm>
              <a:off x="1738743" y="1464304"/>
              <a:ext cx="753588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Công ty của mẹ Mai đặt mua 100 chậu cây tái chế của lớp 5A để làm quà tặng cho mỗi nhân viên nhân ngày Môi trường Thế giới. Lớp 5A đã chọn mẫu hộp dạng hình lập phương cạnh 2 dm như hình bên để đựng mỗi chậu cây.</a:t>
              </a:r>
              <a:endParaRPr lang="en-US" sz="2400" b="1"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63F79EB4-9592-BCCB-E903-A75C3CA98082}"/>
                </a:ext>
              </a:extLst>
            </p:cNvPr>
            <p:cNvSpPr/>
            <p:nvPr/>
          </p:nvSpPr>
          <p:spPr>
            <a:xfrm>
              <a:off x="1259542" y="1493392"/>
              <a:ext cx="495116"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grpSp>
      <p:sp>
        <p:nvSpPr>
          <p:cNvPr id="7" name="TextBox 6">
            <a:extLst>
              <a:ext uri="{FF2B5EF4-FFF2-40B4-BE49-F238E27FC236}">
                <a16:creationId xmlns:a16="http://schemas.microsoft.com/office/drawing/2014/main" id="{60F874E0-18CA-3999-6111-D983E4D995B6}"/>
              </a:ext>
            </a:extLst>
          </p:cNvPr>
          <p:cNvSpPr txBox="1"/>
          <p:nvPr/>
        </p:nvSpPr>
        <p:spPr>
          <a:xfrm>
            <a:off x="945932" y="2900855"/>
            <a:ext cx="6348248" cy="2154436"/>
          </a:xfrm>
          <a:prstGeom prst="rect">
            <a:avLst/>
          </a:prstGeom>
          <a:noFill/>
        </p:spPr>
        <p:txBody>
          <a:bodyPr wrap="square" lIns="0" tIns="0" rIns="0" bIns="0"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Tính thể tích của mỗi hộp đó.</a:t>
            </a:r>
          </a:p>
          <a:p>
            <a:pPr algn="just"/>
            <a:r>
              <a:rPr lang="vi-VN" sz="2800" b="0" i="0" dirty="0">
                <a:solidFill>
                  <a:srgbClr val="000000"/>
                </a:solidFill>
                <a:effectLst/>
                <a:latin typeface="Cambria" panose="02040503050406030204" pitchFamily="18" charset="0"/>
                <a:ea typeface="Cambria" panose="02040503050406030204" pitchFamily="18" charset="0"/>
              </a:rPr>
              <a:t>b) Các bạn lớp 5A dự định xếp các hộp đó vào thùng để thuận tiện cho việc vận chuyển. Quan sát kích thước thùng và ước lượng số hộp có thể xếp vào 1 thùng.</a:t>
            </a:r>
          </a:p>
        </p:txBody>
      </p:sp>
      <p:pic>
        <p:nvPicPr>
          <p:cNvPr id="11" name="Picture 10">
            <a:extLst>
              <a:ext uri="{FF2B5EF4-FFF2-40B4-BE49-F238E27FC236}">
                <a16:creationId xmlns:a16="http://schemas.microsoft.com/office/drawing/2014/main" id="{425643DD-0EFA-4314-305E-97DD92E7EF49}"/>
              </a:ext>
            </a:extLst>
          </p:cNvPr>
          <p:cNvPicPr>
            <a:picLocks noChangeAspect="1"/>
          </p:cNvPicPr>
          <p:nvPr/>
        </p:nvPicPr>
        <p:blipFill>
          <a:blip r:embed="rId2"/>
          <a:stretch>
            <a:fillRect/>
          </a:stretch>
        </p:blipFill>
        <p:spPr>
          <a:xfrm>
            <a:off x="7534110" y="1840953"/>
            <a:ext cx="3724275" cy="4248150"/>
          </a:xfrm>
          <a:prstGeom prst="rect">
            <a:avLst/>
          </a:prstGeom>
        </p:spPr>
      </p:pic>
    </p:spTree>
    <p:extLst>
      <p:ext uri="{BB962C8B-B14F-4D97-AF65-F5344CB8AC3E}">
        <p14:creationId xmlns:p14="http://schemas.microsoft.com/office/powerpoint/2010/main" val="4197362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039A8-0C22-E43F-8ED2-75E116EDAC42}"/>
              </a:ext>
            </a:extLst>
          </p:cNvPr>
          <p:cNvSpPr txBox="1"/>
          <p:nvPr/>
        </p:nvSpPr>
        <p:spPr>
          <a:xfrm>
            <a:off x="1135117" y="1608083"/>
            <a:ext cx="10289628" cy="2462213"/>
          </a:xfrm>
          <a:prstGeom prst="rect">
            <a:avLst/>
          </a:prstGeom>
          <a:noFill/>
        </p:spPr>
        <p:txBody>
          <a:bodyPr wrap="square" lIns="0" tIns="0" rIns="0" bIns="0" rtlCol="0">
            <a:spAutoFit/>
          </a:bodyPr>
          <a:lstStyle/>
          <a:p>
            <a:pPr algn="ctr"/>
            <a:r>
              <a:rPr lang="en-US" sz="4000" b="1" i="0" dirty="0">
                <a:solidFill>
                  <a:srgbClr val="FF0000"/>
                </a:solidFill>
                <a:effectLst/>
                <a:latin typeface="Cambria" panose="02040503050406030204" pitchFamily="18" charset="0"/>
                <a:ea typeface="Cambria" panose="02040503050406030204" pitchFamily="18" charset="0"/>
              </a:rPr>
              <a:t>BÀI GIẢI:</a:t>
            </a:r>
          </a:p>
          <a:p>
            <a:pPr algn="just"/>
            <a:r>
              <a:rPr lang="vi-VN" sz="4000" b="0" i="0" dirty="0">
                <a:solidFill>
                  <a:srgbClr val="FF0000"/>
                </a:solidFill>
                <a:effectLst/>
                <a:latin typeface="Cambria" panose="02040503050406030204" pitchFamily="18" charset="0"/>
                <a:ea typeface="Cambria" panose="02040503050406030204" pitchFamily="18" charset="0"/>
              </a:rPr>
              <a:t>a) Thể tích của mỗi hộp là:</a:t>
            </a:r>
            <a:r>
              <a:rPr lang="en-US"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FF0000"/>
                </a:solidFill>
                <a:effectLst/>
                <a:latin typeface="Cambria" panose="02040503050406030204" pitchFamily="18" charset="0"/>
                <a:ea typeface="Cambria" panose="02040503050406030204" pitchFamily="18" charset="0"/>
              </a:rPr>
              <a:t>2 × 2 × 2 = 8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r>
              <a:rPr lang="vi-VN" sz="4000" b="0" i="0" dirty="0">
                <a:solidFill>
                  <a:srgbClr val="FF0000"/>
                </a:solidFill>
                <a:effectLst/>
                <a:latin typeface="Cambria" panose="02040503050406030204" pitchFamily="18" charset="0"/>
                <a:ea typeface="Cambria" panose="02040503050406030204" pitchFamily="18" charset="0"/>
              </a:rPr>
              <a:t>b) Thể tích thùng là: 6 × 4 × 4 = 96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r>
              <a:rPr lang="vi-VN" sz="4000" b="0" i="0" dirty="0">
                <a:solidFill>
                  <a:srgbClr val="FF0000"/>
                </a:solidFill>
                <a:effectLst/>
                <a:latin typeface="Cambria" panose="02040503050406030204" pitchFamily="18" charset="0"/>
                <a:ea typeface="Cambria" panose="02040503050406030204" pitchFamily="18" charset="0"/>
              </a:rPr>
              <a:t>1 thùng xếp được khoảng: 96 : 8 = 12 (hộp)</a:t>
            </a:r>
          </a:p>
        </p:txBody>
      </p:sp>
    </p:spTree>
    <p:extLst>
      <p:ext uri="{BB962C8B-B14F-4D97-AF65-F5344CB8AC3E}">
        <p14:creationId xmlns:p14="http://schemas.microsoft.com/office/powerpoint/2010/main" val="246633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35147-4D1D-922D-57B6-167FD2E09D4B}"/>
              </a:ext>
            </a:extLst>
          </p:cNvPr>
          <p:cNvGrpSpPr/>
          <p:nvPr/>
        </p:nvGrpSpPr>
        <p:grpSpPr>
          <a:xfrm>
            <a:off x="827738" y="513587"/>
            <a:ext cx="10681090" cy="1836078"/>
            <a:chOff x="1183342" y="1369567"/>
            <a:chExt cx="10681090" cy="1836078"/>
          </a:xfrm>
        </p:grpSpPr>
        <p:sp>
          <p:nvSpPr>
            <p:cNvPr id="4" name="TextBox 3">
              <a:extLst>
                <a:ext uri="{FF2B5EF4-FFF2-40B4-BE49-F238E27FC236}">
                  <a16:creationId xmlns:a16="http://schemas.microsoft.com/office/drawing/2014/main" id="{7BFC0EC2-3366-78B9-123D-B07C5BA78F43}"/>
                </a:ext>
              </a:extLst>
            </p:cNvPr>
            <p:cNvSpPr txBox="1"/>
            <p:nvPr/>
          </p:nvSpPr>
          <p:spPr>
            <a:xfrm>
              <a:off x="2000164" y="1389763"/>
              <a:ext cx="9864268"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Em hãy ước lượng chiều rộng, chiều dài, chiều cao phòng học của em. Nếu trường em có một phòng kho cùng kích thước với phòng học của em thì phòng kho đó có thể xếp được nhiều nhất bao nhiêu thùng đồ dạng hình lập phương có thể tích 1 m</a:t>
              </a:r>
              <a:r>
                <a:rPr lang="vi-VN" sz="2800" b="0" i="0" baseline="30000" dirty="0">
                  <a:solidFill>
                    <a:srgbClr val="000000"/>
                  </a:solidFill>
                  <a:effectLst/>
                  <a:latin typeface="Cambria" panose="02040503050406030204" pitchFamily="18" charset="0"/>
                  <a:ea typeface="Cambria" panose="02040503050406030204" pitchFamily="18" charset="0"/>
                </a:rPr>
                <a:t>3</a:t>
              </a:r>
              <a:r>
                <a:rPr lang="vi-VN"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81578B36-4A14-A466-4CDE-AD42AFAC0B93}"/>
                </a:ext>
              </a:extLst>
            </p:cNvPr>
            <p:cNvSpPr/>
            <p:nvPr/>
          </p:nvSpPr>
          <p:spPr>
            <a:xfrm>
              <a:off x="1183342" y="1369567"/>
              <a:ext cx="712694"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2</a:t>
              </a:r>
            </a:p>
          </p:txBody>
        </p:sp>
      </p:grpSp>
      <p:pic>
        <p:nvPicPr>
          <p:cNvPr id="7" name="Picture 6">
            <a:extLst>
              <a:ext uri="{FF2B5EF4-FFF2-40B4-BE49-F238E27FC236}">
                <a16:creationId xmlns:a16="http://schemas.microsoft.com/office/drawing/2014/main" id="{18B54C49-9D6E-D50B-EBF4-54B66969D6FB}"/>
              </a:ext>
            </a:extLst>
          </p:cNvPr>
          <p:cNvPicPr>
            <a:picLocks noChangeAspect="1"/>
          </p:cNvPicPr>
          <p:nvPr/>
        </p:nvPicPr>
        <p:blipFill>
          <a:blip r:embed="rId2"/>
          <a:stretch>
            <a:fillRect/>
          </a:stretch>
        </p:blipFill>
        <p:spPr>
          <a:xfrm>
            <a:off x="5734050" y="2654847"/>
            <a:ext cx="5600700" cy="35242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A526DE-A295-7237-B416-6712E66E871F}"/>
                  </a:ext>
                </a:extLst>
              </p:cNvPr>
              <p:cNvSpPr txBox="1"/>
              <p:nvPr/>
            </p:nvSpPr>
            <p:spPr>
              <a:xfrm>
                <a:off x="578069" y="2984938"/>
                <a:ext cx="5307724" cy="3054747"/>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2800" b="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 DỤ:</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căn</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phòng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6×4×3=72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xếp</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vào phòng:</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72 :1=72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AA526DE-A295-7237-B416-6712E66E871F}"/>
                  </a:ext>
                </a:extLst>
              </p:cNvPr>
              <p:cNvSpPr txBox="1">
                <a:spLocks noRot="1" noChangeAspect="1" noMove="1" noResize="1" noEditPoints="1" noAdjustHandles="1" noChangeArrowheads="1" noChangeShapeType="1" noTextEdit="1"/>
              </p:cNvSpPr>
              <p:nvPr/>
            </p:nvSpPr>
            <p:spPr>
              <a:xfrm>
                <a:off x="578069" y="2984938"/>
                <a:ext cx="5307724" cy="3054747"/>
              </a:xfrm>
              <a:prstGeom prst="rect">
                <a:avLst/>
              </a:prstGeom>
              <a:blipFill>
                <a:blip r:embed="rId3"/>
                <a:stretch>
                  <a:fillRect t="-2395" b="-5988"/>
                </a:stretch>
              </a:blipFill>
            </p:spPr>
            <p:txBody>
              <a:bodyPr/>
              <a:lstStyle/>
              <a:p>
                <a:r>
                  <a:rPr lang="en-US">
                    <a:noFill/>
                  </a:rPr>
                  <a:t> </a:t>
                </a:r>
              </a:p>
            </p:txBody>
          </p:sp>
        </mc:Fallback>
      </mc:AlternateContent>
    </p:spTree>
    <p:extLst>
      <p:ext uri="{BB962C8B-B14F-4D97-AF65-F5344CB8AC3E}">
        <p14:creationId xmlns:p14="http://schemas.microsoft.com/office/powerpoint/2010/main" val="34020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20B57-0B52-1354-0681-0CF279F38B7D}"/>
              </a:ext>
            </a:extLst>
          </p:cNvPr>
          <p:cNvPicPr>
            <a:picLocks noChangeAspect="1"/>
          </p:cNvPicPr>
          <p:nvPr/>
        </p:nvPicPr>
        <p:blipFill>
          <a:blip r:embed="rId2"/>
          <a:stretch>
            <a:fillRect/>
          </a:stretch>
        </p:blipFill>
        <p:spPr>
          <a:xfrm>
            <a:off x="456050" y="334361"/>
            <a:ext cx="1940309" cy="1167620"/>
          </a:xfrm>
          <a:prstGeom prst="rect">
            <a:avLst/>
          </a:prstGeom>
        </p:spPr>
      </p:pic>
      <p:sp>
        <p:nvSpPr>
          <p:cNvPr id="9" name="TextBox 8">
            <a:extLst>
              <a:ext uri="{FF2B5EF4-FFF2-40B4-BE49-F238E27FC236}">
                <a16:creationId xmlns:a16="http://schemas.microsoft.com/office/drawing/2014/main" id="{ADF45A01-2F5E-49F1-2971-3F089E9446A7}"/>
              </a:ext>
            </a:extLst>
          </p:cNvPr>
          <p:cNvSpPr txBox="1"/>
          <p:nvPr/>
        </p:nvSpPr>
        <p:spPr>
          <a:xfrm>
            <a:off x="987972" y="1818290"/>
            <a:ext cx="10195035" cy="3949799"/>
          </a:xfrm>
          <a:prstGeom prst="rect">
            <a:avLst/>
          </a:prstGeom>
          <a:noFill/>
        </p:spPr>
        <p:txBody>
          <a:bodyPr wrap="square" lIns="0" tIns="0" rIns="0" bIns="0" rtlCol="0">
            <a:spAutoFit/>
          </a:bodyPr>
          <a:lstStyle/>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Chuẩn bị: </a:t>
            </a:r>
            <a:r>
              <a:rPr lang="vi-VN" sz="2400" b="0" i="0" u="none" strike="noStrike" dirty="0">
                <a:solidFill>
                  <a:srgbClr val="002060"/>
                </a:solidFill>
                <a:effectLst/>
                <a:latin typeface="Cambria" panose="02040503050406030204" pitchFamily="18" charset="0"/>
                <a:ea typeface="Cambria" panose="02040503050406030204" pitchFamily="18" charset="0"/>
              </a:rPr>
              <a:t>Một số hộp có dạng hình hộp chữ nhật và hình lập phương đặt ở xung quanh lớp học.</a:t>
            </a:r>
            <a:endParaRPr lang="vi-VN" sz="24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Chơi theo nhóm.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Tại mỗi lượt chơi, giáo viên đọc một số đo thể tích. Các nhóm quan sát, ước lượng và lựa chọn một hộp có số đo thể tích bằng hoặc gần bằng số đo thể tích giáo viên vừa đọc. Nhóm tìm được hộp có số đo thể tích bằng hoặc gần nhất với số đo thể tích của giáo viên thì được cộng 1 điểm.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Trò chơi kết thúc sau 5 lượt chơi. Nhóm giành được nhiều điểm nhất là nhóm thắng cuộc.</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73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399</Words>
  <Application>Microsoft Office PowerPoint</Application>
  <PresentationFormat>Widescreen</PresentationFormat>
  <Paragraphs>31</Paragraphs>
  <Slides>12</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等线</vt:lpstr>
      <vt:lpstr>#9Slide02 Noi dung dai</vt:lpstr>
      <vt:lpstr>Arial</vt:lpstr>
      <vt:lpstr>Calibri</vt:lpstr>
      <vt:lpstr>Cambria</vt:lpstr>
      <vt:lpstr>Cambria Math</vt:lpstr>
      <vt:lpstr>Times New Roman</vt:lpstr>
      <vt:lpstr>Vogue-ExtraBold</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2023-10-17T08:21:13Z</dcterms:created>
  <dcterms:modified xsi:type="dcterms:W3CDTF">2025-03-12T01:39:22Z</dcterms:modified>
</cp:coreProperties>
</file>