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9" r:id="rId2"/>
    <p:sldId id="281" r:id="rId3"/>
    <p:sldId id="285" r:id="rId4"/>
    <p:sldId id="286" r:id="rId5"/>
    <p:sldId id="287" r:id="rId6"/>
    <p:sldId id="288" r:id="rId7"/>
    <p:sldId id="312" r:id="rId8"/>
    <p:sldId id="304" r:id="rId9"/>
    <p:sldId id="305" r:id="rId10"/>
    <p:sldId id="306" r:id="rId11"/>
    <p:sldId id="307" r:id="rId12"/>
    <p:sldId id="308" r:id="rId13"/>
    <p:sldId id="309" r:id="rId14"/>
    <p:sldId id="31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 Mai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t>2025/2/23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>
            <a:fillRect/>
          </a:stretch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/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/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753" y="617521"/>
            <a:ext cx="6858594" cy="1286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1569357"/>
            <a:ext cx="7007324" cy="20820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F0"/>
                </a:solidFill>
                <a:cs typeface="Arial" panose="020B0604020202020204" pitchFamily="34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đánh dấu sách thường được làm từ giấy, nhựa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296298" y="1175657"/>
            <a:ext cx="5062129" cy="2711903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 kẻ thường được làm từ nhựa, </a:t>
            </a:r>
            <a:r>
              <a:rPr lang="vi-VN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</a:t>
            </a:r>
            <a:r>
              <a:rPr lang="vi-VN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kim loại hay có thể được làm từ giấy thủ công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86" y="2932340"/>
            <a:ext cx="5281979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5695406" y="862150"/>
            <a:ext cx="5682343" cy="2908886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đựng bút là sản phẩm thủ công được làm từ những vật liệu thủ công như: giấy bìa, hộp giấy, giấy màu, hồ dán,...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8" y="1017343"/>
            <a:ext cx="4057650" cy="4811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782682" y="1417857"/>
            <a:ext cx="9536975" cy="3718024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000" b="1" dirty="0">
                <a:solidFill>
                  <a:schemeClr val="tx1"/>
                </a:solidFill>
              </a:rPr>
              <a:t>Đồ dùng học tập rất đa dạng, phong phú, có những tác dụng khác nhau. Em cần chú ý bảo quản và sắp xếp đồ dùng học tập gọn gàng.</a:t>
            </a:r>
            <a:endParaRPr lang="en-US" sz="30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270"/>
            <a:ext cx="3552190" cy="38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/>
          <p:cNvGrpSpPr/>
          <p:nvPr/>
        </p:nvGrpSpPr>
        <p:grpSpPr bwMode="auto">
          <a:xfrm>
            <a:off x="2276475" y="173355"/>
            <a:ext cx="8420554" cy="4150995"/>
            <a:chOff x="237067" y="132645"/>
            <a:chExt cx="7345043" cy="294040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872068" y="463704"/>
              <a:ext cx="6710042" cy="2609342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en-US" sz="3200" dirty="0" err="1">
                  <a:solidFill>
                    <a:schemeClr val="tx1"/>
                  </a:solidFill>
                </a:rPr>
                <a:t>               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muốt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Mỏng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dày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</a:t>
              </a:r>
            </a:p>
            <a:p>
              <a:r>
                <a:rPr lang="en-US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</a:t>
              </a:r>
              <a:r>
                <a:rPr lang="en-US" sz="32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?)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39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640715"/>
            <a:ext cx="1125855" cy="15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/>
          <p:nvPr/>
        </p:nvSpPr>
        <p:spPr bwMode="auto">
          <a:xfrm>
            <a:off x="8020685" y="494061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4.07407E-6 L -0.70118 0.593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2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/>
          <p:cNvGrpSpPr/>
          <p:nvPr/>
        </p:nvGrpSpPr>
        <p:grpSpPr bwMode="auto">
          <a:xfrm>
            <a:off x="2489200" y="356235"/>
            <a:ext cx="8263255" cy="3576955"/>
            <a:chOff x="-194026" y="5901"/>
            <a:chExt cx="9151414" cy="2137573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en-US" sz="3200" dirty="0" err="1">
                  <a:solidFill>
                    <a:schemeClr val="tx1"/>
                  </a:solidFill>
                </a:rPr>
                <a:t>      Đầu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đuôi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vuông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vắn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nhau</a:t>
              </a:r>
              <a:r>
                <a:rPr lang="en-US" sz="3200" b="1" dirty="0">
                  <a:solidFill>
                    <a:schemeClr val="tx1"/>
                  </a:solidFill>
                </a:rPr>
                <a:t/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Thân</a:t>
              </a:r>
              <a:r>
                <a:rPr lang="en-US" sz="3200" dirty="0">
                  <a:solidFill>
                    <a:schemeClr val="tx1"/>
                  </a:solidFill>
                </a:rPr>
                <a:t> chia </a:t>
              </a:r>
              <a:r>
                <a:rPr lang="en-US" sz="3200" dirty="0" err="1">
                  <a:solidFill>
                    <a:schemeClr val="tx1"/>
                  </a:solidFill>
                </a:rPr>
                <a:t>nhiều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đốt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rất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mau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rất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đều</a:t>
              </a:r>
              <a:r>
                <a:rPr lang="en-US" sz="3200" dirty="0">
                  <a:solidFill>
                    <a:schemeClr val="tx1"/>
                  </a:solidFill>
                </a:rPr>
                <a:t/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Tính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chân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thức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đáng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yêu</a:t>
              </a:r>
              <a:r>
                <a:rPr lang="en-US" sz="3200" dirty="0">
                  <a:solidFill>
                    <a:schemeClr val="tx1"/>
                  </a:solidFill>
                </a:rPr>
                <a:t/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Muốn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biết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dài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ngắn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mọi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em</a:t>
              </a:r>
              <a:r>
                <a:rPr lang="en-US" sz="3200" dirty="0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                                                  (</a:t>
              </a:r>
              <a:r>
                <a:rPr lang="en-US" sz="3200" b="1" dirty="0" err="1">
                  <a:solidFill>
                    <a:schemeClr val="tx1"/>
                  </a:solidFill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</a:rPr>
                <a:t>?)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844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026" y="5901"/>
              <a:ext cx="1255304" cy="88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/>
          <p:nvPr/>
        </p:nvSpPr>
        <p:spPr bwMode="auto">
          <a:xfrm>
            <a:off x="7795260" y="480599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26765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3.7037E-7 L -0.71042 0.6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1" y="30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/>
          <p:cNvGrpSpPr/>
          <p:nvPr/>
        </p:nvGrpSpPr>
        <p:grpSpPr bwMode="auto">
          <a:xfrm>
            <a:off x="2202815" y="269240"/>
            <a:ext cx="7999730" cy="3470275"/>
            <a:chOff x="-273652" y="132645"/>
            <a:chExt cx="9231040" cy="2010829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en-US" sz="3200" dirty="0" err="1">
                  <a:solidFill>
                    <a:schemeClr val="tx1"/>
                  </a:solidFill>
                </a:rPr>
                <a:t>  Thân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dài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thượt</a:t>
              </a:r>
              <a:r>
                <a:rPr lang="en-US" sz="3200" dirty="0">
                  <a:solidFill>
                    <a:schemeClr val="tx1"/>
                  </a:solidFill>
                </a:rPr>
                <a:t/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Ruột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thẳng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băng</a:t>
              </a:r>
              <a:r>
                <a:rPr lang="en-US" sz="3200" dirty="0">
                  <a:solidFill>
                    <a:schemeClr val="tx1"/>
                  </a:solidFill>
                </a:rPr>
                <a:t/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Khi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thịt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bị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cắt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khỏi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chân</a:t>
              </a:r>
              <a:r>
                <a:rPr lang="en-US" sz="3200" dirty="0">
                  <a:solidFill>
                    <a:schemeClr val="tx1"/>
                  </a:solidFill>
                </a:rPr>
                <a:t/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Thì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ruột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lòi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dần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vẫn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thẳng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rươi</a:t>
              </a:r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                                               (</a:t>
              </a:r>
              <a:r>
                <a:rPr lang="en-US" sz="3200" b="1" dirty="0" err="1">
                  <a:solidFill>
                    <a:schemeClr val="tx1"/>
                  </a:solidFill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</a:rPr>
                <a:t>?)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2049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652" y="132645"/>
              <a:ext cx="1394401" cy="8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/>
          <p:nvPr/>
        </p:nvSpPr>
        <p:spPr bwMode="auto">
          <a:xfrm>
            <a:off x="6989848" y="4844560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Bút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chì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55" y="55753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3.7037E-7 L -0.70326 0.585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/>
          <p:cNvGrpSpPr/>
          <p:nvPr/>
        </p:nvGrpSpPr>
        <p:grpSpPr bwMode="auto">
          <a:xfrm>
            <a:off x="3392170" y="757873"/>
            <a:ext cx="6869430" cy="3023552"/>
            <a:chOff x="-421151" y="123098"/>
            <a:chExt cx="9259563" cy="2020376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439925" y="401236"/>
              <a:ext cx="8398487" cy="1742238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nl-NL" sz="32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  </a:t>
              </a:r>
              <a:r>
                <a:rPr lang="vi-VN" sz="3200" dirty="0" smtClean="0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Như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kẹo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nhỏ</a:t>
              </a:r>
              <a:r>
                <a:rPr lang="en-US" sz="3200" b="1" dirty="0">
                  <a:solidFill>
                    <a:schemeClr val="tx1"/>
                  </a:solidFill>
                </a:rPr>
                <a:t/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dirty="0">
                  <a:solidFill>
                    <a:schemeClr val="tx1"/>
                  </a:solidFill>
                </a:rPr>
                <a:t>  </a:t>
              </a:r>
              <a:r>
                <a:rPr lang="vi-VN" sz="3200" b="1" dirty="0" smtClean="0">
                  <a:solidFill>
                    <a:schemeClr val="tx1"/>
                  </a:solidFill>
                </a:rPr>
                <a:t>   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Chữ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hỏng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xóa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ngay</a:t>
              </a:r>
              <a:r>
                <a:rPr lang="en-US" sz="3200" dirty="0">
                  <a:solidFill>
                    <a:schemeClr val="tx1"/>
                  </a:solidFill>
                </a:rPr>
                <a:t/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</a:t>
              </a:r>
              <a:r>
                <a:rPr lang="vi-VN" sz="3200" dirty="0" smtClean="0">
                  <a:solidFill>
                    <a:schemeClr val="tx1"/>
                  </a:solidFill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Học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trò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</a:rPr>
                <a:t> nay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vi-VN" sz="3200" dirty="0" smtClean="0">
                  <a:solidFill>
                    <a:schemeClr val="tx1"/>
                  </a:solidFill>
                </a:rPr>
                <a:t>    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Vẫn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dùng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đến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nó</a:t>
              </a:r>
              <a:endParaRPr lang="en-US" sz="3200" dirty="0">
                <a:solidFill>
                  <a:schemeClr val="tx1"/>
                </a:solidFill>
              </a:endParaRPr>
            </a:p>
            <a:p>
              <a:r>
                <a:rPr lang="en-US" sz="3200" b="1" dirty="0">
                  <a:solidFill>
                    <a:schemeClr val="tx1"/>
                  </a:solidFill>
                </a:rPr>
                <a:t>                            (</a:t>
              </a:r>
              <a:r>
                <a:rPr lang="en-US" sz="3200" b="1" dirty="0" err="1">
                  <a:solidFill>
                    <a:schemeClr val="tx1"/>
                  </a:solidFill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</a:rPr>
                <a:t>?)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2253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1151" y="123098"/>
              <a:ext cx="1541549" cy="88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/>
          <p:nvPr/>
        </p:nvSpPr>
        <p:spPr bwMode="auto">
          <a:xfrm>
            <a:off x="7333615" y="465423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</a:t>
            </a:r>
            <a:r>
              <a:rPr lang="it-IT" altLang="en-US" sz="3200" b="1" i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Cục tẩy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88" y="51308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1.11111E-6 L -0.72253 0.5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33" y="2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8355" y="514350"/>
            <a:ext cx="10312842" cy="6085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7" y="2051437"/>
            <a:ext cx="8085592" cy="4548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1" y="1050262"/>
            <a:ext cx="9677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7" name="Rectangle: Rounded Corners 9"/>
          <p:cNvSpPr/>
          <p:nvPr/>
        </p:nvSpPr>
        <p:spPr>
          <a:xfrm>
            <a:off x="4753169" y="2141537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 KẺ</a:t>
            </a:r>
          </a:p>
        </p:txBody>
      </p:sp>
      <p:sp>
        <p:nvSpPr>
          <p:cNvPr id="8" name="Rectangle: Rounded Corners 8"/>
          <p:cNvSpPr/>
          <p:nvPr/>
        </p:nvSpPr>
        <p:spPr>
          <a:xfrm>
            <a:off x="1704230" y="2848993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</a:p>
        </p:txBody>
      </p:sp>
      <p:sp>
        <p:nvSpPr>
          <p:cNvPr id="9" name="Rectangle: Rounded Corners 11"/>
          <p:cNvSpPr/>
          <p:nvPr/>
        </p:nvSpPr>
        <p:spPr>
          <a:xfrm>
            <a:off x="1532587" y="4724288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BÚT</a:t>
            </a:r>
          </a:p>
        </p:txBody>
      </p:sp>
      <p:sp>
        <p:nvSpPr>
          <p:cNvPr id="10" name="Rectangle: Rounded Corners 12"/>
          <p:cNvSpPr/>
          <p:nvPr/>
        </p:nvSpPr>
        <p:spPr>
          <a:xfrm>
            <a:off x="4956454" y="5540177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QUYỂN VỞ</a:t>
            </a:r>
          </a:p>
        </p:txBody>
      </p:sp>
      <p:sp>
        <p:nvSpPr>
          <p:cNvPr id="11" name="Rectangle: Rounded Corners 13"/>
          <p:cNvSpPr/>
          <p:nvPr/>
        </p:nvSpPr>
        <p:spPr>
          <a:xfrm>
            <a:off x="8192386" y="4752751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 LÔ</a:t>
            </a:r>
          </a:p>
        </p:txBody>
      </p:sp>
      <p:sp>
        <p:nvSpPr>
          <p:cNvPr id="12" name="Rectangle: Rounded Corners 10"/>
          <p:cNvSpPr/>
          <p:nvPr/>
        </p:nvSpPr>
        <p:spPr>
          <a:xfrm>
            <a:off x="8347047" y="2961335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TẨY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00101" y="625376"/>
            <a:ext cx="8820530" cy="3718024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455" y="1677696"/>
            <a:ext cx="7442544" cy="194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nêu tác dụng của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đồ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tập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vi-VN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8700" y="838200"/>
          <a:ext cx="10020300" cy="4901680"/>
        </p:xfrm>
        <a:graphic>
          <a:graphicData uri="http://schemas.openxmlformats.org/drawingml/2006/table">
            <a:tbl>
              <a:tblPr/>
              <a:tblGrid>
                <a:gridCol w="9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viết, vẽ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kẻ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Tẩy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xóa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Vở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ghi chép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 lô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277</Words>
  <Application>Microsoft Office PowerPoint</Application>
  <PresentationFormat>Widescreen</PresentationFormat>
  <Paragraphs>56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等线 Light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2022-11-16T09:30:00Z</dcterms:created>
  <dcterms:modified xsi:type="dcterms:W3CDTF">2025-02-23T15:03:39Z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C91508B35CDA44FBA9003EE5DB6605A7_12</vt:lpwstr>
  </property>
  <property fmtid="{D5CDD505-2E9C-101B-9397-08002B2CF9AE}" pid="3" name="KSOProductBuildVer">
    <vt:lpwstr>1033-12.2.0.13266</vt:lpwstr>
  </property>
</Properties>
</file>