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sldIdLst>
    <p:sldId id="283" r:id="rId2"/>
    <p:sldId id="259" r:id="rId3"/>
    <p:sldId id="369" r:id="rId4"/>
    <p:sldId id="372" r:id="rId5"/>
    <p:sldId id="374" r:id="rId6"/>
    <p:sldId id="375" r:id="rId7"/>
    <p:sldId id="376" r:id="rId8"/>
    <p:sldId id="377" r:id="rId9"/>
    <p:sldId id="378" r:id="rId10"/>
    <p:sldId id="289" r:id="rId11"/>
    <p:sldId id="2007577497" r:id="rId12"/>
    <p:sldId id="320" r:id="rId13"/>
    <p:sldId id="288" r:id="rId14"/>
    <p:sldId id="2007577498" r:id="rId15"/>
    <p:sldId id="2007577499" r:id="rId16"/>
    <p:sldId id="314" r:id="rId17"/>
    <p:sldId id="290" r:id="rId18"/>
    <p:sldId id="293" r:id="rId19"/>
    <p:sldId id="2007577501" r:id="rId20"/>
    <p:sldId id="296" r:id="rId21"/>
    <p:sldId id="2007577500" r:id="rId22"/>
    <p:sldId id="332" r:id="rId23"/>
    <p:sldId id="2007577502" r:id="rId24"/>
    <p:sldId id="447" r:id="rId25"/>
    <p:sldId id="448" r:id="rId26"/>
    <p:sldId id="449" r:id="rId27"/>
    <p:sldId id="450" r:id="rId28"/>
    <p:sldId id="451"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E202-9F8E-6B21-2E6A-EE7A763CDB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25C06-CBAC-1BF9-4B40-3FFCF8E02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2781D8-3A31-9747-B366-56216D61A9B4}"/>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5" name="Footer Placeholder 4">
            <a:extLst>
              <a:ext uri="{FF2B5EF4-FFF2-40B4-BE49-F238E27FC236}">
                <a16:creationId xmlns:a16="http://schemas.microsoft.com/office/drawing/2014/main" id="{97520956-52A3-04E4-F3D6-A5B8B6E4C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993BF-B1AF-5208-9A39-C5C04705D694}"/>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76841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8291-74BE-6E05-2AA1-DCBE70BB09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FBB96D-E449-B538-E075-91FBAF88F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A578B-B656-2150-0495-F7C4BAF4EE81}"/>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5" name="Footer Placeholder 4">
            <a:extLst>
              <a:ext uri="{FF2B5EF4-FFF2-40B4-BE49-F238E27FC236}">
                <a16:creationId xmlns:a16="http://schemas.microsoft.com/office/drawing/2014/main" id="{5595ECBC-F05B-E49A-7367-C407B4693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E3B6A-AA83-B68B-A324-E46440EEB11A}"/>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3175868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6D496-E1DB-4994-1B04-2C87D46196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F6EEDB-EFBB-427A-8597-A93EAE511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9E30F-89F8-E48F-7EB5-DB78F60072DA}"/>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5" name="Footer Placeholder 4">
            <a:extLst>
              <a:ext uri="{FF2B5EF4-FFF2-40B4-BE49-F238E27FC236}">
                <a16:creationId xmlns:a16="http://schemas.microsoft.com/office/drawing/2014/main" id="{D29F5AE7-ABFE-3784-9FA6-A10C69754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1680B-6F47-D4E1-50B8-A505914AC242}"/>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1667280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757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002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04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724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5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1B03-EA54-2B8A-4215-6973BC6E4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C540-C54D-9A96-8903-B186CD11B8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F54B0-7BC3-C6AE-0861-E51EEC6D1D76}"/>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5" name="Footer Placeholder 4">
            <a:extLst>
              <a:ext uri="{FF2B5EF4-FFF2-40B4-BE49-F238E27FC236}">
                <a16:creationId xmlns:a16="http://schemas.microsoft.com/office/drawing/2014/main" id="{3F3C8D82-0ADE-0DD8-1739-1D2E171D1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F8CE8-8435-AF29-2901-B372E437093D}"/>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160214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61DD-FE96-8C5F-B3EF-6B3B556205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1C1AD-25C3-D1B8-2350-59C6403994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AAFDB-D23C-D823-92E4-F9C7F768A9B7}"/>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5" name="Footer Placeholder 4">
            <a:extLst>
              <a:ext uri="{FF2B5EF4-FFF2-40B4-BE49-F238E27FC236}">
                <a16:creationId xmlns:a16="http://schemas.microsoft.com/office/drawing/2014/main" id="{70B488E1-6CB1-E7F7-DD9B-4C4749ED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49F0D-06C3-B403-4F3F-1D6219A61231}"/>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303410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DB21-2E5F-D0CA-865A-BE8DCAE0A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98C72B-2971-F452-F9E6-9E21C960F1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94A130-A1C3-F9DC-F797-B2BB1B76D7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A580F-CFB7-9253-259F-68260CEBF5CA}"/>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6" name="Footer Placeholder 5">
            <a:extLst>
              <a:ext uri="{FF2B5EF4-FFF2-40B4-BE49-F238E27FC236}">
                <a16:creationId xmlns:a16="http://schemas.microsoft.com/office/drawing/2014/main" id="{70AB49E4-11CF-D1B2-0623-A591D1C222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DAB6F-8298-DEBE-34AA-2BD1C2C4491B}"/>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278320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018E-5471-B724-9937-1D1A0F3807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238688-F8F3-377F-A650-A722DED7F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2D143D-F0A6-8136-426D-FDEB681468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A81A0A-A04F-87AA-C347-43C96081C8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121B79-E113-CEA6-C202-3ABD2F8F04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DAD2B-FDF9-21C0-D2ED-E56859B750AB}"/>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8" name="Footer Placeholder 7">
            <a:extLst>
              <a:ext uri="{FF2B5EF4-FFF2-40B4-BE49-F238E27FC236}">
                <a16:creationId xmlns:a16="http://schemas.microsoft.com/office/drawing/2014/main" id="{FA06EA0E-32E9-1BF1-BC4D-D76EB39F66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415BE0-452D-D78C-5D2D-30F22A197406}"/>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388494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4CC6-A6FD-9302-A641-347EF13667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82A7CA-BCB1-E5D1-786C-4BA76F1AFA86}"/>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4" name="Footer Placeholder 3">
            <a:extLst>
              <a:ext uri="{FF2B5EF4-FFF2-40B4-BE49-F238E27FC236}">
                <a16:creationId xmlns:a16="http://schemas.microsoft.com/office/drawing/2014/main" id="{DDB54B94-62F6-BB00-DCB8-3751408A7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F112EA-1593-F669-432F-78A94D2FACBD}"/>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264138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BA5A01-3A94-EEBC-92BD-478E208C1D7C}"/>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3" name="Footer Placeholder 2">
            <a:extLst>
              <a:ext uri="{FF2B5EF4-FFF2-40B4-BE49-F238E27FC236}">
                <a16:creationId xmlns:a16="http://schemas.microsoft.com/office/drawing/2014/main" id="{2A6195B6-76F7-090B-6215-E70AF0AE07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7CA477-B0BF-81C8-EDE6-82DD5602B30F}"/>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334794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8960-5C5D-AE22-8A11-979AAB508F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93048-4BCF-4546-36C9-701F39ADEF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0CB172-18C9-59D9-A3A3-BF46006FC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2897F-9E18-BE75-E9DA-84FD18723B61}"/>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6" name="Footer Placeholder 5">
            <a:extLst>
              <a:ext uri="{FF2B5EF4-FFF2-40B4-BE49-F238E27FC236}">
                <a16:creationId xmlns:a16="http://schemas.microsoft.com/office/drawing/2014/main" id="{BBC43E01-6507-6E06-EF0A-7C191C469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D7AEF-1E82-1FA0-4B02-72347C5857BE}"/>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257114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9672-A9EA-F565-55C1-43E2687A9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DC7445-5D19-31F8-D159-16B5EDCA3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A2DE02-C7C8-0211-FF63-0D85A903E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D4342-D963-2E06-8820-F700B45338ED}"/>
              </a:ext>
            </a:extLst>
          </p:cNvPr>
          <p:cNvSpPr>
            <a:spLocks noGrp="1"/>
          </p:cNvSpPr>
          <p:nvPr>
            <p:ph type="dt" sz="half" idx="10"/>
          </p:nvPr>
        </p:nvSpPr>
        <p:spPr/>
        <p:txBody>
          <a:bodyPr/>
          <a:lstStyle/>
          <a:p>
            <a:fld id="{13A13C4B-B09F-431A-9B26-ABE01EEABBC0}" type="datetimeFigureOut">
              <a:rPr lang="en-US" smtClean="0"/>
              <a:t>3/13/2025</a:t>
            </a:fld>
            <a:endParaRPr lang="en-US"/>
          </a:p>
        </p:txBody>
      </p:sp>
      <p:sp>
        <p:nvSpPr>
          <p:cNvPr id="6" name="Footer Placeholder 5">
            <a:extLst>
              <a:ext uri="{FF2B5EF4-FFF2-40B4-BE49-F238E27FC236}">
                <a16:creationId xmlns:a16="http://schemas.microsoft.com/office/drawing/2014/main" id="{8085DC51-73F3-AA8E-942B-5623F1EC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302EB-AD0D-CB94-8388-4E2B12AA3AF6}"/>
              </a:ext>
            </a:extLst>
          </p:cNvPr>
          <p:cNvSpPr>
            <a:spLocks noGrp="1"/>
          </p:cNvSpPr>
          <p:nvPr>
            <p:ph type="sldNum" sz="quarter" idx="12"/>
          </p:nvPr>
        </p:nvSpPr>
        <p:spPr/>
        <p:txBody>
          <a:bodyPr/>
          <a:lstStyle/>
          <a:p>
            <a:fld id="{DE82D1B8-E442-4CB6-92D0-07627ADE47E1}" type="slidenum">
              <a:rPr lang="en-US" smtClean="0"/>
              <a:t>‹#›</a:t>
            </a:fld>
            <a:endParaRPr lang="en-US"/>
          </a:p>
        </p:txBody>
      </p:sp>
    </p:spTree>
    <p:extLst>
      <p:ext uri="{BB962C8B-B14F-4D97-AF65-F5344CB8AC3E}">
        <p14:creationId xmlns:p14="http://schemas.microsoft.com/office/powerpoint/2010/main" val="3876845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31BDBE6-8C2E-1AAC-995C-0F1BF540FD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37ECC82-319E-38CD-ADC3-C74088D82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1CBA30-F161-4AAE-AAD1-9AE679847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462BC-E762-F9BE-DBE1-97199017A5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13C4B-B09F-431A-9B26-ABE01EEABBC0}" type="datetimeFigureOut">
              <a:rPr lang="en-US" smtClean="0"/>
              <a:t>3/13/2025</a:t>
            </a:fld>
            <a:endParaRPr lang="en-US"/>
          </a:p>
        </p:txBody>
      </p:sp>
      <p:sp>
        <p:nvSpPr>
          <p:cNvPr id="5" name="Footer Placeholder 4">
            <a:extLst>
              <a:ext uri="{FF2B5EF4-FFF2-40B4-BE49-F238E27FC236}">
                <a16:creationId xmlns:a16="http://schemas.microsoft.com/office/drawing/2014/main" id="{426C8824-D015-5A23-99B3-F7E0BC28B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EC17E1-1083-6CE5-A7C9-4C0F9C2FF3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2D1B8-E442-4CB6-92D0-07627ADE47E1}" type="slidenum">
              <a:rPr lang="en-US" smtClean="0"/>
              <a:t>‹#›</a:t>
            </a:fld>
            <a:endParaRPr lang="en-US"/>
          </a:p>
        </p:txBody>
      </p:sp>
    </p:spTree>
    <p:extLst>
      <p:ext uri="{BB962C8B-B14F-4D97-AF65-F5344CB8AC3E}">
        <p14:creationId xmlns:p14="http://schemas.microsoft.com/office/powerpoint/2010/main" val="166920567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25" r:id="rId13"/>
    <p:sldLayoutId id="2147483668" r:id="rId14"/>
    <p:sldLayoutId id="2147483669" r:id="rId15"/>
    <p:sldLayoutId id="214748367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image" Target="../media/image19.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media/media6.mp3"/><Relationship Id="rId16" Type="http://schemas.openxmlformats.org/officeDocument/2006/relationships/image" Target="../media/image41.png"/><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42.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40.jpe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media/media6.mp3"/><Relationship Id="rId16" Type="http://schemas.openxmlformats.org/officeDocument/2006/relationships/image" Target="../media/image41.png"/><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42.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40.jpeg"/><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audio" Target="../media/media6.mp3"/><Relationship Id="rId16" Type="http://schemas.openxmlformats.org/officeDocument/2006/relationships/image" Target="../media/image41.png"/><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42.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40.jpeg"/><Relationship Id="rId1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jp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jpg"/><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slide" Target="slide5.xml"/><Relationship Id="rId4" Type="http://schemas.microsoft.com/office/2007/relationships/media" Target="../media/media2.mp3"/><Relationship Id="rId9" Type="http://schemas.openxmlformats.org/officeDocument/2006/relationships/image" Target="../media/image15.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microsoft.com/office/2007/relationships/media" Target="../media/media4.mp3"/><Relationship Id="rId7" Type="http://schemas.openxmlformats.org/officeDocument/2006/relationships/image" Target="../media/image13.png"/><Relationship Id="rId12"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2.jpg"/><Relationship Id="rId11" Type="http://schemas.openxmlformats.org/officeDocument/2006/relationships/image" Target="../media/image18.png"/><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2.jp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40995" y="701040"/>
            <a:ext cx="11161395" cy="2846070"/>
          </a:xfrm>
          <a:prstGeom prst="rect">
            <a:avLst/>
          </a:prstGeom>
        </p:spPr>
      </p:pic>
      <p:pic>
        <p:nvPicPr>
          <p:cNvPr id="8" name="图片 7" descr="14"/>
          <p:cNvPicPr>
            <a:picLocks noChangeAspect="1"/>
          </p:cNvPicPr>
          <p:nvPr/>
        </p:nvPicPr>
        <p:blipFill>
          <a:blip r:embed="rId3"/>
          <a:stretch>
            <a:fillRect/>
          </a:stretch>
        </p:blipFill>
        <p:spPr>
          <a:xfrm>
            <a:off x="0" y="5693410"/>
            <a:ext cx="12192000" cy="1164590"/>
          </a:xfrm>
          <a:prstGeom prst="rect">
            <a:avLst/>
          </a:prstGeom>
        </p:spPr>
      </p:pic>
      <p:pic>
        <p:nvPicPr>
          <p:cNvPr id="13" name="图片 12" descr="12"/>
          <p:cNvPicPr>
            <a:picLocks noChangeAspect="1"/>
          </p:cNvPicPr>
          <p:nvPr/>
        </p:nvPicPr>
        <p:blipFill>
          <a:blip r:embed="rId4"/>
          <a:stretch>
            <a:fillRect/>
          </a:stretch>
        </p:blipFill>
        <p:spPr>
          <a:xfrm>
            <a:off x="2672080" y="4704715"/>
            <a:ext cx="7030085" cy="1939925"/>
          </a:xfrm>
          <a:prstGeom prst="rect">
            <a:avLst/>
          </a:prstGeom>
        </p:spPr>
      </p:pic>
      <p:pic>
        <p:nvPicPr>
          <p:cNvPr id="7" name="Picture 6">
            <a:extLst>
              <a:ext uri="{FF2B5EF4-FFF2-40B4-BE49-F238E27FC236}">
                <a16:creationId xmlns:a16="http://schemas.microsoft.com/office/drawing/2014/main" id="{8A324ACD-452E-B02F-252F-A89B83A3A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885"/>
            <a:ext cx="1618903" cy="1687818"/>
          </a:xfrm>
          <a:prstGeom prst="rect">
            <a:avLst/>
          </a:prstGeom>
        </p:spPr>
      </p:pic>
      <p:pic>
        <p:nvPicPr>
          <p:cNvPr id="2" name="Picture 1">
            <a:extLst>
              <a:ext uri="{FF2B5EF4-FFF2-40B4-BE49-F238E27FC236}">
                <a16:creationId xmlns:a16="http://schemas.microsoft.com/office/drawing/2014/main" id="{D291479A-3300-24AF-A9A4-E66F85AEE387}"/>
              </a:ext>
            </a:extLst>
          </p:cNvPr>
          <p:cNvPicPr>
            <a:picLocks noChangeAspect="1"/>
          </p:cNvPicPr>
          <p:nvPr/>
        </p:nvPicPr>
        <p:blipFill>
          <a:blip r:embed="rId6"/>
          <a:stretch>
            <a:fillRect/>
          </a:stretch>
        </p:blipFill>
        <p:spPr>
          <a:xfrm>
            <a:off x="4568072" y="875119"/>
            <a:ext cx="2712955" cy="859611"/>
          </a:xfrm>
          <a:prstGeom prst="rect">
            <a:avLst/>
          </a:prstGeom>
        </p:spPr>
      </p:pic>
      <p:pic>
        <p:nvPicPr>
          <p:cNvPr id="4" name="Picture 3">
            <a:extLst>
              <a:ext uri="{FF2B5EF4-FFF2-40B4-BE49-F238E27FC236}">
                <a16:creationId xmlns:a16="http://schemas.microsoft.com/office/drawing/2014/main" id="{C2DFBF8B-9C84-F0BA-B693-A67227B93356}"/>
              </a:ext>
            </a:extLst>
          </p:cNvPr>
          <p:cNvPicPr>
            <a:picLocks noChangeAspect="1"/>
          </p:cNvPicPr>
          <p:nvPr/>
        </p:nvPicPr>
        <p:blipFill>
          <a:blip r:embed="rId7"/>
          <a:stretch>
            <a:fillRect/>
          </a:stretch>
        </p:blipFill>
        <p:spPr>
          <a:xfrm>
            <a:off x="2141634" y="2197160"/>
            <a:ext cx="8023031" cy="1530229"/>
          </a:xfrm>
          <a:prstGeom prst="rect">
            <a:avLst/>
          </a:prstGeom>
        </p:spPr>
      </p:pic>
      <p:pic>
        <p:nvPicPr>
          <p:cNvPr id="10" name="Picture 9">
            <a:extLst>
              <a:ext uri="{FF2B5EF4-FFF2-40B4-BE49-F238E27FC236}">
                <a16:creationId xmlns:a16="http://schemas.microsoft.com/office/drawing/2014/main" id="{5BC0FA5C-F296-93D0-7176-3BF7EE523C5D}"/>
              </a:ext>
            </a:extLst>
          </p:cNvPr>
          <p:cNvPicPr>
            <a:picLocks noChangeAspect="1"/>
          </p:cNvPicPr>
          <p:nvPr/>
        </p:nvPicPr>
        <p:blipFill>
          <a:blip r:embed="rId8"/>
          <a:stretch>
            <a:fillRect/>
          </a:stretch>
        </p:blipFill>
        <p:spPr>
          <a:xfrm>
            <a:off x="5291999" y="3753951"/>
            <a:ext cx="2103302" cy="9693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8C82C14E-CE47-357B-3995-37FFBEB7753E}"/>
              </a:ext>
            </a:extLst>
          </p:cNvPr>
          <p:cNvPicPr>
            <a:picLocks noChangeAspect="1"/>
          </p:cNvPicPr>
          <p:nvPr/>
        </p:nvPicPr>
        <p:blipFill>
          <a:blip r:embed="rId5"/>
          <a:stretch>
            <a:fillRect/>
          </a:stretch>
        </p:blipFill>
        <p:spPr>
          <a:xfrm>
            <a:off x="1139473" y="1803901"/>
            <a:ext cx="9559357" cy="3078747"/>
          </a:xfrm>
          <a:prstGeom prst="rect">
            <a:avLst/>
          </a:prstGeom>
        </p:spPr>
      </p:pic>
    </p:spTree>
    <p:extLst>
      <p:ext uri="{BB962C8B-B14F-4D97-AF65-F5344CB8AC3E}">
        <p14:creationId xmlns:p14="http://schemas.microsoft.com/office/powerpoint/2010/main" val="2164061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D2E4F7C1-0CEC-4C80-9CC9-820B3DB69465}"/>
              </a:ext>
            </a:extLst>
          </p:cNvPr>
          <p:cNvGrpSpPr/>
          <p:nvPr/>
        </p:nvGrpSpPr>
        <p:grpSpPr>
          <a:xfrm>
            <a:off x="188905" y="0"/>
            <a:ext cx="6988849" cy="4362450"/>
            <a:chOff x="188905" y="493614"/>
            <a:chExt cx="6988849" cy="2629944"/>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00050" y="584884"/>
              <a:ext cx="6496051" cy="253867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thức ăn đồ uống nào chứa nhiều đường cần ăn ít, chứa nhiều muối cần ăn hạn chế?</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thức ăn nào không cần sử dụng thêm gia vị chấm khi ăn?</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err="1">
                  <a:solidFill>
                    <a:srgbClr val="000000"/>
                  </a:solidFill>
                  <a:latin typeface="Calibri" panose="020F0502020204030204" pitchFamily="34" charset="0"/>
                  <a:cs typeface="Calibri" panose="020F0502020204030204" pitchFamily="34" charset="0"/>
                </a:rPr>
                <a:t>Nếu</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đã</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canh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bữa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có</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cần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uống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nước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lọc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ngày</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nữa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không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Vì</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sao</a:t>
              </a:r>
              <a:r>
                <a:rPr lang="en-US" sz="2800" b="1" dirty="0">
                  <a:solidFill>
                    <a:srgbClr val="00000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353918" y="2350039"/>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050" y="4173674"/>
            <a:ext cx="4954535" cy="251287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826342"/>
              <a:ext cx="9476463" cy="130384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thức ăn đồ uống nào chứa nhiều đường cần ăn ít, chứa nhiều muối cần ăn hạn chế?</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126673" cy="2554545"/>
          </a:xfrm>
          <a:custGeom>
            <a:avLst/>
            <a:gdLst>
              <a:gd name="connsiteX0" fmla="*/ 0 w 9126673"/>
              <a:gd name="connsiteY0" fmla="*/ 0 h 2554545"/>
              <a:gd name="connsiteX1" fmla="*/ 9126673 w 9126673"/>
              <a:gd name="connsiteY1" fmla="*/ 0 h 2554545"/>
              <a:gd name="connsiteX2" fmla="*/ 9126673 w 9126673"/>
              <a:gd name="connsiteY2" fmla="*/ 2554545 h 2554545"/>
              <a:gd name="connsiteX3" fmla="*/ 0 w 9126673"/>
              <a:gd name="connsiteY3" fmla="*/ 2554545 h 2554545"/>
              <a:gd name="connsiteX4" fmla="*/ 0 w 9126673"/>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673" h="2554545" fill="none" extrusionOk="0">
                <a:moveTo>
                  <a:pt x="0" y="0"/>
                </a:moveTo>
                <a:cubicBezTo>
                  <a:pt x="3100351" y="5222"/>
                  <a:pt x="7956967" y="24918"/>
                  <a:pt x="9126673" y="0"/>
                </a:cubicBezTo>
                <a:cubicBezTo>
                  <a:pt x="8965428" y="837733"/>
                  <a:pt x="9082913" y="1383476"/>
                  <a:pt x="9126673" y="2554545"/>
                </a:cubicBezTo>
                <a:cubicBezTo>
                  <a:pt x="5767901" y="2389784"/>
                  <a:pt x="2085447" y="2672695"/>
                  <a:pt x="0" y="2554545"/>
                </a:cubicBezTo>
                <a:cubicBezTo>
                  <a:pt x="-55725" y="1859262"/>
                  <a:pt x="17072" y="437056"/>
                  <a:pt x="0" y="0"/>
                </a:cubicBezTo>
                <a:close/>
              </a:path>
              <a:path w="9126673" h="2554545" stroke="0" extrusionOk="0">
                <a:moveTo>
                  <a:pt x="0" y="0"/>
                </a:moveTo>
                <a:cubicBezTo>
                  <a:pt x="3397467" y="11849"/>
                  <a:pt x="4803575" y="-161459"/>
                  <a:pt x="9126673" y="0"/>
                </a:cubicBezTo>
                <a:cubicBezTo>
                  <a:pt x="9129803" y="1191849"/>
                  <a:pt x="9025497" y="1724527"/>
                  <a:pt x="9126673" y="2554545"/>
                </a:cubicBezTo>
                <a:cubicBezTo>
                  <a:pt x="5108838" y="2408685"/>
                  <a:pt x="192710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Các loại thực phẩm có chứa nhiều đường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như bánh kẹo, sữa có đường, nước ngọt,... cần ăn ít</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ác thức ăn chứa nhiều muối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như thức ăn nhanh, đồ hộp, đồ ăn vặt,... chứa nhiều muối cần ăn hạn chế.</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2642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2593"/>
              <a:ext cx="9476463" cy="173134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thức ăn nào không cần sử dụng thêm gia vị chấm khi ăn?</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793423" cy="2308324"/>
          </a:xfrm>
          <a:custGeom>
            <a:avLst/>
            <a:gdLst>
              <a:gd name="connsiteX0" fmla="*/ 0 w 9793423"/>
              <a:gd name="connsiteY0" fmla="*/ 0 h 2308324"/>
              <a:gd name="connsiteX1" fmla="*/ 9793423 w 9793423"/>
              <a:gd name="connsiteY1" fmla="*/ 0 h 2308324"/>
              <a:gd name="connsiteX2" fmla="*/ 9793423 w 9793423"/>
              <a:gd name="connsiteY2" fmla="*/ 2308324 h 2308324"/>
              <a:gd name="connsiteX3" fmla="*/ 0 w 9793423"/>
              <a:gd name="connsiteY3" fmla="*/ 2308324 h 2308324"/>
              <a:gd name="connsiteX4" fmla="*/ 0 w 979342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423" h="2308324" fill="none" extrusionOk="0">
                <a:moveTo>
                  <a:pt x="0" y="0"/>
                </a:moveTo>
                <a:cubicBezTo>
                  <a:pt x="1390102" y="5222"/>
                  <a:pt x="6319383" y="24918"/>
                  <a:pt x="9793423" y="0"/>
                </a:cubicBezTo>
                <a:cubicBezTo>
                  <a:pt x="9632178" y="295473"/>
                  <a:pt x="9749663" y="1186317"/>
                  <a:pt x="9793423" y="2308324"/>
                </a:cubicBezTo>
                <a:cubicBezTo>
                  <a:pt x="7573456" y="2143563"/>
                  <a:pt x="3260584" y="2426474"/>
                  <a:pt x="0" y="2308324"/>
                </a:cubicBezTo>
                <a:cubicBezTo>
                  <a:pt x="-55725" y="1490219"/>
                  <a:pt x="17072" y="609588"/>
                  <a:pt x="0" y="0"/>
                </a:cubicBezTo>
                <a:close/>
              </a:path>
              <a:path w="9793423" h="2308324" stroke="0" extrusionOk="0">
                <a:moveTo>
                  <a:pt x="0" y="0"/>
                </a:moveTo>
                <a:cubicBezTo>
                  <a:pt x="3848593" y="11849"/>
                  <a:pt x="8067033" y="-161459"/>
                  <a:pt x="9793423" y="0"/>
                </a:cubicBezTo>
                <a:cubicBezTo>
                  <a:pt x="9796553" y="699270"/>
                  <a:pt x="9692247" y="2031698"/>
                  <a:pt x="9793423" y="2308324"/>
                </a:cubicBezTo>
                <a:cubicBezTo>
                  <a:pt x="7437328" y="2162464"/>
                  <a:pt x="3968163"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Thức ăn không cần sử dụng thêm gia vị chấm khi ăn: </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rau củ xào, thịt xào,</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thịt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kho</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cá</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kho</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3378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2593"/>
              <a:ext cx="9476463" cy="173134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Nếu đã ăn canh trong bữa ăn có cần uống nước lọc trong ngày nữa không? Vì sao?</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793423" cy="2308324"/>
          </a:xfrm>
          <a:custGeom>
            <a:avLst/>
            <a:gdLst>
              <a:gd name="connsiteX0" fmla="*/ 0 w 9793423"/>
              <a:gd name="connsiteY0" fmla="*/ 0 h 2308324"/>
              <a:gd name="connsiteX1" fmla="*/ 9793423 w 9793423"/>
              <a:gd name="connsiteY1" fmla="*/ 0 h 2308324"/>
              <a:gd name="connsiteX2" fmla="*/ 9793423 w 9793423"/>
              <a:gd name="connsiteY2" fmla="*/ 2308324 h 2308324"/>
              <a:gd name="connsiteX3" fmla="*/ 0 w 9793423"/>
              <a:gd name="connsiteY3" fmla="*/ 2308324 h 2308324"/>
              <a:gd name="connsiteX4" fmla="*/ 0 w 979342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423" h="2308324" fill="none" extrusionOk="0">
                <a:moveTo>
                  <a:pt x="0" y="0"/>
                </a:moveTo>
                <a:cubicBezTo>
                  <a:pt x="1390102" y="5222"/>
                  <a:pt x="6319383" y="24918"/>
                  <a:pt x="9793423" y="0"/>
                </a:cubicBezTo>
                <a:cubicBezTo>
                  <a:pt x="9632178" y="295473"/>
                  <a:pt x="9749663" y="1186317"/>
                  <a:pt x="9793423" y="2308324"/>
                </a:cubicBezTo>
                <a:cubicBezTo>
                  <a:pt x="7573456" y="2143563"/>
                  <a:pt x="3260584" y="2426474"/>
                  <a:pt x="0" y="2308324"/>
                </a:cubicBezTo>
                <a:cubicBezTo>
                  <a:pt x="-55725" y="1490219"/>
                  <a:pt x="17072" y="609588"/>
                  <a:pt x="0" y="0"/>
                </a:cubicBezTo>
                <a:close/>
              </a:path>
              <a:path w="9793423" h="2308324" stroke="0" extrusionOk="0">
                <a:moveTo>
                  <a:pt x="0" y="0"/>
                </a:moveTo>
                <a:cubicBezTo>
                  <a:pt x="3848593" y="11849"/>
                  <a:pt x="8067033" y="-161459"/>
                  <a:pt x="9793423" y="0"/>
                </a:cubicBezTo>
                <a:cubicBezTo>
                  <a:pt x="9796553" y="699270"/>
                  <a:pt x="9692247" y="2031698"/>
                  <a:pt x="9793423" y="2308324"/>
                </a:cubicBezTo>
                <a:cubicBezTo>
                  <a:pt x="7437328" y="2162464"/>
                  <a:pt x="3968163"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Dù đã ăn canh trong các bữa cơm vẫn cần uống nước lọc trong ngày,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vì lượng nước canh chưa đủ, có thể mặn không tốt. Cơ thể cần đủ nước để thực hiện các hoạt động sống. </a:t>
            </a: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3981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a:extLst>
              <a:ext uri="{FF2B5EF4-FFF2-40B4-BE49-F238E27FC236}">
                <a16:creationId xmlns:a16="http://schemas.microsoft.com/office/drawing/2014/main" id="{F3B80D82-CC61-28B9-DFA1-72BB3B28469A}"/>
              </a:ext>
            </a:extLst>
          </p:cNvPr>
          <p:cNvSpPr txBox="1"/>
          <p:nvPr/>
        </p:nvSpPr>
        <p:spPr>
          <a:xfrm>
            <a:off x="438150" y="1657350"/>
            <a:ext cx="11677650" cy="397031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50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Thói quen ăn uống của người Việt Nam trong bữa ăn thường có thêm các loại gia vị chấm chứa muối như bột canh, nước chấm,... ngay cả với các món rau củ xào, thịt xảo,... Đây là một trong những nguyên nhân gây thừa lượng muối cần thiết cho cơ thể. Để có bữa ăn lành mạnh, tốt cho sức khoẻ, em hãy hạn chế sử dụng thêm các loại gia vị chấm trong các bữa ăn.</a:t>
            </a:r>
          </a:p>
        </p:txBody>
      </p:sp>
    </p:spTree>
    <p:extLst>
      <p:ext uri="{BB962C8B-B14F-4D97-AF65-F5344CB8AC3E}">
        <p14:creationId xmlns:p14="http://schemas.microsoft.com/office/powerpoint/2010/main" val="2395672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60D49A78-199D-D8E7-C45A-38BE92A74C9F}"/>
              </a:ext>
            </a:extLst>
          </p:cNvPr>
          <p:cNvPicPr>
            <a:picLocks noChangeAspect="1"/>
          </p:cNvPicPr>
          <p:nvPr/>
        </p:nvPicPr>
        <p:blipFill>
          <a:blip r:embed="rId5"/>
          <a:stretch>
            <a:fillRect/>
          </a:stretch>
        </p:blipFill>
        <p:spPr>
          <a:xfrm>
            <a:off x="1794408" y="1998810"/>
            <a:ext cx="8603183" cy="2688930"/>
          </a:xfrm>
          <a:prstGeom prst="rect">
            <a:avLst/>
          </a:prstGeom>
        </p:spPr>
      </p:pic>
    </p:spTree>
    <p:extLst>
      <p:ext uri="{BB962C8B-B14F-4D97-AF65-F5344CB8AC3E}">
        <p14:creationId xmlns:p14="http://schemas.microsoft.com/office/powerpoint/2010/main" val="1721802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1200329"/>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rPr>
              <a:t>1. </a:t>
            </a:r>
            <a:r>
              <a:rPr lang="vi-VN" sz="3600" b="1" dirty="0">
                <a:solidFill>
                  <a:prstClr val="black"/>
                </a:solidFill>
                <a:latin typeface="Cambria" panose="02040503050406030204" pitchFamily="18" charset="0"/>
              </a:rPr>
              <a:t>Liệt kê các thức ăn, đồ uống em đã ăn hai ngày gần đây ở nhà, ở trường theo gợi ý 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41F10658-B2DA-9926-40E4-2B549DC24A3F}"/>
              </a:ext>
            </a:extLst>
          </p:cNvPr>
          <p:cNvPicPr>
            <a:picLocks noChangeAspect="1"/>
          </p:cNvPicPr>
          <p:nvPr/>
        </p:nvPicPr>
        <p:blipFill>
          <a:blip r:embed="rId2"/>
          <a:stretch>
            <a:fillRect/>
          </a:stretch>
        </p:blipFill>
        <p:spPr>
          <a:xfrm>
            <a:off x="1643062" y="2114550"/>
            <a:ext cx="9846369" cy="3371850"/>
          </a:xfrm>
          <a:prstGeom prst="rect">
            <a:avLst/>
          </a:prstGeom>
        </p:spPr>
      </p:pic>
    </p:spTree>
    <p:extLst>
      <p:ext uri="{BB962C8B-B14F-4D97-AF65-F5344CB8AC3E}">
        <p14:creationId xmlns:p14="http://schemas.microsoft.com/office/powerpoint/2010/main" val="290710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dụ</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aphicFrame>
        <p:nvGraphicFramePr>
          <p:cNvPr id="3" name="Table 2">
            <a:extLst>
              <a:ext uri="{FF2B5EF4-FFF2-40B4-BE49-F238E27FC236}">
                <a16:creationId xmlns:a16="http://schemas.microsoft.com/office/drawing/2014/main" id="{BD71E3B7-4CD6-9DDD-7E40-E707EB9E14B5}"/>
              </a:ext>
            </a:extLst>
          </p:cNvPr>
          <p:cNvGraphicFramePr>
            <a:graphicFrameLocks noGrp="1"/>
          </p:cNvGraphicFramePr>
          <p:nvPr>
            <p:extLst>
              <p:ext uri="{D42A27DB-BD31-4B8C-83A1-F6EECF244321}">
                <p14:modId xmlns:p14="http://schemas.microsoft.com/office/powerpoint/2010/main" val="1664553469"/>
              </p:ext>
            </p:extLst>
          </p:nvPr>
        </p:nvGraphicFramePr>
        <p:xfrm>
          <a:off x="762000" y="1381125"/>
          <a:ext cx="10906125" cy="4199573"/>
        </p:xfrm>
        <a:graphic>
          <a:graphicData uri="http://schemas.openxmlformats.org/drawingml/2006/table">
            <a:tbl>
              <a:tblPr>
                <a:tableStyleId>{BDBED569-4797-4DF1-A0F4-6AAB3CD982D8}</a:tableStyleId>
              </a:tblPr>
              <a:tblGrid>
                <a:gridCol w="1718423">
                  <a:extLst>
                    <a:ext uri="{9D8B030D-6E8A-4147-A177-3AD203B41FA5}">
                      <a16:colId xmlns:a16="http://schemas.microsoft.com/office/drawing/2014/main" val="693493615"/>
                    </a:ext>
                  </a:extLst>
                </a:gridCol>
                <a:gridCol w="1805827">
                  <a:extLst>
                    <a:ext uri="{9D8B030D-6E8A-4147-A177-3AD203B41FA5}">
                      <a16:colId xmlns:a16="http://schemas.microsoft.com/office/drawing/2014/main" val="1928053974"/>
                    </a:ext>
                  </a:extLst>
                </a:gridCol>
                <a:gridCol w="2831961">
                  <a:extLst>
                    <a:ext uri="{9D8B030D-6E8A-4147-A177-3AD203B41FA5}">
                      <a16:colId xmlns:a16="http://schemas.microsoft.com/office/drawing/2014/main" val="1896976230"/>
                    </a:ext>
                  </a:extLst>
                </a:gridCol>
                <a:gridCol w="2368689">
                  <a:extLst>
                    <a:ext uri="{9D8B030D-6E8A-4147-A177-3AD203B41FA5}">
                      <a16:colId xmlns:a16="http://schemas.microsoft.com/office/drawing/2014/main" val="3422888663"/>
                    </a:ext>
                  </a:extLst>
                </a:gridCol>
                <a:gridCol w="2181225">
                  <a:extLst>
                    <a:ext uri="{9D8B030D-6E8A-4147-A177-3AD203B41FA5}">
                      <a16:colId xmlns:a16="http://schemas.microsoft.com/office/drawing/2014/main" val="2655553406"/>
                    </a:ext>
                  </a:extLst>
                </a:gridCol>
              </a:tblGrid>
              <a:tr h="49530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Ngày</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Bữa trưa</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phụ</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tối</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3332083198"/>
                  </a:ext>
                </a:extLst>
              </a:tr>
              <a:tr h="1509712">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Ngày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thứ</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nhất</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hộp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xôi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đậu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xanh</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1 bát cơm</a:t>
                      </a:r>
                    </a:p>
                    <a:p>
                      <a:pPr algn="ctr"/>
                      <a:r>
                        <a:rPr lang="vi-VN" sz="2400" dirty="0">
                          <a:solidFill>
                            <a:srgbClr val="000000"/>
                          </a:solidFill>
                          <a:effectLst/>
                          <a:latin typeface="Cambria" panose="02040503050406030204" pitchFamily="18" charset="0"/>
                          <a:ea typeface="Cambria" panose="02040503050406030204" pitchFamily="18" charset="0"/>
                        </a:rPr>
                        <a:t>2 miếng cá kho</a:t>
                      </a:r>
                    </a:p>
                    <a:p>
                      <a:pPr algn="ctr"/>
                      <a:r>
                        <a:rPr lang="vi-VN" sz="2400" dirty="0">
                          <a:solidFill>
                            <a:srgbClr val="000000"/>
                          </a:solidFill>
                          <a:effectLst/>
                          <a:latin typeface="Cambria" panose="02040503050406030204" pitchFamily="18" charset="0"/>
                          <a:ea typeface="Cambria" panose="02040503050406030204" pitchFamily="18" charset="0"/>
                        </a:rPr>
                        <a:t>1 bát canh cải bó xôi</a:t>
                      </a:r>
                    </a:p>
                    <a:p>
                      <a:pPr algn="ctr"/>
                      <a:r>
                        <a:rPr lang="vi-VN" sz="2400" dirty="0">
                          <a:solidFill>
                            <a:srgbClr val="000000"/>
                          </a:solidFill>
                          <a:effectLst/>
                          <a:latin typeface="Cambria" panose="02040503050406030204" pitchFamily="18" charset="0"/>
                          <a:ea typeface="Cambria" panose="02040503050406030204" pitchFamily="18" charset="0"/>
                        </a:rPr>
                        <a:t>2 miếng dưa hấu</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1 hộp sữa tươi</a:t>
                      </a:r>
                    </a:p>
                    <a:p>
                      <a:pPr algn="ctr"/>
                      <a:r>
                        <a:rPr lang="vi-VN" sz="2400">
                          <a:solidFill>
                            <a:srgbClr val="000000"/>
                          </a:solidFill>
                          <a:effectLst/>
                          <a:latin typeface="Cambria" panose="02040503050406030204" pitchFamily="18" charset="0"/>
                          <a:ea typeface="Cambria" panose="02040503050406030204" pitchFamily="18" charset="0"/>
                        </a:rPr>
                        <a:t>1 cái bánh bí đỏ</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1 bát cơm</a:t>
                      </a:r>
                    </a:p>
                    <a:p>
                      <a:pPr algn="ctr"/>
                      <a:r>
                        <a:rPr lang="vi-VN" sz="2400">
                          <a:solidFill>
                            <a:srgbClr val="000000"/>
                          </a:solidFill>
                          <a:effectLst/>
                          <a:latin typeface="Cambria" panose="02040503050406030204" pitchFamily="18" charset="0"/>
                          <a:ea typeface="Cambria" panose="02040503050406030204" pitchFamily="18" charset="0"/>
                        </a:rPr>
                        <a:t>1 nửa bát tôm rang thịt</a:t>
                      </a:r>
                    </a:p>
                    <a:p>
                      <a:pPr algn="ctr"/>
                      <a:r>
                        <a:rPr lang="vi-VN" sz="2400">
                          <a:solidFill>
                            <a:srgbClr val="000000"/>
                          </a:solidFill>
                          <a:effectLst/>
                          <a:latin typeface="Cambria" panose="02040503050406030204" pitchFamily="18" charset="0"/>
                          <a:ea typeface="Cambria" panose="02040503050406030204" pitchFamily="18" charset="0"/>
                        </a:rPr>
                        <a:t>1 nửa bát đỗ quả xào</a:t>
                      </a:r>
                    </a:p>
                    <a:p>
                      <a:pPr algn="ctr"/>
                      <a:r>
                        <a:rPr lang="vi-VN" sz="2400">
                          <a:solidFill>
                            <a:srgbClr val="000000"/>
                          </a:solidFill>
                          <a:effectLst/>
                          <a:latin typeface="Cambria" panose="02040503050406030204" pitchFamily="18" charset="0"/>
                          <a:ea typeface="Cambria" panose="02040503050406030204" pitchFamily="18" charset="0"/>
                        </a:rPr>
                        <a:t>1 bát canh rau</a:t>
                      </a:r>
                    </a:p>
                  </a:txBody>
                  <a:tcPr marL="0" marR="0" marT="0" marB="0"/>
                </a:tc>
                <a:extLst>
                  <a:ext uri="{0D108BD9-81ED-4DB2-BD59-A6C34878D82A}">
                    <a16:rowId xmlns:a16="http://schemas.microsoft.com/office/drawing/2014/main" val="1417084446"/>
                  </a:ext>
                </a:extLst>
              </a:tr>
              <a:tr h="1509713">
                <a:tc>
                  <a:txBody>
                    <a:bodyPr/>
                    <a:lstStyle/>
                    <a:p>
                      <a:pPr algn="ctr"/>
                      <a:r>
                        <a:rPr lang="en-US" sz="2400">
                          <a:solidFill>
                            <a:srgbClr val="000000"/>
                          </a:solidFill>
                          <a:effectLst/>
                          <a:latin typeface="Cambria" panose="02040503050406030204" pitchFamily="18" charset="0"/>
                          <a:ea typeface="Cambria" panose="02040503050406030204" pitchFamily="18" charset="0"/>
                        </a:rPr>
                        <a:t>Ngày thứ hai</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 hộp xôi</a:t>
                      </a:r>
                    </a:p>
                    <a:p>
                      <a:pPr algn="ctr"/>
                      <a:r>
                        <a:rPr lang="en-US" sz="2400">
                          <a:solidFill>
                            <a:srgbClr val="000000"/>
                          </a:solidFill>
                          <a:effectLst/>
                          <a:latin typeface="Cambria" panose="02040503050406030204" pitchFamily="18" charset="0"/>
                          <a:ea typeface="Cambria" panose="02040503050406030204" pitchFamily="18" charset="0"/>
                        </a:rPr>
                        <a:t>4 miếng thịt kho</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 bát bún thịt bò</a:t>
                      </a:r>
                    </a:p>
                    <a:p>
                      <a:pPr algn="ctr"/>
                      <a:r>
                        <a:rPr lang="en-US" sz="2400">
                          <a:solidFill>
                            <a:srgbClr val="000000"/>
                          </a:solidFill>
                          <a:effectLst/>
                          <a:latin typeface="Cambria" panose="02040503050406030204" pitchFamily="18" charset="0"/>
                          <a:ea typeface="Cambria" panose="02040503050406030204" pitchFamily="18" charset="0"/>
                        </a:rPr>
                        <a:t>1 bánh ca-ra-men</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hộp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chua</a:t>
                      </a:r>
                      <a:endParaRPr lang="en-US" sz="2400" dirty="0">
                        <a:solidFill>
                          <a:srgbClr val="000000"/>
                        </a:solidFill>
                        <a:effectLst/>
                        <a:latin typeface="Cambria" panose="02040503050406030204" pitchFamily="18" charset="0"/>
                        <a:ea typeface="Cambria" panose="02040503050406030204" pitchFamily="18" charset="0"/>
                      </a:endParaRPr>
                    </a:p>
                    <a:p>
                      <a:pPr algn="ctr"/>
                      <a:r>
                        <a:rPr lang="en-US" sz="2400" dirty="0">
                          <a:solidFill>
                            <a:srgbClr val="000000"/>
                          </a:solidFill>
                          <a:effectLst/>
                          <a:latin typeface="Cambria" panose="02040503050406030204" pitchFamily="18" charset="0"/>
                          <a:ea typeface="Cambria" panose="02040503050406030204" pitchFamily="18" charset="0"/>
                        </a:rPr>
                        <a:t>2 </a:t>
                      </a:r>
                      <a:r>
                        <a:rPr lang="en-US" sz="2400" dirty="0" err="1">
                          <a:solidFill>
                            <a:srgbClr val="000000"/>
                          </a:solidFill>
                          <a:effectLst/>
                          <a:latin typeface="Cambria" panose="02040503050406030204" pitchFamily="18" charset="0"/>
                          <a:ea typeface="Cambria" panose="02040503050406030204" pitchFamily="18" charset="0"/>
                        </a:rPr>
                        <a:t>cái</a:t>
                      </a:r>
                      <a:r>
                        <a:rPr lang="en-US" sz="2400" dirty="0">
                          <a:solidFill>
                            <a:srgbClr val="000000"/>
                          </a:solidFill>
                          <a:effectLst/>
                          <a:latin typeface="Cambria" panose="02040503050406030204" pitchFamily="18" charset="0"/>
                          <a:ea typeface="Cambria" panose="02040503050406030204" pitchFamily="18" charset="0"/>
                        </a:rPr>
                        <a:t> bánh </a:t>
                      </a:r>
                      <a:r>
                        <a:rPr lang="en-US" sz="2400" dirty="0" err="1">
                          <a:solidFill>
                            <a:srgbClr val="000000"/>
                          </a:solidFill>
                          <a:effectLst/>
                          <a:latin typeface="Cambria" panose="02040503050406030204" pitchFamily="18" charset="0"/>
                          <a:ea typeface="Cambria" panose="02040503050406030204" pitchFamily="18" charset="0"/>
                        </a:rPr>
                        <a:t>quy</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1 bát cơm</a:t>
                      </a:r>
                    </a:p>
                    <a:p>
                      <a:pPr algn="ctr"/>
                      <a:r>
                        <a:rPr lang="vi-VN" sz="2400" dirty="0">
                          <a:solidFill>
                            <a:srgbClr val="000000"/>
                          </a:solidFill>
                          <a:effectLst/>
                          <a:latin typeface="Cambria" panose="02040503050406030204" pitchFamily="18" charset="0"/>
                          <a:ea typeface="Cambria" panose="02040503050406030204" pitchFamily="18" charset="0"/>
                        </a:rPr>
                        <a:t>3 miếng đậu phụ</a:t>
                      </a:r>
                    </a:p>
                    <a:p>
                      <a:pPr algn="ctr"/>
                      <a:r>
                        <a:rPr lang="vi-VN" sz="2400" dirty="0">
                          <a:solidFill>
                            <a:srgbClr val="000000"/>
                          </a:solidFill>
                          <a:effectLst/>
                          <a:latin typeface="Cambria" panose="02040503050406030204" pitchFamily="18" charset="0"/>
                          <a:ea typeface="Cambria" panose="02040503050406030204" pitchFamily="18" charset="0"/>
                        </a:rPr>
                        <a:t>3 miếng cá chiên</a:t>
                      </a:r>
                    </a:p>
                    <a:p>
                      <a:pPr algn="ctr"/>
                      <a:r>
                        <a:rPr lang="vi-VN" sz="2400" dirty="0">
                          <a:solidFill>
                            <a:srgbClr val="000000"/>
                          </a:solidFill>
                          <a:effectLst/>
                          <a:latin typeface="Cambria" panose="02040503050406030204" pitchFamily="18" charset="0"/>
                          <a:ea typeface="Cambria" panose="02040503050406030204" pitchFamily="18" charset="0"/>
                        </a:rPr>
                        <a:t>1 bát canh thịt</a:t>
                      </a:r>
                    </a:p>
                  </a:txBody>
                  <a:tcPr marL="0" marR="0" marT="0" marB="0"/>
                </a:tc>
                <a:extLst>
                  <a:ext uri="{0D108BD9-81ED-4DB2-BD59-A6C34878D82A}">
                    <a16:rowId xmlns:a16="http://schemas.microsoft.com/office/drawing/2014/main" val="3737970442"/>
                  </a:ext>
                </a:extLst>
              </a:tr>
            </a:tbl>
          </a:graphicData>
        </a:graphic>
      </p:graphicFrame>
    </p:spTree>
    <p:extLst>
      <p:ext uri="{BB962C8B-B14F-4D97-AF65-F5344CB8AC3E}">
        <p14:creationId xmlns:p14="http://schemas.microsoft.com/office/powerpoint/2010/main" val="134424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465D07E5-73B0-78DF-3D07-8BE606404BB0}"/>
              </a:ext>
            </a:extLst>
          </p:cNvPr>
          <p:cNvPicPr>
            <a:picLocks noChangeAspect="1"/>
          </p:cNvPicPr>
          <p:nvPr/>
        </p:nvPicPr>
        <p:blipFill>
          <a:blip r:embed="rId5"/>
          <a:stretch>
            <a:fillRect/>
          </a:stretch>
        </p:blipFill>
        <p:spPr>
          <a:xfrm>
            <a:off x="978388" y="1717789"/>
            <a:ext cx="9881528" cy="30320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87FC0-37E7-C25B-DC79-C56F4F138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75" y="3057481"/>
            <a:ext cx="5394048" cy="3076619"/>
          </a:xfrm>
          <a:prstGeom prst="rect">
            <a:avLst/>
          </a:prstGeom>
        </p:spPr>
      </p:pic>
      <p:pic>
        <p:nvPicPr>
          <p:cNvPr id="11" name="Picture 10">
            <a:extLst>
              <a:ext uri="{FF2B5EF4-FFF2-40B4-BE49-F238E27FC236}">
                <a16:creationId xmlns:a16="http://schemas.microsoft.com/office/drawing/2014/main" id="{4612AE45-EA7C-D2C5-06D2-0E472BE4BA76}"/>
              </a:ext>
            </a:extLst>
          </p:cNvPr>
          <p:cNvPicPr>
            <a:picLocks noChangeAspect="1"/>
          </p:cNvPicPr>
          <p:nvPr/>
        </p:nvPicPr>
        <p:blipFill>
          <a:blip r:embed="rId3"/>
          <a:stretch>
            <a:fillRect/>
          </a:stretch>
        </p:blipFill>
        <p:spPr>
          <a:xfrm>
            <a:off x="1936765" y="825928"/>
            <a:ext cx="7727919" cy="2030617"/>
          </a:xfrm>
          <a:prstGeom prst="rect">
            <a:avLst/>
          </a:prstGeom>
        </p:spPr>
      </p:pic>
    </p:spTree>
    <p:extLst>
      <p:ext uri="{BB962C8B-B14F-4D97-AF65-F5344CB8AC3E}">
        <p14:creationId xmlns:p14="http://schemas.microsoft.com/office/powerpoint/2010/main" val="52575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5CCF51-4348-C4F4-A767-D92B31A870CC}"/>
              </a:ext>
            </a:extLst>
          </p:cNvPr>
          <p:cNvSpPr/>
          <p:nvPr/>
        </p:nvSpPr>
        <p:spPr>
          <a:xfrm>
            <a:off x="876299" y="1390650"/>
            <a:ext cx="9410701" cy="18097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ysClr val="windowText" lastClr="000000"/>
                </a:solidFill>
                <a:latin typeface="Calibri" panose="020F0502020204030204"/>
              </a:rPr>
              <a:t>Dựa vào sơ đồ “Tháp dinh dưỡng” đối chiếu với các bữa ăn trong 2 ngày ở trên và nhận xét các bữa ăn trong ngày đã cân bằng, lành mạnh chưa</a:t>
            </a:r>
            <a:r>
              <a:rPr lang="en-US" sz="3200" b="1" dirty="0">
                <a:solidFill>
                  <a:sysClr val="windowText" lastClr="000000"/>
                </a:solidFill>
                <a:latin typeface="Calibri" panose="020F0502020204030204"/>
              </a:rPr>
              <a:t>?</a:t>
            </a:r>
            <a:r>
              <a:rPr lang="vi-VN" sz="3200" b="1" dirty="0">
                <a:solidFill>
                  <a:sysClr val="windowText" lastClr="000000"/>
                </a:solidFill>
                <a:latin typeface="Calibri" panose="020F0502020204030204"/>
              </a:rPr>
              <a:t> </a:t>
            </a:r>
            <a:r>
              <a:rPr lang="en-US" sz="3200" b="1" dirty="0">
                <a:solidFill>
                  <a:sysClr val="windowText" lastClr="000000"/>
                </a:solidFill>
                <a:latin typeface="Calibri" panose="020F0502020204030204"/>
              </a:rPr>
              <a:t>V</a:t>
            </a:r>
            <a:r>
              <a:rPr lang="vi-VN" sz="3200" b="1" dirty="0">
                <a:solidFill>
                  <a:sysClr val="windowText" lastClr="000000"/>
                </a:solidFill>
                <a:latin typeface="Calibri" panose="020F0502020204030204"/>
              </a:rPr>
              <a:t>ì sao?</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4" name="Picture 3" descr="Application&#10;&#10;Description automatically generated with medium confidence">
            <a:extLst>
              <a:ext uri="{FF2B5EF4-FFF2-40B4-BE49-F238E27FC236}">
                <a16:creationId xmlns:a16="http://schemas.microsoft.com/office/drawing/2014/main" id="{290932D2-6230-0873-49D8-54FFFFB373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8880500" y="3038790"/>
            <a:ext cx="2935503" cy="3297530"/>
          </a:xfrm>
          <a:prstGeom prst="rect">
            <a:avLst/>
          </a:prstGeom>
        </p:spPr>
      </p:pic>
      <p:sp>
        <p:nvSpPr>
          <p:cNvPr id="5" name="Rectangle: Rounded Corners 4">
            <a:extLst>
              <a:ext uri="{FF2B5EF4-FFF2-40B4-BE49-F238E27FC236}">
                <a16:creationId xmlns:a16="http://schemas.microsoft.com/office/drawing/2014/main" id="{D488A9FC-7619-D0AB-892B-FBB2F6CBEFF7}"/>
              </a:ext>
            </a:extLst>
          </p:cNvPr>
          <p:cNvSpPr/>
          <p:nvPr/>
        </p:nvSpPr>
        <p:spPr>
          <a:xfrm>
            <a:off x="552450" y="3629025"/>
            <a:ext cx="8315326" cy="18097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ysClr val="windowText" lastClr="000000"/>
                </a:solidFill>
                <a:latin typeface="Calibri" panose="020F0502020204030204"/>
              </a:rPr>
              <a:t>Em cần thay đổi điều gì về thói quen ăn uống để các bữa ăn cân bằng lành mạnh và có lợi cho sức khỏe?</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91606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02CD58-259B-3E3F-2EF1-4AF477D518DB}"/>
              </a:ext>
            </a:extLst>
          </p:cNvPr>
          <p:cNvGrpSpPr/>
          <p:nvPr/>
        </p:nvGrpSpPr>
        <p:grpSpPr>
          <a:xfrm>
            <a:off x="544476" y="1343024"/>
            <a:ext cx="9666324" cy="4981575"/>
            <a:chOff x="1812887" y="1977997"/>
            <a:chExt cx="6471477" cy="2641417"/>
          </a:xfrm>
        </p:grpSpPr>
        <p:grpSp>
          <p:nvGrpSpPr>
            <p:cNvPr id="4" name="Group 3">
              <a:extLst>
                <a:ext uri="{FF2B5EF4-FFF2-40B4-BE49-F238E27FC236}">
                  <a16:creationId xmlns:a16="http://schemas.microsoft.com/office/drawing/2014/main" id="{7FEC18EC-9D41-9B93-3736-01B1DC59DFC8}"/>
                </a:ext>
              </a:extLst>
            </p:cNvPr>
            <p:cNvGrpSpPr/>
            <p:nvPr/>
          </p:nvGrpSpPr>
          <p:grpSpPr>
            <a:xfrm>
              <a:off x="1812887" y="1977997"/>
              <a:ext cx="6471477" cy="2641417"/>
              <a:chOff x="5440854" y="-2629724"/>
              <a:chExt cx="6471477" cy="3177786"/>
            </a:xfrm>
          </p:grpSpPr>
          <p:sp>
            <p:nvSpPr>
              <p:cNvPr id="7" name="Rectangle: Rounded Corners 6">
                <a:extLst>
                  <a:ext uri="{FF2B5EF4-FFF2-40B4-BE49-F238E27FC236}">
                    <a16:creationId xmlns:a16="http://schemas.microsoft.com/office/drawing/2014/main" id="{ED1B3D63-7BA6-FD6F-142E-F64BF532A57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004B317-8C08-5B65-8ACA-5660986D0725}"/>
                  </a:ext>
                </a:extLst>
              </p:cNvPr>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9C388DB6-F9F2-8A37-042A-191E0E544CC7}"/>
                </a:ext>
              </a:extLst>
            </p:cNvPr>
            <p:cNvSpPr txBox="1"/>
            <p:nvPr/>
          </p:nvSpPr>
          <p:spPr>
            <a:xfrm>
              <a:off x="2138870" y="2173210"/>
              <a:ext cx="5947811" cy="2137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Để</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đảm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bảo</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chế</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độ</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ăn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uống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bằng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mạnh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cần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Ăn đủ bữa và: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Phối hợp nhiều loại thức ăn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Ăn rau xanh, quả chín và uống đủ nước.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Sử dụng hợp lí thức ăn có nguồn gốc động vật và thực vật.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Sử dụng ít muối và đường</a:t>
              </a:r>
            </a:p>
          </p:txBody>
        </p:sp>
      </p:grpSp>
      <p:pic>
        <p:nvPicPr>
          <p:cNvPr id="10" name="Picture 2" descr="Young girl thumbs up sign cartoon set illustration premium vector">
            <a:extLst>
              <a:ext uri="{FF2B5EF4-FFF2-40B4-BE49-F238E27FC236}">
                <a16:creationId xmlns:a16="http://schemas.microsoft.com/office/drawing/2014/main" id="{C2C5B62A-A660-FCB0-1661-CBF2E7EB5D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792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E0CACD-A3A7-D654-A5FD-6760CAA9DEA8}"/>
              </a:ext>
            </a:extLst>
          </p:cNvPr>
          <p:cNvPicPr>
            <a:picLocks noChangeAspect="1"/>
          </p:cNvPicPr>
          <p:nvPr/>
        </p:nvPicPr>
        <p:blipFill>
          <a:blip r:embed="rId4"/>
          <a:stretch>
            <a:fillRect/>
          </a:stretch>
        </p:blipFill>
        <p:spPr>
          <a:xfrm>
            <a:off x="4394308" y="404199"/>
            <a:ext cx="3365284" cy="963251"/>
          </a:xfrm>
          <a:prstGeom prst="rect">
            <a:avLst/>
          </a:prstGeom>
        </p:spPr>
      </p:pic>
    </p:spTree>
    <p:extLst>
      <p:ext uri="{BB962C8B-B14F-4D97-AF65-F5344CB8AC3E}">
        <p14:creationId xmlns:p14="http://schemas.microsoft.com/office/powerpoint/2010/main" val="255861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4" name="Picture 3">
            <a:extLst>
              <a:ext uri="{FF2B5EF4-FFF2-40B4-BE49-F238E27FC236}">
                <a16:creationId xmlns:a16="http://schemas.microsoft.com/office/drawing/2014/main" id="{312497F1-90FC-425B-89E4-3F7EF532666D}"/>
              </a:ext>
            </a:extLst>
          </p:cNvPr>
          <p:cNvPicPr>
            <a:picLocks noChangeAspect="1"/>
          </p:cNvPicPr>
          <p:nvPr/>
        </p:nvPicPr>
        <p:blipFill>
          <a:blip r:embed="rId5"/>
          <a:stretch>
            <a:fillRect/>
          </a:stretch>
        </p:blipFill>
        <p:spPr>
          <a:xfrm>
            <a:off x="2446093" y="1898031"/>
            <a:ext cx="7090263" cy="2566638"/>
          </a:xfrm>
          <a:prstGeom prst="rect">
            <a:avLst/>
          </a:prstGeom>
        </p:spPr>
      </p:pic>
    </p:spTree>
    <p:extLst>
      <p:ext uri="{BB962C8B-B14F-4D97-AF65-F5344CB8AC3E}">
        <p14:creationId xmlns:p14="http://schemas.microsoft.com/office/powerpoint/2010/main" val="2035101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12927" y="2381251"/>
            <a:ext cx="5353380" cy="981074"/>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Khoai</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tây</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chiên</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xúc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xích</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Rau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xanh</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335543" y="3439542"/>
            <a:ext cx="5708147" cy="1159006"/>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48312" y="3429000"/>
            <a:ext cx="5552756" cy="1139921"/>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Sữa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chua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697147" y="687169"/>
            <a:ext cx="914741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Trẻ</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ăn</a:t>
            </a:r>
            <a:r>
              <a:rPr lang="en-US" sz="4400" dirty="0">
                <a:ln w="0"/>
                <a:solidFill>
                  <a:srgbClr val="002060"/>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thường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xuyên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đây</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9787" y="4527576"/>
            <a:ext cx="8173040" cy="2323154"/>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348086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1.85185E-6 L 0.09714 -0.00602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1.85185E-6 L -0.09714 -0.00602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ngọt</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ga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135624" y="2420766"/>
            <a:ext cx="5552755" cy="947461"/>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Sữa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tươi</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lang="en-US" sz="3600" b="1" dirty="0" err="1">
                <a:solidFill>
                  <a:srgbClr val="C00000"/>
                </a:solidFill>
                <a:latin typeface="Times New Roman" panose="02020603050405020304" pitchFamily="18" charset="0"/>
                <a:cs typeface="Times New Roman" panose="02020603050405020304" pitchFamily="18" charset="0"/>
              </a:rPr>
              <a:t>Sữa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557406" y="604346"/>
            <a:ext cx="9342665" cy="1446550"/>
          </a:xfrm>
          <a:prstGeom prst="rect">
            <a:avLst/>
          </a:prstGeom>
          <a:noFill/>
        </p:spPr>
        <p:txBody>
          <a:bodyPr wrap="square" lIns="91440" tIns="45720" rIns="91440" bIns="45720">
            <a:spAutoFit/>
          </a:bodyPr>
          <a:lstStyle/>
          <a:p>
            <a:pPr lvl="0" algn="ctr">
              <a:defRPr/>
            </a:pPr>
            <a:r>
              <a:rPr lang="en-US" sz="4400" dirty="0">
                <a:ln w="0"/>
                <a:solidFill>
                  <a:srgbClr val="002060"/>
                </a:solidFill>
                <a:latin typeface="Times New Roman" panose="02020603050405020304" pitchFamily="18" charset="0"/>
                <a:cs typeface="Times New Roman" panose="02020603050405020304" pitchFamily="18" charset="0"/>
              </a:rPr>
              <a:t>2</a:t>
            </a:r>
            <a:r>
              <a:rPr lang="vi-VN" sz="4400" dirty="0">
                <a:ln w="0"/>
                <a:solidFill>
                  <a:srgbClr val="002060"/>
                </a:solidFill>
                <a:latin typeface="Times New Roman" panose="02020603050405020304" pitchFamily="18" charset="0"/>
                <a:cs typeface="Times New Roman" panose="02020603050405020304" pitchFamily="18" charset="0"/>
              </a:rPr>
              <a:t>. Trẻ em không nên </a:t>
            </a:r>
            <a:r>
              <a:rPr lang="en-US" sz="4400" dirty="0" err="1">
                <a:ln w="0"/>
                <a:solidFill>
                  <a:srgbClr val="002060"/>
                </a:solidFill>
                <a:latin typeface="Times New Roman" panose="02020603050405020304" pitchFamily="18" charset="0"/>
                <a:cs typeface="Times New Roman" panose="02020603050405020304" pitchFamily="18" charset="0"/>
              </a:rPr>
              <a:t>uống</a:t>
            </a:r>
            <a:r>
              <a:rPr lang="vi-VN" sz="4400" dirty="0">
                <a:ln w="0"/>
                <a:solidFill>
                  <a:srgbClr val="002060"/>
                </a:solidFill>
                <a:latin typeface="Times New Roman" panose="02020603050405020304" pitchFamily="18" charset="0"/>
                <a:cs typeface="Times New Roman" panose="02020603050405020304" pitchFamily="18" charset="0"/>
              </a:rPr>
              <a:t> thường xuyên </a:t>
            </a:r>
            <a:r>
              <a:rPr lang="en-US" sz="4400" dirty="0" err="1">
                <a:ln w="0"/>
                <a:solidFill>
                  <a:srgbClr val="002060"/>
                </a:solidFill>
                <a:latin typeface="Times New Roman" panose="02020603050405020304" pitchFamily="18" charset="0"/>
                <a:cs typeface="Times New Roman" panose="02020603050405020304" pitchFamily="18" charset="0"/>
              </a:rPr>
              <a:t>loại</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nước</a:t>
            </a:r>
            <a:r>
              <a:rPr lang="en-US" sz="4400" dirty="0">
                <a:ln w="0"/>
                <a:solidFill>
                  <a:srgbClr val="002060"/>
                </a:solidFill>
                <a:latin typeface="Times New Roman" panose="02020603050405020304" pitchFamily="18" charset="0"/>
                <a:cs typeface="Times New Roman" panose="02020603050405020304" pitchFamily="18" charset="0"/>
              </a:rPr>
              <a:t> </a:t>
            </a:r>
            <a:r>
              <a:rPr lang="vi-VN" sz="4400" dirty="0">
                <a:ln w="0"/>
                <a:solidFill>
                  <a:srgbClr val="002060"/>
                </a:solidFill>
                <a:latin typeface="Times New Roman" panose="02020603050405020304" pitchFamily="18" charset="0"/>
                <a:cs typeface="Times New Roman" panose="02020603050405020304" pitchFamily="18" charset="0"/>
              </a:rPr>
              <a:t>nào sau đây:</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870152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51945" y="-95629"/>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61880" y="2346711"/>
            <a:ext cx="5371873" cy="1083647"/>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1 300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171107" y="3578644"/>
            <a:ext cx="5222318"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1 000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584351" y="3576443"/>
            <a:ext cx="5332905"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2 300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380391" y="667784"/>
            <a:ext cx="995051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uống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đủ</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ba</a:t>
            </a:r>
            <a:r>
              <a:rPr lang="en-US" sz="4400" dirty="0">
                <a:ln w="0"/>
                <a:solidFill>
                  <a:srgbClr val="002060"/>
                </a:solidFill>
                <a:latin typeface="Times New Roman" panose="02020603050405020304" pitchFamily="18" charset="0"/>
                <a:cs typeface="Times New Roman" panose="02020603050405020304" pitchFamily="18" charset="0"/>
              </a:rPr>
              <a:t>o </a:t>
            </a:r>
            <a:r>
              <a:rPr lang="en-US" sz="4400" dirty="0" err="1">
                <a:ln w="0"/>
                <a:solidFill>
                  <a:srgbClr val="002060"/>
                </a:solidFill>
                <a:latin typeface="Times New Roman" panose="02020603050405020304" pitchFamily="18" charset="0"/>
                <a:cs typeface="Times New Roman" panose="02020603050405020304" pitchFamily="18" charset="0"/>
              </a:rPr>
              <a:t>nhiêu</a:t>
            </a:r>
            <a:r>
              <a:rPr lang="en-US" sz="4400" dirty="0">
                <a:ln w="0"/>
                <a:solidFill>
                  <a:srgbClr val="002060"/>
                </a:solidFill>
                <a:latin typeface="Times New Roman" panose="02020603050405020304" pitchFamily="18" charset="0"/>
                <a:cs typeface="Times New Roman" panose="02020603050405020304" pitchFamily="18" charset="0"/>
              </a:rPr>
              <a:t> ml </a:t>
            </a:r>
            <a:r>
              <a:rPr lang="en-US" sz="4400" dirty="0" err="1">
                <a:ln w="0"/>
                <a:solidFill>
                  <a:srgbClr val="002060"/>
                </a:solidFill>
                <a:latin typeface="Times New Roman" panose="02020603050405020304" pitchFamily="18" charset="0"/>
                <a:cs typeface="Times New Roman" panose="02020603050405020304" pitchFamily="18" charset="0"/>
              </a:rPr>
              <a:t>nước</a:t>
            </a:r>
            <a:r>
              <a:rPr lang="en-US" sz="4400" dirty="0">
                <a:ln w="0"/>
                <a:solidFill>
                  <a:srgbClr val="002060"/>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041266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C581F-4602-2285-9923-CAC2C3167412}"/>
              </a:ext>
            </a:extLst>
          </p:cNvPr>
          <p:cNvPicPr>
            <a:picLocks noChangeAspect="1"/>
          </p:cNvPicPr>
          <p:nvPr/>
        </p:nvPicPr>
        <p:blipFill>
          <a:blip r:embed="rId2"/>
          <a:stretch>
            <a:fillRect/>
          </a:stretch>
        </p:blipFill>
        <p:spPr>
          <a:xfrm>
            <a:off x="2516214" y="381040"/>
            <a:ext cx="6925656" cy="2353260"/>
          </a:xfrm>
          <a:prstGeom prst="rect">
            <a:avLst/>
          </a:prstGeom>
        </p:spPr>
      </p:pic>
      <p:sp>
        <p:nvSpPr>
          <p:cNvPr id="2" name="TextBox 1">
            <a:extLst>
              <a:ext uri="{FF2B5EF4-FFF2-40B4-BE49-F238E27FC236}">
                <a16:creationId xmlns:a16="http://schemas.microsoft.com/office/drawing/2014/main" id="{F195960D-C283-E5DA-D886-287DA0C8E2F9}"/>
              </a:ext>
            </a:extLst>
          </p:cNvPr>
          <p:cNvSpPr txBox="1"/>
          <p:nvPr/>
        </p:nvSpPr>
        <p:spPr>
          <a:xfrm>
            <a:off x="2657475" y="2546952"/>
            <a:ext cx="71056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V</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ề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thực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27923357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TextBox 2"/>
          <p:cNvSpPr txBox="1"/>
          <p:nvPr/>
        </p:nvSpPr>
        <p:spPr>
          <a:xfrm>
            <a:off x="2119368" y="1525925"/>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pic>
        <p:nvPicPr>
          <p:cNvPr id="90" name="마법일지도 몰라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3164" y="6447154"/>
            <a:ext cx="406400" cy="406400"/>
          </a:xfrm>
          <a:prstGeom prst="rect">
            <a:avLst/>
          </a:prstGeom>
        </p:spPr>
      </p:pic>
    </p:spTree>
    <p:extLst>
      <p:ext uri="{BB962C8B-B14F-4D97-AF65-F5344CB8AC3E}">
        <p14:creationId xmlns:p14="http://schemas.microsoft.com/office/powerpoint/2010/main" val="1634215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03889" fill="hold"/>
                                        <p:tgtEl>
                                          <p:spTgt spid="90"/>
                                        </p:tgtEl>
                                      </p:cBhvr>
                                    </p:cmd>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5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43">
                <p:cTn id="25" fill="hold" display="0">
                  <p:stCondLst>
                    <p:cond delay="indefinite"/>
                  </p:stCondLst>
                  <p:endCondLst>
                    <p:cond evt="onStopAudio" delay="0">
                      <p:tgtEl>
                        <p:sldTgt/>
                      </p:tgtEl>
                    </p:cond>
                  </p:endCondLst>
                </p:cTn>
                <p:tgtEl>
                  <p:spTgt spid="90"/>
                </p:tgtEl>
              </p:cMediaNode>
            </p:audio>
          </p:childTnLst>
        </p:cTn>
      </p:par>
    </p:tnLst>
    <p:bldLst>
      <p:bldP spid="3" grpId="0"/>
      <p:bldP spid="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40995" y="701040"/>
            <a:ext cx="11161395" cy="2846070"/>
          </a:xfrm>
          <a:prstGeom prst="rect">
            <a:avLst/>
          </a:prstGeom>
        </p:spPr>
      </p:pic>
      <p:pic>
        <p:nvPicPr>
          <p:cNvPr id="8" name="图片 7" descr="14"/>
          <p:cNvPicPr>
            <a:picLocks noChangeAspect="1"/>
          </p:cNvPicPr>
          <p:nvPr/>
        </p:nvPicPr>
        <p:blipFill>
          <a:blip r:embed="rId3"/>
          <a:stretch>
            <a:fillRect/>
          </a:stretch>
        </p:blipFill>
        <p:spPr>
          <a:xfrm>
            <a:off x="0" y="5693410"/>
            <a:ext cx="12192000" cy="1164590"/>
          </a:xfrm>
          <a:prstGeom prst="rect">
            <a:avLst/>
          </a:prstGeom>
        </p:spPr>
      </p:pic>
      <p:pic>
        <p:nvPicPr>
          <p:cNvPr id="13" name="图片 12" descr="12"/>
          <p:cNvPicPr>
            <a:picLocks noChangeAspect="1"/>
          </p:cNvPicPr>
          <p:nvPr/>
        </p:nvPicPr>
        <p:blipFill>
          <a:blip r:embed="rId4"/>
          <a:stretch>
            <a:fillRect/>
          </a:stretch>
        </p:blipFill>
        <p:spPr>
          <a:xfrm>
            <a:off x="2630908" y="4777061"/>
            <a:ext cx="7030085" cy="1939925"/>
          </a:xfrm>
          <a:prstGeom prst="rect">
            <a:avLst/>
          </a:prstGeom>
        </p:spPr>
      </p:pic>
      <p:pic>
        <p:nvPicPr>
          <p:cNvPr id="5" name="Picture 4">
            <a:extLst>
              <a:ext uri="{FF2B5EF4-FFF2-40B4-BE49-F238E27FC236}">
                <a16:creationId xmlns:a16="http://schemas.microsoft.com/office/drawing/2014/main" id="{785B31FC-728D-973D-5EAB-AE6210F25F91}"/>
              </a:ext>
            </a:extLst>
          </p:cNvPr>
          <p:cNvPicPr>
            <a:picLocks noChangeAspect="1"/>
          </p:cNvPicPr>
          <p:nvPr/>
        </p:nvPicPr>
        <p:blipFill>
          <a:blip r:embed="rId5"/>
          <a:stretch>
            <a:fillRect/>
          </a:stretch>
        </p:blipFill>
        <p:spPr>
          <a:xfrm>
            <a:off x="2431423" y="1594452"/>
            <a:ext cx="7132938" cy="3359187"/>
          </a:xfrm>
          <a:prstGeom prst="rect">
            <a:avLst/>
          </a:prstGeom>
        </p:spPr>
      </p:pic>
    </p:spTree>
    <p:extLst>
      <p:ext uri="{BB962C8B-B14F-4D97-AF65-F5344CB8AC3E}">
        <p14:creationId xmlns:p14="http://schemas.microsoft.com/office/powerpoint/2010/main" val="568074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2312950"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604" y="1409944"/>
            <a:ext cx="664523" cy="798704"/>
          </a:xfrm>
          <a:prstGeom prst="rect">
            <a:avLst/>
          </a:prstGeom>
        </p:spPr>
      </p:pic>
      <p:sp>
        <p:nvSpPr>
          <p:cNvPr id="5" name="Rounded Rectangle 4"/>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2015811" y="1510350"/>
            <a:ext cx="8771428" cy="1323439"/>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Sữa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sản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sữa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nên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uống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bao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281147"/>
            <a:ext cx="406400" cy="406400"/>
          </a:xfrm>
          <a:prstGeom prst="rect">
            <a:avLst/>
          </a:prstGeom>
        </p:spPr>
      </p:pic>
      <p:sp>
        <p:nvSpPr>
          <p:cNvPr id="10" name="TextBox 9"/>
          <p:cNvSpPr txBox="1"/>
          <p:nvPr/>
        </p:nvSpPr>
        <p:spPr>
          <a:xfrm>
            <a:off x="4333875" y="3581259"/>
            <a:ext cx="495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400 </a:t>
            </a: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đến</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600 ml</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11635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8"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0" name="Teardrop 89"/>
          <p:cNvSpPr/>
          <p:nvPr/>
        </p:nvSpPr>
        <p:spPr>
          <a:xfrm rot="18900000">
            <a:off x="5949890" y="4732257"/>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Tieng-giot-nuo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17429" y="6441091"/>
            <a:ext cx="406400" cy="406400"/>
          </a:xfrm>
          <a:prstGeom prst="rect">
            <a:avLst/>
          </a:prstGeom>
        </p:spPr>
      </p:pic>
      <p:pic>
        <p:nvPicPr>
          <p:cNvPr id="116" name="Tieng-vo-tay-tra-loi-dung-www_tiengdong_com">
            <a:hlinkClick r:id="" action="ppaction://media"/>
          </p:cNvPr>
          <p:cNvPicPr>
            <a:picLocks noChangeAspect="1"/>
          </p:cNvPicPr>
          <p:nvPr>
            <a:audioFile r:link="rId3"/>
            <p:extLst>
              <p:ext uri="{DAA4B4D4-6D71-4841-9C94-3DE7FCFB9230}">
                <p14:media xmlns:p14="http://schemas.microsoft.com/office/powerpoint/2010/main" r:embed="rId4">
                  <p14:trim end="7364.8333"/>
                </p14:media>
              </p:ext>
            </p:extLst>
          </p:nvPr>
        </p:nvPicPr>
        <p:blipFill>
          <a:blip r:embed="rId14"/>
          <a:stretch>
            <a:fillRect/>
          </a:stretch>
        </p:blipFill>
        <p:spPr>
          <a:xfrm>
            <a:off x="-483492" y="5918660"/>
            <a:ext cx="406400" cy="406400"/>
          </a:xfrm>
          <a:prstGeom prst="rect">
            <a:avLst/>
          </a:prstGeom>
        </p:spPr>
      </p:pic>
    </p:spTree>
    <p:extLst>
      <p:ext uri="{BB962C8B-B14F-4D97-AF65-F5344CB8AC3E}">
        <p14:creationId xmlns:p14="http://schemas.microsoft.com/office/powerpoint/2010/main" val="320216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repeatCount="300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00" fill="hold"/>
                                        <p:tgtEl>
                                          <p:spTgt spid="16"/>
                                        </p:tgtEl>
                                      </p:cBhvr>
                                    </p:cmd>
                                  </p:childTnLst>
                                </p:cTn>
                              </p:par>
                            </p:childTnLst>
                          </p:cTn>
                        </p:par>
                        <p:par>
                          <p:cTn id="12" fill="hold">
                            <p:stCondLst>
                              <p:cond delay="3000"/>
                            </p:stCondLst>
                            <p:childTnLst>
                              <p:par>
                                <p:cTn id="13" presetID="10" presetClass="exit" presetSubtype="0" fill="hold" grpId="1" nodeType="afterEffect">
                                  <p:stCondLst>
                                    <p:cond delay="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par>
                          <p:cTn id="16" fill="hold">
                            <p:stCondLst>
                              <p:cond delay="3500"/>
                            </p:stCondLst>
                            <p:childTnLst>
                              <p:par>
                                <p:cTn id="17" presetID="1" presetClass="mediacall" presetSubtype="0" fill="hold" nodeType="afterEffect">
                                  <p:stCondLst>
                                    <p:cond delay="0"/>
                                  </p:stCondLst>
                                  <p:childTnLst>
                                    <p:cmd type="call" cmd="playFrom(0.0)">
                                      <p:cBhvr>
                                        <p:cTn id="18" dur="721" fill="hold"/>
                                        <p:tgtEl>
                                          <p:spTgt spid="116"/>
                                        </p:tgtEl>
                                      </p:cBhvr>
                                    </p:cmd>
                                  </p:childTnLst>
                                </p:cTn>
                              </p:par>
                            </p:childTnLst>
                          </p:cTn>
                        </p:par>
                        <p:par>
                          <p:cTn id="19" fill="hold">
                            <p:stCondLst>
                              <p:cond delay="4221"/>
                            </p:stCondLst>
                            <p:childTnLst>
                              <p:par>
                                <p:cTn id="20" presetID="22" presetClass="entr" presetSubtype="4"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par>
                          <p:cTn id="23" fill="hold">
                            <p:stCondLst>
                              <p:cond delay="4721"/>
                            </p:stCondLst>
                            <p:childTnLst>
                              <p:par>
                                <p:cTn id="24" presetID="18" presetClass="entr" presetSubtype="3" fill="hold" grpId="0" nodeType="after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strips(upRight)">
                                      <p:cBhvr>
                                        <p:cTn id="26" dur="250"/>
                                        <p:tgtEl>
                                          <p:spTgt spid="92"/>
                                        </p:tgtEl>
                                      </p:cBhvr>
                                    </p:animEffect>
                                  </p:childTnLst>
                                </p:cTn>
                              </p:par>
                            </p:childTnLst>
                          </p:cTn>
                        </p:par>
                        <p:par>
                          <p:cTn id="27" fill="hold">
                            <p:stCondLst>
                              <p:cond delay="4971"/>
                            </p:stCondLst>
                            <p:childTnLst>
                              <p:par>
                                <p:cTn id="28" presetID="18" presetClass="entr" presetSubtype="9"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strips(upLeft)">
                                      <p:cBhvr>
                                        <p:cTn id="30" dur="250"/>
                                        <p:tgtEl>
                                          <p:spTgt spid="115"/>
                                        </p:tgtEl>
                                      </p:cBhvr>
                                    </p:animEffect>
                                  </p:childTnLst>
                                </p:cTn>
                              </p:par>
                            </p:childTnLst>
                          </p:cTn>
                        </p:par>
                        <p:par>
                          <p:cTn id="31" fill="hold">
                            <p:stCondLst>
                              <p:cond delay="5221"/>
                            </p:stCondLst>
                            <p:childTnLst>
                              <p:par>
                                <p:cTn id="32" presetID="18" presetClass="entr" presetSubtype="3"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strips(upRight)">
                                      <p:cBhvr>
                                        <p:cTn id="34" dur="250"/>
                                        <p:tgtEl>
                                          <p:spTgt spid="101"/>
                                        </p:tgtEl>
                                      </p:cBhvr>
                                    </p:animEffect>
                                  </p:childTnLst>
                                </p:cTn>
                              </p:par>
                            </p:childTnLst>
                          </p:cTn>
                        </p:par>
                        <p:par>
                          <p:cTn id="35" fill="hold">
                            <p:stCondLst>
                              <p:cond delay="5471"/>
                            </p:stCondLst>
                            <p:childTnLst>
                              <p:par>
                                <p:cTn id="36" presetID="18" presetClass="entr" presetSubtype="3" fill="hold" grpId="0" nodeType="after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strips(upRight)">
                                      <p:cBhvr>
                                        <p:cTn id="38" dur="250"/>
                                        <p:tgtEl>
                                          <p:spTgt spid="102"/>
                                        </p:tgtEl>
                                      </p:cBhvr>
                                    </p:animEffect>
                                  </p:childTnLst>
                                </p:cTn>
                              </p:par>
                            </p:childTnLst>
                          </p:cTn>
                        </p:par>
                        <p:par>
                          <p:cTn id="39" fill="hold">
                            <p:stCondLst>
                              <p:cond delay="5721"/>
                            </p:stCondLst>
                            <p:childTnLst>
                              <p:par>
                                <p:cTn id="40" presetID="22" presetClass="entr" presetSubtype="4"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down)">
                                      <p:cBhvr>
                                        <p:cTn id="42" dur="500"/>
                                        <p:tgtEl>
                                          <p:spTgt spid="97"/>
                                        </p:tgtEl>
                                      </p:cBhvr>
                                    </p:animEffect>
                                  </p:childTnLst>
                                </p:cTn>
                              </p:par>
                            </p:childTnLst>
                          </p:cTn>
                        </p:par>
                        <p:par>
                          <p:cTn id="43" fill="hold">
                            <p:stCondLst>
                              <p:cond delay="6221"/>
                            </p:stCondLst>
                            <p:childTnLst>
                              <p:par>
                                <p:cTn id="44" presetID="18" presetClass="entr" presetSubtype="3"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strips(upRight)">
                                      <p:cBhvr>
                                        <p:cTn id="46" dur="250"/>
                                        <p:tgtEl>
                                          <p:spTgt spid="96"/>
                                        </p:tgtEl>
                                      </p:cBhvr>
                                    </p:animEffect>
                                  </p:childTnLst>
                                </p:cTn>
                              </p:par>
                            </p:childTnLst>
                          </p:cTn>
                        </p:par>
                        <p:par>
                          <p:cTn id="47" fill="hold">
                            <p:stCondLst>
                              <p:cond delay="6471"/>
                            </p:stCondLst>
                            <p:childTnLst>
                              <p:par>
                                <p:cTn id="48" presetID="18" presetClass="entr" presetSubtype="9"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strips(upLeft)">
                                      <p:cBhvr>
                                        <p:cTn id="50" dur="250"/>
                                        <p:tgtEl>
                                          <p:spTgt spid="113"/>
                                        </p:tgtEl>
                                      </p:cBhvr>
                                    </p:animEffect>
                                  </p:childTnLst>
                                </p:cTn>
                              </p:par>
                            </p:childTnLst>
                          </p:cTn>
                        </p:par>
                        <p:par>
                          <p:cTn id="51" fill="hold">
                            <p:stCondLst>
                              <p:cond delay="6721"/>
                            </p:stCondLst>
                            <p:childTnLst>
                              <p:par>
                                <p:cTn id="52" presetID="18" presetClass="entr" presetSubtype="3" fill="hold" grpId="0"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strips(upRight)">
                                      <p:cBhvr>
                                        <p:cTn id="54" dur="250"/>
                                        <p:tgtEl>
                                          <p:spTgt spid="114"/>
                                        </p:tgtEl>
                                      </p:cBhvr>
                                    </p:animEffect>
                                  </p:childTnLst>
                                </p:cTn>
                              </p:par>
                            </p:childTnLst>
                          </p:cTn>
                        </p:par>
                        <p:par>
                          <p:cTn id="55" fill="hold">
                            <p:stCondLst>
                              <p:cond delay="6971"/>
                            </p:stCondLst>
                            <p:childTnLst>
                              <p:par>
                                <p:cTn id="56" presetID="18" presetClass="entr" presetSubtype="9"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strips(upLeft)">
                                      <p:cBhvr>
                                        <p:cTn id="58" dur="250"/>
                                        <p:tgtEl>
                                          <p:spTgt spid="103"/>
                                        </p:tgtEl>
                                      </p:cBhvr>
                                    </p:animEffect>
                                  </p:childTnLst>
                                </p:cTn>
                              </p:par>
                            </p:childTnLst>
                          </p:cTn>
                        </p:par>
                        <p:par>
                          <p:cTn id="59" fill="hold">
                            <p:stCondLst>
                              <p:cond delay="7221"/>
                            </p:stCondLst>
                            <p:childTnLst>
                              <p:par>
                                <p:cTn id="60" presetID="18" presetClass="entr" presetSubtype="9"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strips(upLeft)">
                                      <p:cBhvr>
                                        <p:cTn id="62" dur="250"/>
                                        <p:tgtEl>
                                          <p:spTgt spid="91"/>
                                        </p:tgtEl>
                                      </p:cBhvr>
                                    </p:animEffect>
                                  </p:childTnLst>
                                </p:cTn>
                              </p:par>
                            </p:childTnLst>
                          </p:cTn>
                        </p:par>
                        <p:par>
                          <p:cTn id="63" fill="hold">
                            <p:stCondLst>
                              <p:cond delay="7471"/>
                            </p:stCondLst>
                            <p:childTnLst>
                              <p:par>
                                <p:cTn id="64" presetID="18" presetClass="entr" presetSubtype="9"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strips(upLeft)">
                                      <p:cBhvr>
                                        <p:cTn id="66" dur="250"/>
                                        <p:tgtEl>
                                          <p:spTgt spid="104"/>
                                        </p:tgtEl>
                                      </p:cBhvr>
                                    </p:animEffect>
                                  </p:childTnLst>
                                </p:cTn>
                              </p:par>
                            </p:childTnLst>
                          </p:cTn>
                        </p:par>
                        <p:par>
                          <p:cTn id="67" fill="hold">
                            <p:stCondLst>
                              <p:cond delay="7721"/>
                            </p:stCondLst>
                            <p:childTnLst>
                              <p:par>
                                <p:cTn id="68" presetID="22" presetClass="entr" presetSubtype="4"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par>
                          <p:cTn id="71" fill="hold">
                            <p:stCondLst>
                              <p:cond delay="8221"/>
                            </p:stCondLst>
                            <p:childTnLst>
                              <p:par>
                                <p:cTn id="72" presetID="18" presetClass="entr" presetSubtype="3" fill="hold" grpId="0"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strips(upRight)">
                                      <p:cBhvr>
                                        <p:cTn id="74" dur="250"/>
                                        <p:tgtEl>
                                          <p:spTgt spid="98"/>
                                        </p:tgtEl>
                                      </p:cBhvr>
                                    </p:animEffect>
                                  </p:childTnLst>
                                </p:cTn>
                              </p:par>
                            </p:childTnLst>
                          </p:cTn>
                        </p:par>
                        <p:par>
                          <p:cTn id="75" fill="hold">
                            <p:stCondLst>
                              <p:cond delay="8471"/>
                            </p:stCondLst>
                            <p:childTnLst>
                              <p:par>
                                <p:cTn id="76" presetID="18" presetClass="entr" presetSubtype="9"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strips(upLeft)">
                                      <p:cBhvr>
                                        <p:cTn id="78" dur="250"/>
                                        <p:tgtEl>
                                          <p:spTgt spid="100"/>
                                        </p:tgtEl>
                                      </p:cBhvr>
                                    </p:animEffect>
                                  </p:childTnLst>
                                </p:cTn>
                              </p:par>
                            </p:childTnLst>
                          </p:cTn>
                        </p:par>
                        <p:par>
                          <p:cTn id="79" fill="hold">
                            <p:stCondLst>
                              <p:cond delay="8721"/>
                            </p:stCondLst>
                            <p:childTnLst>
                              <p:par>
                                <p:cTn id="80" presetID="22" presetClass="entr" presetSubtype="4" fill="hold" grpId="0" nodeType="after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wipe(down)">
                                      <p:cBhvr>
                                        <p:cTn id="82" dur="500"/>
                                        <p:tgtEl>
                                          <p:spTgt spid="106"/>
                                        </p:tgtEl>
                                      </p:cBhvr>
                                    </p:animEffect>
                                  </p:childTnLst>
                                </p:cTn>
                              </p:par>
                            </p:childTnLst>
                          </p:cTn>
                        </p:par>
                        <p:par>
                          <p:cTn id="83" fill="hold">
                            <p:stCondLst>
                              <p:cond delay="9221"/>
                            </p:stCondLst>
                            <p:childTnLst>
                              <p:par>
                                <p:cTn id="84" presetID="18" presetClass="entr" presetSubtype="3" fill="hold" grpId="0" nodeType="after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strips(upRight)">
                                      <p:cBhvr>
                                        <p:cTn id="86" dur="250"/>
                                        <p:tgtEl>
                                          <p:spTgt spid="105"/>
                                        </p:tgtEl>
                                      </p:cBhvr>
                                    </p:animEffect>
                                  </p:childTnLst>
                                </p:cTn>
                              </p:par>
                            </p:childTnLst>
                          </p:cTn>
                        </p:par>
                        <p:par>
                          <p:cTn id="87" fill="hold">
                            <p:stCondLst>
                              <p:cond delay="9471"/>
                            </p:stCondLst>
                            <p:childTnLst>
                              <p:par>
                                <p:cTn id="88" presetID="18" presetClass="entr" presetSubtype="9"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strips(upLeft)">
                                      <p:cBhvr>
                                        <p:cTn id="90" dur="250"/>
                                        <p:tgtEl>
                                          <p:spTgt spid="107"/>
                                        </p:tgtEl>
                                      </p:cBhvr>
                                    </p:animEffect>
                                  </p:childTnLst>
                                </p:cTn>
                              </p:par>
                            </p:childTnLst>
                          </p:cTn>
                        </p:par>
                        <p:par>
                          <p:cTn id="91" fill="hold">
                            <p:stCondLst>
                              <p:cond delay="9721"/>
                            </p:stCondLst>
                            <p:childTnLst>
                              <p:par>
                                <p:cTn id="92" presetID="22" presetClass="entr" presetSubtype="4" fill="hold" grpId="0" nodeType="after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wipe(down)">
                                      <p:cBhvr>
                                        <p:cTn id="94" dur="500"/>
                                        <p:tgtEl>
                                          <p:spTgt spid="109"/>
                                        </p:tgtEl>
                                      </p:cBhvr>
                                    </p:animEffect>
                                  </p:childTnLst>
                                </p:cTn>
                              </p:par>
                            </p:childTnLst>
                          </p:cTn>
                        </p:par>
                        <p:par>
                          <p:cTn id="95" fill="hold">
                            <p:stCondLst>
                              <p:cond delay="10221"/>
                            </p:stCondLst>
                            <p:childTnLst>
                              <p:par>
                                <p:cTn id="96" presetID="18" presetClass="entr" presetSubtype="3" fill="hold" grpId="0" nodeType="after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strips(upRight)">
                                      <p:cBhvr>
                                        <p:cTn id="98" dur="250"/>
                                        <p:tgtEl>
                                          <p:spTgt spid="108"/>
                                        </p:tgtEl>
                                      </p:cBhvr>
                                    </p:animEffect>
                                  </p:childTnLst>
                                </p:cTn>
                              </p:par>
                            </p:childTnLst>
                          </p:cTn>
                        </p:par>
                        <p:par>
                          <p:cTn id="99" fill="hold">
                            <p:stCondLst>
                              <p:cond delay="10471"/>
                            </p:stCondLst>
                            <p:childTnLst>
                              <p:par>
                                <p:cTn id="100" presetID="18" presetClass="entr" presetSubtype="9" fill="hold" grpId="0" nodeType="after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strips(upLeft)">
                                      <p:cBhvr>
                                        <p:cTn id="102" dur="250"/>
                                        <p:tgtEl>
                                          <p:spTgt spid="110"/>
                                        </p:tgtEl>
                                      </p:cBhvr>
                                    </p:animEffect>
                                  </p:childTnLst>
                                </p:cTn>
                              </p:par>
                            </p:childTnLst>
                          </p:cTn>
                        </p:par>
                        <p:par>
                          <p:cTn id="103" fill="hold">
                            <p:stCondLst>
                              <p:cond delay="10721"/>
                            </p:stCondLst>
                            <p:childTnLst>
                              <p:par>
                                <p:cTn id="104" presetID="10" presetClass="exit" presetSubtype="0" fill="hold" nodeType="afterEffect">
                                  <p:stCondLst>
                                    <p:cond delay="0"/>
                                  </p:stCondLst>
                                  <p:childTnLst>
                                    <p:animEffect transition="out" filter="fade">
                                      <p:cBhvr>
                                        <p:cTn id="105" dur="500"/>
                                        <p:tgtEl>
                                          <p:spTgt spid="87"/>
                                        </p:tgtEl>
                                      </p:cBhvr>
                                    </p:animEffect>
                                    <p:set>
                                      <p:cBhvr>
                                        <p:cTn id="106"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5714">
                <p:cTn id="107" repeatCount="3000" fill="hold" display="0">
                  <p:stCondLst>
                    <p:cond delay="indefinite"/>
                  </p:stCondLst>
                  <p:endCondLst>
                    <p:cond evt="onStopAudio" delay="0">
                      <p:tgtEl>
                        <p:sldTgt/>
                      </p:tgtEl>
                    </p:cond>
                  </p:endCondLst>
                </p:cTn>
                <p:tgtEl>
                  <p:spTgt spid="16"/>
                </p:tgtEl>
              </p:cMediaNode>
            </p:audio>
            <p:audio>
              <p:cMediaNode vol="22449">
                <p:cTn id="108" fill="hold" display="0">
                  <p:stCondLst>
                    <p:cond delay="indefinite"/>
                  </p:stCondLst>
                  <p:endCondLst>
                    <p:cond evt="onStopAudio" delay="0">
                      <p:tgtEl>
                        <p:sldTgt/>
                      </p:tgtEl>
                    </p:cond>
                  </p:endCondLst>
                </p:cTn>
                <p:tgtEl>
                  <p:spTgt spid="116"/>
                </p:tgtEl>
              </p:cMediaNode>
            </p:audio>
          </p:childTnLst>
        </p:cTn>
      </p:par>
    </p:tnLst>
    <p:bldLst>
      <p:bldP spid="90" grpId="0" animBg="1"/>
      <p:bldP spid="90" grpId="1" animBg="1"/>
      <p:bldP spid="91" grpId="0" animBg="1"/>
      <p:bldP spid="92" grpId="0" animBg="1"/>
      <p:bldP spid="93"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14" grpId="0" animBg="1"/>
      <p:bldP spid="1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23862"/>
            <a:ext cx="11326387" cy="6070010"/>
          </a:xfrm>
          <a:prstGeom prst="rect">
            <a:avLst/>
          </a:prstGeom>
        </p:spPr>
      </p:pic>
      <p:sp>
        <p:nvSpPr>
          <p:cNvPr id="3" name="Pentagon 2">
            <a:hlinkClick r:id="" action="ppaction://noaction"/>
          </p:cNvPr>
          <p:cNvSpPr/>
          <p:nvPr/>
        </p:nvSpPr>
        <p:spPr>
          <a:xfrm>
            <a:off x="449300" y="414337"/>
            <a:ext cx="2274850"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0" name="Picture 9">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65" y="1294986"/>
            <a:ext cx="639331" cy="926672"/>
          </a:xfrm>
          <a:prstGeom prst="rect">
            <a:avLst/>
          </a:prstGeom>
        </p:spPr>
      </p:pic>
      <p:sp>
        <p:nvSpPr>
          <p:cNvPr id="23" name="Rounded Rectangle 4">
            <a:extLst>
              <a:ext uri="{FF2B5EF4-FFF2-40B4-BE49-F238E27FC236}">
                <a16:creationId xmlns:a16="http://schemas.microsoft.com/office/drawing/2014/main" id="{C6ACEB2C-4F87-4D06-BD59-33D4BBDF40F1}"/>
              </a:ext>
            </a:extLst>
          </p:cNvPr>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2EB81B1A-F067-45ED-B6EF-A534B0B39751}"/>
              </a:ext>
            </a:extLst>
          </p:cNvPr>
          <p:cNvSpPr txBox="1"/>
          <p:nvPr/>
        </p:nvSpPr>
        <p:spPr>
          <a:xfrm>
            <a:off x="2015809" y="1490008"/>
            <a:ext cx="8771428" cy="1323439"/>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Rau </a:t>
            </a:r>
            <a:r>
              <a:rPr kumimoji="0" lang="en-US" sz="4000" b="1" i="0"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rau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ăn</a:t>
            </a:r>
            <a:r>
              <a:rPr lang="en-US" sz="4000" b="1" dirty="0">
                <a:solidFill>
                  <a:prstClr val="black"/>
                </a:solidFill>
                <a:latin typeface="Cambria" panose="02040503050406030204" pitchFamily="18" charset="0"/>
                <a:ea typeface="Cambria" panose="02040503050406030204" pitchFamily="18" charset="0"/>
              </a:rPr>
              <a:t> bao </a:t>
            </a:r>
            <a:r>
              <a:rPr lang="en-US" sz="4000" b="1" dirty="0" err="1">
                <a:solidFill>
                  <a:prstClr val="black"/>
                </a:solidFill>
                <a:latin typeface="Cambria" panose="02040503050406030204" pitchFamily="18" charset="0"/>
                <a:ea typeface="Cambria" panose="02040503050406030204" pitchFamily="18" charset="0"/>
              </a:rPr>
              <a:t>nhiêu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ngày</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59CF44-7938-EFB5-FF17-BC5CFEC7D6D4}"/>
              </a:ext>
            </a:extLst>
          </p:cNvPr>
          <p:cNvSpPr txBox="1"/>
          <p:nvPr/>
        </p:nvSpPr>
        <p:spPr>
          <a:xfrm>
            <a:off x="4257675" y="3495534"/>
            <a:ext cx="4953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150g </a:t>
            </a: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đến</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250g </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111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8" fill="hold" display="0">
                  <p:stCondLst>
                    <p:cond delay="indefinite"/>
                  </p:stCondLst>
                  <p:endCondLst>
                    <p:cond evt="onStopAudio" delay="0">
                      <p:tgtEl>
                        <p:sldTgt/>
                      </p:tgtEl>
                    </p:cond>
                  </p:endCondLst>
                </p:cTn>
                <p:tgtEl>
                  <p:spTgt spid="9"/>
                </p:tgtEl>
              </p:cMediaNode>
            </p:audio>
          </p:childTnLst>
        </p:cTn>
      </p:par>
    </p:tnLst>
    <p:bldLst>
      <p:bldP spid="23" grpId="0" animBg="1"/>
      <p:bldP spid="24"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12"/>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4448" y="4397249"/>
            <a:ext cx="639331" cy="926672"/>
          </a:xfrm>
          <a:prstGeom prst="rect">
            <a:avLst/>
          </a:prstGeom>
        </p:spPr>
      </p:pic>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Tieng-hat-roi-tren-be-mat-g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83492" y="6453654"/>
            <a:ext cx="406400" cy="406400"/>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29" name="Picture 1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0" name="Picture 1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spTree>
    <p:extLst>
      <p:ext uri="{BB962C8B-B14F-4D97-AF65-F5344CB8AC3E}">
        <p14:creationId xmlns:p14="http://schemas.microsoft.com/office/powerpoint/2010/main" val="3950978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 presetClass="mediacall" presetSubtype="0" fill="hold" nodeType="withEffect">
                                  <p:stCondLst>
                                    <p:cond delay="0"/>
                                  </p:stCondLst>
                                  <p:childTnLst>
                                    <p:cmd type="call" cmd="playFrom(0.0)">
                                      <p:cBhvr>
                                        <p:cTn id="9" dur="2349" fill="hold"/>
                                        <p:tgtEl>
                                          <p:spTgt spid="127"/>
                                        </p:tgtEl>
                                      </p:cBhvr>
                                    </p:cmd>
                                  </p:childTnLst>
                                </p:cTn>
                              </p:par>
                            </p:childTnLst>
                          </p:cTn>
                        </p:par>
                        <p:par>
                          <p:cTn id="10" fill="hold">
                            <p:stCondLst>
                              <p:cond delay="2349"/>
                            </p:stCondLst>
                            <p:childTnLst>
                              <p:par>
                                <p:cTn id="11" presetID="1" presetClass="mediacall" presetSubtype="0" fill="hold" nodeType="afterEffect">
                                  <p:stCondLst>
                                    <p:cond delay="0"/>
                                  </p:stCondLst>
                                  <p:childTnLst>
                                    <p:cmd type="call" cmd="playFrom(0.0)">
                                      <p:cBhvr>
                                        <p:cTn id="12" dur="721" fill="hold"/>
                                        <p:tgtEl>
                                          <p:spTgt spid="116"/>
                                        </p:tgtEl>
                                      </p:cBhvr>
                                    </p:cmd>
                                  </p:childTnLst>
                                </p:cTn>
                              </p:par>
                            </p:childTnLst>
                          </p:cTn>
                        </p:par>
                        <p:par>
                          <p:cTn id="13" fill="hold">
                            <p:stCondLst>
                              <p:cond delay="3070"/>
                            </p:stCondLst>
                            <p:childTnLst>
                              <p:par>
                                <p:cTn id="14" presetID="10" presetClass="entr" presetSubtype="0"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par>
                          <p:cTn id="17" fill="hold">
                            <p:stCondLst>
                              <p:cond delay="3570"/>
                            </p:stCondLst>
                            <p:childTnLst>
                              <p:par>
                                <p:cTn id="18" presetID="10" presetClass="entr" presetSubtype="0"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par>
                          <p:cTn id="21" fill="hold">
                            <p:stCondLst>
                              <p:cond delay="407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par>
                          <p:cTn id="25" fill="hold">
                            <p:stCondLst>
                              <p:cond delay="4570"/>
                            </p:stCondLst>
                            <p:childTnLst>
                              <p:par>
                                <p:cTn id="26" presetID="10"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507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500"/>
                                        <p:tgtEl>
                                          <p:spTgt spid="121"/>
                                        </p:tgtEl>
                                      </p:cBhvr>
                                    </p:animEffect>
                                  </p:childTnLst>
                                </p:cTn>
                              </p:par>
                            </p:childTnLst>
                          </p:cTn>
                        </p:par>
                        <p:par>
                          <p:cTn id="33" fill="hold">
                            <p:stCondLst>
                              <p:cond delay="557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607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7070"/>
                            </p:stCondLst>
                            <p:childTnLst>
                              <p:par>
                                <p:cTn id="42" presetID="10" presetClass="entr" presetSubtype="0" fill="hold" grpId="0" nodeType="after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fade">
                                      <p:cBhvr>
                                        <p:cTn id="44" dur="500"/>
                                        <p:tgtEl>
                                          <p:spTgt spid="125"/>
                                        </p:tgtEl>
                                      </p:cBhvr>
                                    </p:animEffect>
                                  </p:childTnLst>
                                </p:cTn>
                              </p:par>
                            </p:childTnLst>
                          </p:cTn>
                        </p:par>
                        <p:par>
                          <p:cTn id="45" fill="hold">
                            <p:stCondLst>
                              <p:cond delay="7570"/>
                            </p:stCondLst>
                            <p:childTnLst>
                              <p:par>
                                <p:cTn id="46" presetID="10" presetClass="entr" presetSubtype="0" fill="hold" grpId="0"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8070"/>
                            </p:stCondLst>
                            <p:childTnLst>
                              <p:par>
                                <p:cTn id="50" presetID="10" presetClass="exit" presetSubtype="0" fill="hold" nodeType="afterEffect">
                                  <p:stCondLst>
                                    <p:cond delay="0"/>
                                  </p:stCondLst>
                                  <p:childTnLst>
                                    <p:animEffect transition="out" filter="fade">
                                      <p:cBhvr>
                                        <p:cTn id="51" dur="500"/>
                                        <p:tgtEl>
                                          <p:spTgt spid="124"/>
                                        </p:tgtEl>
                                      </p:cBhvr>
                                    </p:animEffect>
                                    <p:set>
                                      <p:cBhvr>
                                        <p:cTn id="52" dur="1" fill="hold">
                                          <p:stCondLst>
                                            <p:cond delay="499"/>
                                          </p:stCondLst>
                                        </p:cTn>
                                        <p:tgtEl>
                                          <p:spTgt spid="124"/>
                                        </p:tgtEl>
                                        <p:attrNameLst>
                                          <p:attrName>style.visibility</p:attrName>
                                        </p:attrNameLst>
                                      </p:cBhvr>
                                      <p:to>
                                        <p:strVal val="hidden"/>
                                      </p:to>
                                    </p:set>
                                  </p:childTnLst>
                                </p:cTn>
                              </p:par>
                            </p:childTnLst>
                          </p:cTn>
                        </p:par>
                        <p:par>
                          <p:cTn id="53" fill="hold">
                            <p:stCondLst>
                              <p:cond delay="8570"/>
                            </p:stCondLst>
                            <p:childTnLst>
                              <p:par>
                                <p:cTn id="54" presetID="10" presetClass="exit" presetSubtype="0" fill="hold" nodeType="after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30"/>
                                        </p:tgtEl>
                                        <p:attrNameLst>
                                          <p:attrName>style.visibility</p:attrName>
                                        </p:attrNameLst>
                                      </p:cBhvr>
                                      <p:to>
                                        <p:strVal val="visible"/>
                                      </p:to>
                                    </p:set>
                                    <p:animEffect transition="in" filter="fade">
                                      <p:cBhvr>
                                        <p:cTn id="6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306">
                <p:cTn id="70" fill="hold" display="0">
                  <p:stCondLst>
                    <p:cond delay="indefinite"/>
                  </p:stCondLst>
                  <p:endCondLst>
                    <p:cond evt="onStopAudio" delay="0">
                      <p:tgtEl>
                        <p:sldTgt/>
                      </p:tgtEl>
                    </p:cond>
                  </p:endCondLst>
                </p:cTn>
                <p:tgtEl>
                  <p:spTgt spid="116"/>
                </p:tgtEl>
              </p:cMediaNode>
            </p:audio>
            <p:audio>
              <p:cMediaNode vol="25510">
                <p:cTn id="71" fill="hold" display="0">
                  <p:stCondLst>
                    <p:cond delay="indefinite"/>
                  </p:stCondLst>
                  <p:endCondLst>
                    <p:cond evt="onStopAudio" delay="0">
                      <p:tgtEl>
                        <p:sldTgt/>
                      </p:tgtEl>
                    </p:cond>
                  </p:endCondLst>
                </p:cTn>
                <p:tgtEl>
                  <p:spTgt spid="127"/>
                </p:tgtEl>
              </p:cMediaNode>
            </p:audio>
          </p:childTnLst>
        </p:cTn>
      </p:par>
    </p:tnLst>
    <p:bldLst>
      <p:bldP spid="117" grpId="0" animBg="1"/>
      <p:bldP spid="118" grpId="0" animBg="1"/>
      <p:bldP spid="119" grpId="0" animBg="1"/>
      <p:bldP spid="120" grpId="0" animBg="1"/>
      <p:bldP spid="121" grpId="0" animBg="1"/>
      <p:bldP spid="122" grpId="0" animBg="1"/>
      <p:bldP spid="123" grpId="0" animBg="1"/>
      <p:bldP spid="125" grpId="0" animBg="1"/>
      <p:bldP spid="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299" y="414337"/>
            <a:ext cx="2684425"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1" name="Picture 10">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35" y="1451654"/>
            <a:ext cx="819503" cy="739473"/>
          </a:xfrm>
          <a:prstGeom prst="rect">
            <a:avLst/>
          </a:prstGeom>
        </p:spPr>
      </p:pic>
      <p:sp>
        <p:nvSpPr>
          <p:cNvPr id="14" name="Rounded Rectangle 4">
            <a:extLst>
              <a:ext uri="{FF2B5EF4-FFF2-40B4-BE49-F238E27FC236}">
                <a16:creationId xmlns:a16="http://schemas.microsoft.com/office/drawing/2014/main" id="{4172F504-2D71-4F54-9935-084BB4580DF0}"/>
              </a:ext>
            </a:extLst>
          </p:cNvPr>
          <p:cNvSpPr/>
          <p:nvPr/>
        </p:nvSpPr>
        <p:spPr>
          <a:xfrm>
            <a:off x="1787933" y="1359151"/>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CB56173-C12C-49DE-91E4-A989B1C9661D}"/>
              </a:ext>
            </a:extLst>
          </p:cNvPr>
          <p:cNvSpPr txBox="1"/>
          <p:nvPr/>
        </p:nvSpPr>
        <p:spPr>
          <a:xfrm>
            <a:off x="1866938" y="1449775"/>
            <a:ext cx="8771428" cy="646331"/>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Muối</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nên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4C99CCF-298D-4641-9572-2E32297B3B59}"/>
              </a:ext>
            </a:extLst>
          </p:cNvPr>
          <p:cNvSpPr txBox="1"/>
          <p:nvPr/>
        </p:nvSpPr>
        <p:spPr>
          <a:xfrm>
            <a:off x="5002263" y="2804402"/>
            <a:ext cx="31127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Dưới</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4 g</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8704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388">
                <p:cTn id="18" fill="hold" display="0">
                  <p:stCondLst>
                    <p:cond delay="indefinite"/>
                  </p:stCondLst>
                  <p:endCondLst>
                    <p:cond evt="onStopAudio" delay="0">
                      <p:tgtEl>
                        <p:sldTgt/>
                      </p:tgtEl>
                    </p:cond>
                  </p:endCondLst>
                </p:cTn>
                <p:tgtEl>
                  <p:spTgt spid="9"/>
                </p:tgtEl>
              </p:cMediaNode>
            </p:audio>
          </p:childTnLst>
        </p:cTn>
      </p:par>
    </p:tnLst>
    <p:bldLst>
      <p:bldP spid="14" grpId="0" animBg="1"/>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9"/>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162" y="2819777"/>
            <a:ext cx="261229" cy="259847"/>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4791321" y="3566015"/>
            <a:ext cx="261229" cy="259847"/>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5664849" y="3617602"/>
            <a:ext cx="261229" cy="259847"/>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5134712" y="3560080"/>
            <a:ext cx="261229" cy="25984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66380" y="2490718"/>
            <a:ext cx="261229" cy="25984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6498533" y="3069219"/>
            <a:ext cx="261229" cy="259847"/>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9405" y="3339021"/>
            <a:ext cx="261229" cy="259847"/>
          </a:xfrm>
          <a:prstGeom prst="rect">
            <a:avLst/>
          </a:prstGeom>
        </p:spPr>
      </p:pic>
      <p:pic>
        <p:nvPicPr>
          <p:cNvPr id="135" name="Picture 1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7" name="Picture 1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pic>
        <p:nvPicPr>
          <p:cNvPr id="138" name="Picture 137">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328" y="4701910"/>
            <a:ext cx="819503" cy="7394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192" y="3910354"/>
            <a:ext cx="261229" cy="259847"/>
          </a:xfrm>
          <a:prstGeom prst="rect">
            <a:avLst/>
          </a:prstGeom>
        </p:spPr>
      </p:pic>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74" y="4411585"/>
            <a:ext cx="261229" cy="259847"/>
          </a:xfrm>
          <a:prstGeom prst="rect">
            <a:avLst/>
          </a:prstGeom>
        </p:spPr>
      </p:pic>
      <p:sp>
        <p:nvSpPr>
          <p:cNvPr id="141" name="TextBox 140"/>
          <p:cNvSpPr txBox="1"/>
          <p:nvPr/>
        </p:nvSpPr>
        <p:spPr>
          <a:xfrm>
            <a:off x="3844895" y="1050443"/>
            <a:ext cx="4925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CHÚC MỪNG</a:t>
            </a:r>
          </a:p>
        </p:txBody>
      </p:sp>
      <p:pic>
        <p:nvPicPr>
          <p:cNvPr id="142"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474" end="0.8333"/>
                </p14:media>
              </p:ext>
            </p:extLst>
          </p:nvPr>
        </p:nvPicPr>
        <p:blipFill>
          <a:blip r:embed="rId9"/>
          <a:stretch>
            <a:fillRect/>
          </a:stretch>
        </p:blipFill>
        <p:spPr>
          <a:xfrm>
            <a:off x="-483492" y="6451600"/>
            <a:ext cx="406400" cy="406400"/>
          </a:xfrm>
          <a:prstGeom prst="rect">
            <a:avLst/>
          </a:prstGeom>
        </p:spPr>
      </p:pic>
    </p:spTree>
    <p:extLst>
      <p:ext uri="{BB962C8B-B14F-4D97-AF65-F5344CB8AC3E}">
        <p14:creationId xmlns:p14="http://schemas.microsoft.com/office/powerpoint/2010/main" val="2551450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 fill="hold"/>
                                        <p:tgtEl>
                                          <p:spTgt spid="116"/>
                                        </p:tgtEl>
                                      </p:cBhvr>
                                    </p:cmd>
                                  </p:childTnLst>
                                </p:cTn>
                              </p:par>
                              <p:par>
                                <p:cTn id="7" presetID="10" presetClass="exit" presetSubtype="0" fill="hold" nodeType="withEffect">
                                  <p:stCondLst>
                                    <p:cond delay="0"/>
                                  </p:stCondLst>
                                  <p:childTnLst>
                                    <p:animEffect transition="out" filter="fade">
                                      <p:cBhvr>
                                        <p:cTn id="8" dur="500"/>
                                        <p:tgtEl>
                                          <p:spTgt spid="136"/>
                                        </p:tgtEl>
                                      </p:cBhvr>
                                    </p:animEffect>
                                    <p:set>
                                      <p:cBhvr>
                                        <p:cTn id="9" dur="1" fill="hold">
                                          <p:stCondLst>
                                            <p:cond delay="499"/>
                                          </p:stCondLst>
                                        </p:cTn>
                                        <p:tgtEl>
                                          <p:spTgt spid="136"/>
                                        </p:tgtEl>
                                        <p:attrNameLst>
                                          <p:attrName>style.visibility</p:attrName>
                                        </p:attrNameLst>
                                      </p:cBhvr>
                                      <p:to>
                                        <p:strVal val="hidden"/>
                                      </p:to>
                                    </p:set>
                                  </p:childTnLst>
                                </p:cTn>
                              </p:par>
                            </p:childTnLst>
                          </p:cTn>
                        </p:par>
                        <p:par>
                          <p:cTn id="10" fill="hold">
                            <p:stCondLst>
                              <p:cond delay="721"/>
                            </p:stCondLst>
                            <p:childTnLst>
                              <p:par>
                                <p:cTn id="11" presetID="10" presetClass="exit" presetSubtype="0" fill="hold" nodeType="after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childTnLst>
                          </p:cTn>
                        </p:par>
                        <p:par>
                          <p:cTn id="14" fill="hold">
                            <p:stCondLst>
                              <p:cond delay="1221"/>
                            </p:stCondLst>
                            <p:childTnLst>
                              <p:par>
                                <p:cTn id="15" presetID="10" presetClass="exit" presetSubtype="0" fill="hold" nodeType="afterEffect">
                                  <p:stCondLst>
                                    <p:cond delay="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1721"/>
                            </p:stCondLst>
                            <p:childTnLst>
                              <p:par>
                                <p:cTn id="19" presetID="10" presetClass="exit" presetSubtype="0" fill="hold" nodeType="afterEffect">
                                  <p:stCondLst>
                                    <p:cond delay="0"/>
                                  </p:stCondLst>
                                  <p:childTnLst>
                                    <p:animEffect transition="out" filter="fade">
                                      <p:cBhvr>
                                        <p:cTn id="20" dur="500"/>
                                        <p:tgtEl>
                                          <p:spTgt spid="138"/>
                                        </p:tgtEl>
                                      </p:cBhvr>
                                    </p:animEffect>
                                    <p:set>
                                      <p:cBhvr>
                                        <p:cTn id="21" dur="1" fill="hold">
                                          <p:stCondLst>
                                            <p:cond delay="499"/>
                                          </p:stCondLst>
                                        </p:cTn>
                                        <p:tgtEl>
                                          <p:spTgt spid="138"/>
                                        </p:tgtEl>
                                        <p:attrNameLst>
                                          <p:attrName>style.visibility</p:attrName>
                                        </p:attrNameLst>
                                      </p:cBhvr>
                                      <p:to>
                                        <p:strVal val="hidden"/>
                                      </p:to>
                                    </p:set>
                                  </p:childTnLst>
                                </p:cTn>
                              </p:par>
                            </p:childTnLst>
                          </p:cTn>
                        </p:par>
                        <p:par>
                          <p:cTn id="22" fill="hold">
                            <p:stCondLst>
                              <p:cond delay="2221"/>
                            </p:stCondLst>
                            <p:childTnLst>
                              <p:par>
                                <p:cTn id="23" presetID="10" presetClass="exit" presetSubtype="0" fill="hold" grpId="0" nodeType="after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par>
                          <p:cTn id="26" fill="hold">
                            <p:stCondLst>
                              <p:cond delay="2721"/>
                            </p:stCondLst>
                            <p:childTnLst>
                              <p:par>
                                <p:cTn id="27" presetID="10"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250"/>
                                        <p:tgtEl>
                                          <p:spTgt spid="128"/>
                                        </p:tgtEl>
                                      </p:cBhvr>
                                    </p:animEffect>
                                  </p:childTnLst>
                                </p:cTn>
                              </p:par>
                            </p:childTnLst>
                          </p:cTn>
                        </p:par>
                        <p:par>
                          <p:cTn id="30" fill="hold">
                            <p:stCondLst>
                              <p:cond delay="2971"/>
                            </p:stCondLst>
                            <p:childTnLst>
                              <p:par>
                                <p:cTn id="31" presetID="10" presetClass="exit" presetSubtype="0" fill="hold" grpId="0" nodeType="afterEffect">
                                  <p:stCondLst>
                                    <p:cond delay="0"/>
                                  </p:stCondLst>
                                  <p:childTnLst>
                                    <p:animEffect transition="out" filter="fade">
                                      <p:cBhvr>
                                        <p:cTn id="32" dur="500"/>
                                        <p:tgtEl>
                                          <p:spTgt spid="121"/>
                                        </p:tgtEl>
                                      </p:cBhvr>
                                    </p:animEffect>
                                    <p:set>
                                      <p:cBhvr>
                                        <p:cTn id="33" dur="1" fill="hold">
                                          <p:stCondLst>
                                            <p:cond delay="499"/>
                                          </p:stCondLst>
                                        </p:cTn>
                                        <p:tgtEl>
                                          <p:spTgt spid="121"/>
                                        </p:tgtEl>
                                        <p:attrNameLst>
                                          <p:attrName>style.visibility</p:attrName>
                                        </p:attrNameLst>
                                      </p:cBhvr>
                                      <p:to>
                                        <p:strVal val="hidden"/>
                                      </p:to>
                                    </p:set>
                                  </p:childTnLst>
                                </p:cTn>
                              </p:par>
                            </p:childTnLst>
                          </p:cTn>
                        </p:par>
                        <p:par>
                          <p:cTn id="34" fill="hold">
                            <p:stCondLst>
                              <p:cond delay="3471"/>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250"/>
                                        <p:tgtEl>
                                          <p:spTgt spid="129"/>
                                        </p:tgtEl>
                                      </p:cBhvr>
                                    </p:animEffect>
                                  </p:childTnLst>
                                </p:cTn>
                              </p:par>
                            </p:childTnLst>
                          </p:cTn>
                        </p:par>
                        <p:par>
                          <p:cTn id="38" fill="hold">
                            <p:stCondLst>
                              <p:cond delay="3721"/>
                            </p:stCondLst>
                            <p:childTnLst>
                              <p:par>
                                <p:cTn id="39" presetID="10" presetClass="exit" presetSubtype="0" fill="hold" grpId="0" nodeType="afterEffect">
                                  <p:stCondLst>
                                    <p:cond delay="0"/>
                                  </p:stCondLst>
                                  <p:childTnLst>
                                    <p:animEffect transition="out" filter="fade">
                                      <p:cBhvr>
                                        <p:cTn id="40" dur="500"/>
                                        <p:tgtEl>
                                          <p:spTgt spid="122"/>
                                        </p:tgtEl>
                                      </p:cBhvr>
                                    </p:animEffect>
                                    <p:set>
                                      <p:cBhvr>
                                        <p:cTn id="41" dur="1" fill="hold">
                                          <p:stCondLst>
                                            <p:cond delay="499"/>
                                          </p:stCondLst>
                                        </p:cTn>
                                        <p:tgtEl>
                                          <p:spTgt spid="122"/>
                                        </p:tgtEl>
                                        <p:attrNameLst>
                                          <p:attrName>style.visibility</p:attrName>
                                        </p:attrNameLst>
                                      </p:cBhvr>
                                      <p:to>
                                        <p:strVal val="hidden"/>
                                      </p:to>
                                    </p:set>
                                  </p:childTnLst>
                                </p:cTn>
                              </p:par>
                            </p:childTnLst>
                          </p:cTn>
                        </p:par>
                        <p:par>
                          <p:cTn id="42" fill="hold">
                            <p:stCondLst>
                              <p:cond delay="4221"/>
                            </p:stCondLst>
                            <p:childTnLst>
                              <p:par>
                                <p:cTn id="43" presetID="10" presetClass="entr" presetSubtype="0" fill="hold"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50"/>
                                        <p:tgtEl>
                                          <p:spTgt spid="130"/>
                                        </p:tgtEl>
                                      </p:cBhvr>
                                    </p:animEffect>
                                  </p:childTnLst>
                                </p:cTn>
                              </p:par>
                            </p:childTnLst>
                          </p:cTn>
                        </p:par>
                        <p:par>
                          <p:cTn id="46" fill="hold">
                            <p:stCondLst>
                              <p:cond delay="4471"/>
                            </p:stCondLst>
                            <p:childTnLst>
                              <p:par>
                                <p:cTn id="47" presetID="10" presetClass="exit" presetSubtype="0" fill="hold" grpId="0" nodeType="afterEffect">
                                  <p:stCondLst>
                                    <p:cond delay="0"/>
                                  </p:stCondLst>
                                  <p:childTnLst>
                                    <p:animEffect transition="out" filter="fade">
                                      <p:cBhvr>
                                        <p:cTn id="48" dur="500"/>
                                        <p:tgtEl>
                                          <p:spTgt spid="120"/>
                                        </p:tgtEl>
                                      </p:cBhvr>
                                    </p:animEffect>
                                    <p:set>
                                      <p:cBhvr>
                                        <p:cTn id="49" dur="1" fill="hold">
                                          <p:stCondLst>
                                            <p:cond delay="499"/>
                                          </p:stCondLst>
                                        </p:cTn>
                                        <p:tgtEl>
                                          <p:spTgt spid="120"/>
                                        </p:tgtEl>
                                        <p:attrNameLst>
                                          <p:attrName>style.visibility</p:attrName>
                                        </p:attrNameLst>
                                      </p:cBhvr>
                                      <p:to>
                                        <p:strVal val="hidden"/>
                                      </p:to>
                                    </p:set>
                                  </p:childTnLst>
                                </p:cTn>
                              </p:par>
                            </p:childTnLst>
                          </p:cTn>
                        </p:par>
                        <p:par>
                          <p:cTn id="50" fill="hold">
                            <p:stCondLst>
                              <p:cond delay="4971"/>
                            </p:stCondLst>
                            <p:childTnLst>
                              <p:par>
                                <p:cTn id="51" presetID="10" presetClass="entr" presetSubtype="0" fill="hold"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250"/>
                                        <p:tgtEl>
                                          <p:spTgt spid="131"/>
                                        </p:tgtEl>
                                      </p:cBhvr>
                                    </p:animEffect>
                                  </p:childTnLst>
                                </p:cTn>
                              </p:par>
                            </p:childTnLst>
                          </p:cTn>
                        </p:par>
                        <p:par>
                          <p:cTn id="54" fill="hold">
                            <p:stCondLst>
                              <p:cond delay="5221"/>
                            </p:stCondLst>
                            <p:childTnLst>
                              <p:par>
                                <p:cTn id="55" presetID="10" presetClass="exit" presetSubtype="0" fill="hold" grpId="0" nodeType="afterEffect">
                                  <p:stCondLst>
                                    <p:cond delay="0"/>
                                  </p:stCondLst>
                                  <p:childTnLst>
                                    <p:animEffect transition="out" filter="fade">
                                      <p:cBhvr>
                                        <p:cTn id="56" dur="500"/>
                                        <p:tgtEl>
                                          <p:spTgt spid="117"/>
                                        </p:tgtEl>
                                      </p:cBhvr>
                                    </p:animEffect>
                                    <p:set>
                                      <p:cBhvr>
                                        <p:cTn id="57" dur="1" fill="hold">
                                          <p:stCondLst>
                                            <p:cond delay="499"/>
                                          </p:stCondLst>
                                        </p:cTn>
                                        <p:tgtEl>
                                          <p:spTgt spid="117"/>
                                        </p:tgtEl>
                                        <p:attrNameLst>
                                          <p:attrName>style.visibility</p:attrName>
                                        </p:attrNameLst>
                                      </p:cBhvr>
                                      <p:to>
                                        <p:strVal val="hidden"/>
                                      </p:to>
                                    </p:set>
                                  </p:childTnLst>
                                </p:cTn>
                              </p:par>
                            </p:childTnLst>
                          </p:cTn>
                        </p:par>
                        <p:par>
                          <p:cTn id="58" fill="hold">
                            <p:stCondLst>
                              <p:cond delay="5721"/>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childTnLst>
                          </p:cTn>
                        </p:par>
                        <p:par>
                          <p:cTn id="62" fill="hold">
                            <p:stCondLst>
                              <p:cond delay="5971"/>
                            </p:stCondLst>
                            <p:childTnLst>
                              <p:par>
                                <p:cTn id="63" presetID="10" presetClass="exit" presetSubtype="0" fill="hold" grpId="0" nodeType="afterEffect">
                                  <p:stCondLst>
                                    <p:cond delay="0"/>
                                  </p:stCondLst>
                                  <p:childTnLst>
                                    <p:animEffect transition="out" filter="fade">
                                      <p:cBhvr>
                                        <p:cTn id="64" dur="500"/>
                                        <p:tgtEl>
                                          <p:spTgt spid="118"/>
                                        </p:tgtEl>
                                      </p:cBhvr>
                                    </p:animEffect>
                                    <p:set>
                                      <p:cBhvr>
                                        <p:cTn id="65" dur="1" fill="hold">
                                          <p:stCondLst>
                                            <p:cond delay="499"/>
                                          </p:stCondLst>
                                        </p:cTn>
                                        <p:tgtEl>
                                          <p:spTgt spid="118"/>
                                        </p:tgtEl>
                                        <p:attrNameLst>
                                          <p:attrName>style.visibility</p:attrName>
                                        </p:attrNameLst>
                                      </p:cBhvr>
                                      <p:to>
                                        <p:strVal val="hidden"/>
                                      </p:to>
                                    </p:set>
                                  </p:childTnLst>
                                </p:cTn>
                              </p:par>
                            </p:childTnLst>
                          </p:cTn>
                        </p:par>
                        <p:par>
                          <p:cTn id="66" fill="hold">
                            <p:stCondLst>
                              <p:cond delay="6471"/>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250"/>
                                        <p:tgtEl>
                                          <p:spTgt spid="133"/>
                                        </p:tgtEl>
                                      </p:cBhvr>
                                    </p:animEffect>
                                  </p:childTnLst>
                                </p:cTn>
                              </p:par>
                            </p:childTnLst>
                          </p:cTn>
                        </p:par>
                        <p:par>
                          <p:cTn id="70" fill="hold">
                            <p:stCondLst>
                              <p:cond delay="6721"/>
                            </p:stCondLst>
                            <p:childTnLst>
                              <p:par>
                                <p:cTn id="71" presetID="10" presetClass="exit" presetSubtype="0" fill="hold" grpId="0" nodeType="afterEffect">
                                  <p:stCondLst>
                                    <p:cond delay="0"/>
                                  </p:stCondLst>
                                  <p:childTnLst>
                                    <p:animEffect transition="out" filter="fade">
                                      <p:cBhvr>
                                        <p:cTn id="72" dur="500"/>
                                        <p:tgtEl>
                                          <p:spTgt spid="119"/>
                                        </p:tgtEl>
                                      </p:cBhvr>
                                    </p:animEffect>
                                    <p:set>
                                      <p:cBhvr>
                                        <p:cTn id="73" dur="1" fill="hold">
                                          <p:stCondLst>
                                            <p:cond delay="499"/>
                                          </p:stCondLst>
                                        </p:cTn>
                                        <p:tgtEl>
                                          <p:spTgt spid="119"/>
                                        </p:tgtEl>
                                        <p:attrNameLst>
                                          <p:attrName>style.visibility</p:attrName>
                                        </p:attrNameLst>
                                      </p:cBhvr>
                                      <p:to>
                                        <p:strVal val="hidden"/>
                                      </p:to>
                                    </p:set>
                                  </p:childTnLst>
                                </p:cTn>
                              </p:par>
                            </p:childTnLst>
                          </p:cTn>
                        </p:par>
                        <p:par>
                          <p:cTn id="74" fill="hold">
                            <p:stCondLst>
                              <p:cond delay="7221"/>
                            </p:stCondLst>
                            <p:childTnLst>
                              <p:par>
                                <p:cTn id="75" presetID="10" presetClass="entr" presetSubtype="0"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par>
                          <p:cTn id="78" fill="hold">
                            <p:stCondLst>
                              <p:cond delay="7471"/>
                            </p:stCondLst>
                            <p:childTnLst>
                              <p:par>
                                <p:cTn id="79" presetID="10" presetClass="exit" presetSubtype="0" fill="hold" grpId="0" nodeType="afterEffect">
                                  <p:stCondLst>
                                    <p:cond delay="0"/>
                                  </p:stCondLst>
                                  <p:childTnLst>
                                    <p:animEffect transition="out" filter="fade">
                                      <p:cBhvr>
                                        <p:cTn id="80" dur="500"/>
                                        <p:tgtEl>
                                          <p:spTgt spid="126"/>
                                        </p:tgtEl>
                                      </p:cBhvr>
                                    </p:animEffect>
                                    <p:set>
                                      <p:cBhvr>
                                        <p:cTn id="81" dur="1" fill="hold">
                                          <p:stCondLst>
                                            <p:cond delay="499"/>
                                          </p:stCondLst>
                                        </p:cTn>
                                        <p:tgtEl>
                                          <p:spTgt spid="126"/>
                                        </p:tgtEl>
                                        <p:attrNameLst>
                                          <p:attrName>style.visibility</p:attrName>
                                        </p:attrNameLst>
                                      </p:cBhvr>
                                      <p:to>
                                        <p:strVal val="hidden"/>
                                      </p:to>
                                    </p:set>
                                  </p:childTnLst>
                                </p:cTn>
                              </p:par>
                            </p:childTnLst>
                          </p:cTn>
                        </p:par>
                        <p:par>
                          <p:cTn id="82" fill="hold">
                            <p:stCondLst>
                              <p:cond delay="7971"/>
                            </p:stCondLst>
                            <p:childTnLst>
                              <p:par>
                                <p:cTn id="83" presetID="10" presetClass="entr" presetSubtype="0" fill="hold" nodeType="after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250"/>
                                        <p:tgtEl>
                                          <p:spTgt spid="139"/>
                                        </p:tgtEl>
                                      </p:cBhvr>
                                    </p:animEffect>
                                  </p:childTnLst>
                                </p:cTn>
                              </p:par>
                            </p:childTnLst>
                          </p:cTn>
                        </p:par>
                        <p:par>
                          <p:cTn id="86" fill="hold">
                            <p:stCondLst>
                              <p:cond delay="8221"/>
                            </p:stCondLst>
                            <p:childTnLst>
                              <p:par>
                                <p:cTn id="87" presetID="10" presetClass="exit" presetSubtype="0" fill="hold" grpId="0" nodeType="after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childTnLst>
                          </p:cTn>
                        </p:par>
                        <p:par>
                          <p:cTn id="90" fill="hold">
                            <p:stCondLst>
                              <p:cond delay="8721"/>
                            </p:stCondLst>
                            <p:childTnLst>
                              <p:par>
                                <p:cTn id="91" presetID="10" presetClass="entr" presetSubtype="0" fill="hold" nodeType="afterEffect">
                                  <p:stCondLst>
                                    <p:cond delay="0"/>
                                  </p:stCondLst>
                                  <p:childTnLst>
                                    <p:set>
                                      <p:cBhvr>
                                        <p:cTn id="92" dur="1" fill="hold">
                                          <p:stCondLst>
                                            <p:cond delay="0"/>
                                          </p:stCondLst>
                                        </p:cTn>
                                        <p:tgtEl>
                                          <p:spTgt spid="140"/>
                                        </p:tgtEl>
                                        <p:attrNameLst>
                                          <p:attrName>style.visibility</p:attrName>
                                        </p:attrNameLst>
                                      </p:cBhvr>
                                      <p:to>
                                        <p:strVal val="visible"/>
                                      </p:to>
                                    </p:set>
                                    <p:animEffect transition="in" filter="fade">
                                      <p:cBhvr>
                                        <p:cTn id="93" dur="250"/>
                                        <p:tgtEl>
                                          <p:spTgt spid="140"/>
                                        </p:tgtEl>
                                      </p:cBhvr>
                                    </p:animEffect>
                                  </p:childTnLst>
                                </p:cTn>
                              </p:par>
                            </p:childTnLst>
                          </p:cTn>
                        </p:par>
                        <p:par>
                          <p:cTn id="94" fill="hold">
                            <p:stCondLst>
                              <p:cond delay="8971"/>
                            </p:stCondLst>
                            <p:childTnLst>
                              <p:par>
                                <p:cTn id="95" presetID="10" presetClass="exit" presetSubtype="0" fill="hold" nodeType="afterEffect">
                                  <p:stCondLst>
                                    <p:cond delay="0"/>
                                  </p:stCondLst>
                                  <p:childTnLst>
                                    <p:animEffect transition="out" filter="fade">
                                      <p:cBhvr>
                                        <p:cTn id="96" dur="500"/>
                                        <p:tgtEl>
                                          <p:spTgt spid="89"/>
                                        </p:tgtEl>
                                      </p:cBhvr>
                                    </p:animEffect>
                                    <p:set>
                                      <p:cBhvr>
                                        <p:cTn id="97" dur="1" fill="hold">
                                          <p:stCondLst>
                                            <p:cond delay="499"/>
                                          </p:stCondLst>
                                        </p:cTn>
                                        <p:tgtEl>
                                          <p:spTgt spid="89"/>
                                        </p:tgtEl>
                                        <p:attrNameLst>
                                          <p:attrName>style.visibility</p:attrName>
                                        </p:attrNameLst>
                                      </p:cBhvr>
                                      <p:to>
                                        <p:strVal val="hidden"/>
                                      </p:to>
                                    </p:set>
                                  </p:childTnLst>
                                </p:cTn>
                              </p:par>
                            </p:childTnLst>
                          </p:cTn>
                        </p:par>
                        <p:par>
                          <p:cTn id="98" fill="hold">
                            <p:stCondLst>
                              <p:cond delay="9471"/>
                            </p:stCondLst>
                            <p:childTnLst>
                              <p:par>
                                <p:cTn id="99" presetID="10" presetClass="exit" presetSubtype="0" fill="hold" grpId="0" nodeType="afterEffect">
                                  <p:stCondLst>
                                    <p:cond delay="0"/>
                                  </p:stCondLst>
                                  <p:childTnLst>
                                    <p:animEffect transition="out" filter="fade">
                                      <p:cBhvr>
                                        <p:cTn id="100" dur="500"/>
                                        <p:tgtEl>
                                          <p:spTgt spid="86"/>
                                        </p:tgtEl>
                                      </p:cBhvr>
                                    </p:animEffect>
                                    <p:set>
                                      <p:cBhvr>
                                        <p:cTn id="101" dur="1" fill="hold">
                                          <p:stCondLst>
                                            <p:cond delay="499"/>
                                          </p:stCondLst>
                                        </p:cTn>
                                        <p:tgtEl>
                                          <p:spTgt spid="8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fade">
                                      <p:cBhvr>
                                        <p:cTn id="109" dur="500"/>
                                        <p:tgtEl>
                                          <p:spTgt spid="141"/>
                                        </p:tgtEl>
                                      </p:cBhvr>
                                    </p:animEffect>
                                  </p:childTnLst>
                                </p:cTn>
                              </p:par>
                            </p:childTnLst>
                          </p:cTn>
                        </p:par>
                        <p:par>
                          <p:cTn id="110" fill="hold">
                            <p:stCondLst>
                              <p:cond delay="500"/>
                            </p:stCondLst>
                            <p:childTnLst>
                              <p:par>
                                <p:cTn id="111" presetID="6" presetClass="emph" presetSubtype="0" fill="hold" grpId="0" nodeType="afterEffect">
                                  <p:stCondLst>
                                    <p:cond delay="0"/>
                                  </p:stCondLst>
                                  <p:childTnLst>
                                    <p:animScale>
                                      <p:cBhvr>
                                        <p:cTn id="112" dur="2000" fill="hold"/>
                                        <p:tgtEl>
                                          <p:spTgt spid="141"/>
                                        </p:tgtEl>
                                      </p:cBhvr>
                                      <p:by x="150000" y="150000"/>
                                    </p:animScale>
                                  </p:childTnLst>
                                </p:cTn>
                              </p:par>
                              <p:par>
                                <p:cTn id="113" presetID="1" presetClass="mediacall" presetSubtype="0" fill="hold" nodeType="withEffect">
                                  <p:stCondLst>
                                    <p:cond delay="0"/>
                                  </p:stCondLst>
                                  <p:childTnLst>
                                    <p:cmd type="call" cmd="playFrom(0.0)">
                                      <p:cBhvr>
                                        <p:cTn id="114" dur="6611"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15" fill="hold" display="0">
                  <p:stCondLst>
                    <p:cond delay="indefinite"/>
                  </p:stCondLst>
                  <p:endCondLst>
                    <p:cond evt="onStopAudio" delay="0">
                      <p:tgtEl>
                        <p:sldTgt/>
                      </p:tgtEl>
                    </p:cond>
                  </p:endCondLst>
                </p:cTn>
                <p:tgtEl>
                  <p:spTgt spid="116"/>
                </p:tgtEl>
              </p:cMediaNode>
            </p:audio>
            <p:audio>
              <p:cMediaNode vol="26531">
                <p:cTn id="116" fill="hold" display="0">
                  <p:stCondLst>
                    <p:cond delay="indefinite"/>
                  </p:stCondLst>
                  <p:endCondLst>
                    <p:cond evt="onStopAudio" delay="0">
                      <p:tgtEl>
                        <p:sldTgt/>
                      </p:tgtEl>
                    </p:cond>
                  </p:endCondLst>
                </p:cTn>
                <p:tgtEl>
                  <p:spTgt spid="142"/>
                </p:tgtEl>
              </p:cMediaNode>
            </p:audio>
          </p:childTnLst>
        </p:cTn>
      </p:par>
    </p:tnLst>
    <p:bldLst>
      <p:bldP spid="3" grpId="0"/>
      <p:bldP spid="86" grpId="0" animBg="1"/>
      <p:bldP spid="117" grpId="0" animBg="1"/>
      <p:bldP spid="118" grpId="0" animBg="1"/>
      <p:bldP spid="119" grpId="0" animBg="1"/>
      <p:bldP spid="120" grpId="0" animBg="1"/>
      <p:bldP spid="121" grpId="0" animBg="1"/>
      <p:bldP spid="122" grpId="0" animBg="1"/>
      <p:bldP spid="123" grpId="0" animBg="1"/>
      <p:bldP spid="125" grpId="0" animBg="1"/>
      <p:bldP spid="126" grpId="0" animBg="1"/>
      <p:bldP spid="141" grpId="0"/>
      <p:bldP spid="141"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195</TotalTime>
  <Words>953</Words>
  <Application>Microsoft Office PowerPoint</Application>
  <PresentationFormat>Widescreen</PresentationFormat>
  <Paragraphs>144</Paragraphs>
  <Slides>30</Slides>
  <Notes>0</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等线</vt:lpstr>
      <vt:lpstr>微软雅黑</vt:lpstr>
      <vt:lpstr>#9Slide03 Arima Madurai Medium</vt:lpstr>
      <vt:lpstr>.VnBlack</vt:lpstr>
      <vt:lpstr>Arial</vt:lpstr>
      <vt:lpstr>Calibri</vt:lpstr>
      <vt:lpstr>Calibri Light</vt:lpstr>
      <vt:lpstr>Cambria</vt:lpstr>
      <vt:lpstr>Times New Roman</vt:lpstr>
      <vt:lpstr>UTM Avo</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19</cp:revision>
  <dcterms:created xsi:type="dcterms:W3CDTF">2023-11-13T01:39:31Z</dcterms:created>
  <dcterms:modified xsi:type="dcterms:W3CDTF">2025-03-13T09:12:10Z</dcterms:modified>
  <cp:category>9Slide.vn</cp:category>
</cp:coreProperties>
</file>