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38"/>
  </p:notesMasterIdLst>
  <p:sldIdLst>
    <p:sldId id="567" r:id="rId6"/>
    <p:sldId id="474" r:id="rId7"/>
    <p:sldId id="568" r:id="rId8"/>
    <p:sldId id="539" r:id="rId9"/>
    <p:sldId id="256" r:id="rId10"/>
    <p:sldId id="520" r:id="rId11"/>
    <p:sldId id="523" r:id="rId12"/>
    <p:sldId id="561" r:id="rId13"/>
    <p:sldId id="562" r:id="rId14"/>
    <p:sldId id="543" r:id="rId15"/>
    <p:sldId id="544" r:id="rId16"/>
    <p:sldId id="545" r:id="rId17"/>
    <p:sldId id="546" r:id="rId18"/>
    <p:sldId id="563" r:id="rId19"/>
    <p:sldId id="548" r:id="rId20"/>
    <p:sldId id="549" r:id="rId21"/>
    <p:sldId id="540" r:id="rId22"/>
    <p:sldId id="564" r:id="rId23"/>
    <p:sldId id="552" r:id="rId24"/>
    <p:sldId id="565" r:id="rId25"/>
    <p:sldId id="517" r:id="rId26"/>
    <p:sldId id="518" r:id="rId27"/>
    <p:sldId id="554" r:id="rId28"/>
    <p:sldId id="522" r:id="rId29"/>
    <p:sldId id="555" r:id="rId30"/>
    <p:sldId id="566" r:id="rId31"/>
    <p:sldId id="556" r:id="rId32"/>
    <p:sldId id="557" r:id="rId33"/>
    <p:sldId id="558" r:id="rId34"/>
    <p:sldId id="559" r:id="rId35"/>
    <p:sldId id="560" r:id="rId36"/>
    <p:sldId id="47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6553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8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Rectangle: Rounded Corners 3">
            <a:extLst>
              <a:ext uri="{FF2B5EF4-FFF2-40B4-BE49-F238E27FC236}">
                <a16:creationId xmlns=""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en-US" sz="40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-1905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836132" y="1097562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=""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Hường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trò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9B4B85-C1A0-46C9-9B77-B81A84693A78}"/>
              </a:ext>
            </a:extLst>
          </p:cNvPr>
          <p:cNvSpPr txBox="1"/>
          <p:nvPr/>
        </p:nvSpPr>
        <p:spPr>
          <a:xfrm>
            <a:off x="1477860" y="5579054"/>
            <a:ext cx="181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nấu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67082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3084394" y="2197619"/>
            <a:ext cx="5936775" cy="33113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24777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ắt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8200220" y="5621665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hát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3642061" y="5579054"/>
            <a:ext cx="16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ă</a:t>
            </a:r>
            <a:r>
              <a:rPr lang="en-US" altLang="zh-CN" sz="320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 </a:t>
            </a:r>
            <a:r>
              <a:rPr lang="en-US" altLang="zh-CN" sz="320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1442497" y="6139262"/>
            <a:ext cx="92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cỗ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4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6"/>
            <a:ext cx="10519736" cy="105879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171464" y="1269509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2.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2575820"/>
            <a:ext cx="6899958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chơi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hai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bố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xưng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hô</a:t>
            </a:r>
            <a:r>
              <a:rPr lang="en-US" altLang="zh-C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 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là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bác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 và ‘</a:t>
            </a:r>
            <a:r>
              <a:rPr lang="vi-VN" altLang="zh-CN" sz="3200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tôi</a:t>
            </a:r>
            <a:r>
              <a:rPr lang="vi-VN" altLang="zh-CN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+mn-lt"/>
              </a:rPr>
              <a:t>’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3773" t="20899" r="33113" b="35397"/>
          <a:stretch/>
        </p:blipFill>
        <p:spPr>
          <a:xfrm>
            <a:off x="286604" y="2197619"/>
            <a:ext cx="4062464" cy="33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056605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E49D0B-9D2F-4FDD-A935-A55E32B03199}"/>
              </a:ext>
            </a:extLst>
          </p:cNvPr>
          <p:cNvSpPr txBox="1"/>
          <p:nvPr/>
        </p:nvSpPr>
        <p:spPr>
          <a:xfrm>
            <a:off x="1604257" y="1416050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hai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tay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Hường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cơm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mẹ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nhớ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tới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5FC693-4CD4-45E5-A67B-974678D90A96}"/>
              </a:ext>
            </a:extLst>
          </p:cNvPr>
          <p:cNvSpPr txBox="1"/>
          <p:nvPr/>
        </p:nvSpPr>
        <p:spPr>
          <a:xfrm>
            <a:off x="1228299" y="2651125"/>
            <a:ext cx="9608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53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4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ngoan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4038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A. Biết nấu ăn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B. Có cử chỉ và lời nói lễ phép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C. Chăm làm và biết giúp đỡ bố mẹ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683959" y="1425491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500F0A-4DE4-433F-8A78-0AA9EBC3456A}"/>
              </a:ext>
            </a:extLst>
          </p:cNvPr>
          <p:cNvSpPr txBox="1"/>
          <p:nvPr/>
        </p:nvSpPr>
        <p:spPr>
          <a:xfrm>
            <a:off x="1425592" y="1890675"/>
            <a:ext cx="934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1.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53131" y="3048480"/>
            <a:ext cx="5723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  <a:sym typeface="Wingdings" panose="05000000000000000000" pitchFamily="2" charset="2"/>
              </a:rPr>
              <a:t> </a:t>
            </a: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A. Cho tôi xin bát miến.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28107" y="4030346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B. Dạ, xin bác bát miến ạ.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5A3F923-B985-49EF-A0EE-47D0A370B8BE}"/>
              </a:ext>
            </a:extLst>
          </p:cNvPr>
          <p:cNvSpPr txBox="1"/>
          <p:nvPr/>
        </p:nvSpPr>
        <p:spPr>
          <a:xfrm>
            <a:off x="3962231" y="5099897"/>
            <a:ext cx="652607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smtClean="0">
                <a:latin typeface="+mj-lt"/>
                <a:sym typeface="Wingdings" panose="05000000000000000000" pitchFamily="2" charset="2"/>
              </a:rPr>
              <a:t> C. Đưa tôi bát miến!</a:t>
            </a:r>
            <a:endParaRPr lang="vi-VN" sz="320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95725" y="4230799"/>
            <a:ext cx="676275" cy="6305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: Rounded Corners 2">
            <a:extLst>
              <a:ext uri="{FF2B5EF4-FFF2-40B4-BE49-F238E27FC236}">
                <a16:creationId xmlns="" xmlns:a16="http://schemas.microsoft.com/office/drawing/2014/main" id="{7C8EF07B-6087-423C-9B81-17014807E57A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586" t="50000" r="79985" b="40086"/>
          <a:stretch/>
        </p:blipFill>
        <p:spPr>
          <a:xfrm>
            <a:off x="504967" y="1282890"/>
            <a:ext cx="1228299" cy="12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4A68170-28F8-4EF8-B377-A4FB5B897AB9}"/>
              </a:ext>
            </a:extLst>
          </p:cNvPr>
          <p:cNvSpPr/>
          <p:nvPr/>
        </p:nvSpPr>
        <p:spPr>
          <a:xfrm>
            <a:off x="2847974" y="123231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8389" t="36419" r="32931" b="25187"/>
          <a:stretch/>
        </p:blipFill>
        <p:spPr>
          <a:xfrm>
            <a:off x="709684" y="1241946"/>
            <a:ext cx="10713492" cy="40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945005" y="4987856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728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xủa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M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ẹ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-93"/>
                <a:ea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10DAFA3-E2E3-4606-BB1D-AD52EE227865}"/>
              </a:ext>
            </a:extLst>
          </p:cNvPr>
          <p:cNvSpPr/>
          <p:nvPr/>
        </p:nvSpPr>
        <p:spPr>
          <a:xfrm>
            <a:off x="3714750" y="573356"/>
            <a:ext cx="4663440" cy="992554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1188792-E93B-434A-9716-A49481F98788}"/>
              </a:ext>
            </a:extLst>
          </p:cNvPr>
          <p:cNvSpPr txBox="1"/>
          <p:nvPr/>
        </p:nvSpPr>
        <p:spPr>
          <a:xfrm>
            <a:off x="4954905" y="209999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àn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tay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5173783" y="2090562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àn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58BF97-1BD5-45CB-86A5-AA5D6B75D2C0}"/>
              </a:ext>
            </a:extLst>
          </p:cNvPr>
          <p:cNvSpPr txBox="1"/>
          <p:nvPr/>
        </p:nvSpPr>
        <p:spPr>
          <a:xfrm>
            <a:off x="4954905" y="280865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HP001 4 hàng" panose="020B0603050302020204" pitchFamily="34" charset="0"/>
              </a:rPr>
              <a:t>b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át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cơm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31859E0-9F52-467E-8D91-FA8043A1ED8F}"/>
              </a:ext>
            </a:extLst>
          </p:cNvPr>
          <p:cNvSpPr txBox="1"/>
          <p:nvPr/>
        </p:nvSpPr>
        <p:spPr>
          <a:xfrm>
            <a:off x="5173273" y="2808770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át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ACFC63E-8078-4637-A869-5DF7F1BDBC46}"/>
              </a:ext>
            </a:extLst>
          </p:cNvPr>
          <p:cNvSpPr txBox="1"/>
          <p:nvPr/>
        </p:nvSpPr>
        <p:spPr>
          <a:xfrm>
            <a:off x="4954905" y="3643044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nghĩ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FE48874-8B3F-4B4F-AF86-1F8CFFE909C0}"/>
              </a:ext>
            </a:extLst>
          </p:cNvPr>
          <p:cNvSpPr txBox="1"/>
          <p:nvPr/>
        </p:nvSpPr>
        <p:spPr>
          <a:xfrm>
            <a:off x="4941261" y="3646173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258E2F8-033D-4469-8526-03E33E390BCB}"/>
              </a:ext>
            </a:extLst>
          </p:cNvPr>
          <p:cNvSpPr txBox="1"/>
          <p:nvPr/>
        </p:nvSpPr>
        <p:spPr>
          <a:xfrm>
            <a:off x="4954904" y="4462878"/>
            <a:ext cx="306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ngoan</a:t>
            </a:r>
            <a:endParaRPr lang="en-US" sz="3600" b="1" dirty="0">
              <a:solidFill>
                <a:srgbClr val="3333FF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D4C150-7456-4B56-AE87-7E19EBC4C393}"/>
              </a:ext>
            </a:extLst>
          </p:cNvPr>
          <p:cNvSpPr txBox="1"/>
          <p:nvPr/>
        </p:nvSpPr>
        <p:spPr>
          <a:xfrm>
            <a:off x="4954905" y="4462877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ết</a:t>
            </a:r>
            <a:r>
              <a:rPr lang="en-US" sz="3600" b="1" dirty="0" smtClean="0">
                <a:solidFill>
                  <a:srgbClr val="3333FF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HP001 4 hàng" panose="020B0603050302020204" pitchFamily="34" charset="0"/>
              </a:rPr>
              <a:t>ng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oan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2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A25A52-DD3D-4F52-9AA6-142388BF982E}"/>
              </a:ext>
            </a:extLst>
          </p:cNvPr>
          <p:cNvSpPr txBox="1"/>
          <p:nvPr/>
        </p:nvSpPr>
        <p:spPr>
          <a:xfrm>
            <a:off x="863600" y="475684"/>
            <a:ext cx="1046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Nghe –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ủa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bố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marL="30480" marR="30480"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đón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Hường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rằng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nết</a:t>
            </a:r>
            <a:r>
              <a:rPr lang="en-US" sz="3200" b="1" dirty="0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itchFamily="34" charset="-93"/>
                <a:ea typeface="Times New Roman" panose="02020603050405020304" pitchFamily="18" charset="0"/>
              </a:rPr>
              <a:t>ngoan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16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34D2452-A620-4B7E-AB79-6C0288814FAE}"/>
              </a:ext>
            </a:extLst>
          </p:cNvPr>
          <p:cNvSpPr/>
          <p:nvPr/>
        </p:nvSpPr>
        <p:spPr>
          <a:xfrm>
            <a:off x="4622105" y="237995"/>
            <a:ext cx="2467626" cy="871156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4084" y="1651379"/>
            <a:ext cx="959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1" y="2404280"/>
            <a:ext cx="959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37,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Kuăng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Krông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Pắc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Lắk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7240" t="23757" r="14332" b="38121"/>
          <a:stretch/>
        </p:blipFill>
        <p:spPr>
          <a:xfrm>
            <a:off x="-1" y="95534"/>
            <a:ext cx="11122925" cy="30707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338762" y="3182381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bàn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là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739329" y="313006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ón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lá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7851018" y="3121145"/>
            <a:ext cx="2183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lẵng</a:t>
            </a:r>
            <a:r>
              <a:rPr lang="en-US" sz="3600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HP001 4 hàng" panose="020B0603050302020204" pitchFamily="34" charset="0"/>
              </a:rPr>
              <a:t>hoa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/>
          <a:srcRect l="52717" t="14771" r="15999" b="47710"/>
          <a:stretch/>
        </p:blipFill>
        <p:spPr>
          <a:xfrm>
            <a:off x="7012674" y="3828712"/>
            <a:ext cx="5179326" cy="3029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1856351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42" y="4053385"/>
            <a:ext cx="5964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b.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400" dirty="0" err="1" smtClean="0">
                <a:latin typeface=".VnAvant" pitchFamily="34" charset="0"/>
              </a:rPr>
              <a:t>a</a:t>
            </a:r>
            <a:r>
              <a:rPr lang="en-US" sz="2800" dirty="0" err="1" smtClean="0"/>
              <a:t>o</a:t>
            </a:r>
            <a:r>
              <a:rPr lang="en-US" sz="2800" dirty="0" smtClean="0"/>
              <a:t> </a:t>
            </a:r>
            <a:r>
              <a:rPr lang="en-US" sz="2800" dirty="0" err="1" smtClean="0"/>
              <a:t>hoặc</a:t>
            </a:r>
            <a:r>
              <a:rPr lang="en-US" sz="2800" dirty="0" smtClean="0"/>
              <a:t> </a:t>
            </a:r>
            <a:r>
              <a:rPr lang="en-US" sz="2400" dirty="0">
                <a:latin typeface=".VnAvant" pitchFamily="34" charset="0"/>
              </a:rPr>
              <a:t>a</a:t>
            </a:r>
            <a:r>
              <a:rPr lang="en-US" sz="2400" dirty="0" smtClean="0">
                <a:latin typeface=".VnAvant" pitchFamily="34" charset="0"/>
              </a:rPr>
              <a:t>u</a:t>
            </a:r>
            <a:r>
              <a:rPr lang="en-US" sz="2800" dirty="0" smtClean="0"/>
              <a:t> </a:t>
            </a:r>
            <a:r>
              <a:rPr lang="en-US" sz="2800" dirty="0" err="1" smtClean="0"/>
              <a:t>thay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ô </a:t>
            </a:r>
            <a:r>
              <a:rPr lang="en-US" sz="2800" dirty="0" err="1" smtClean="0"/>
              <a:t>vuông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400" dirty="0" err="1" smtClean="0">
                <a:latin typeface=".VnAvant" pitchFamily="34" charset="0"/>
              </a:rPr>
              <a:t>Hàng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smtClean="0">
                <a:latin typeface=".VnAvant" pitchFamily="34" charset="0"/>
              </a:rPr>
              <a:t>c……. </a:t>
            </a:r>
            <a:r>
              <a:rPr lang="en-US" sz="2400" dirty="0" err="1">
                <a:latin typeface=".VnAvant" pitchFamily="34" charset="0"/>
              </a:rPr>
              <a:t>t</a:t>
            </a:r>
            <a:r>
              <a:rPr lang="en-US" sz="2400" dirty="0" err="1" smtClean="0">
                <a:latin typeface=".VnAvant" pitchFamily="34" charset="0"/>
              </a:rPr>
              <a:t>rước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cổng</a:t>
            </a:r>
            <a:r>
              <a:rPr lang="en-US" sz="2400" dirty="0" smtClean="0">
                <a:latin typeface=".VnAvant" pitchFamily="34" charset="0"/>
              </a:rPr>
              <a:t> c……. </a:t>
            </a:r>
            <a:r>
              <a:rPr lang="en-US" sz="2400" dirty="0" err="1" smtClean="0">
                <a:latin typeface=".VnAvant" pitchFamily="34" charset="0"/>
              </a:rPr>
              <a:t>vót</a:t>
            </a:r>
            <a:r>
              <a:rPr lang="en-US" sz="2400" dirty="0" smtClean="0">
                <a:latin typeface=".VnAvant" pitchFamily="34" charset="0"/>
              </a:rPr>
              <a:t>.</a:t>
            </a:r>
            <a:endParaRPr lang="en-US" sz="2400" dirty="0" smtClean="0">
              <a:latin typeface=".VnAvant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 smtClean="0"/>
              <a:t>- </a:t>
            </a:r>
            <a:r>
              <a:rPr lang="en-US" sz="2800" dirty="0" err="1" smtClean="0"/>
              <a:t>C</a:t>
            </a:r>
            <a:r>
              <a:rPr lang="en-US" sz="2400" dirty="0" err="1" smtClean="0">
                <a:latin typeface=".VnAvant" pitchFamily="34" charset="0"/>
              </a:rPr>
              <a:t>â</a:t>
            </a:r>
            <a:r>
              <a:rPr lang="en-US" sz="2800" dirty="0" err="1" smtClean="0"/>
              <a:t>y</a:t>
            </a:r>
            <a:r>
              <a:rPr lang="en-US" sz="2800" dirty="0" smtClean="0"/>
              <a:t> </a:t>
            </a:r>
            <a:r>
              <a:rPr lang="en-US" sz="2800" dirty="0" err="1" smtClean="0"/>
              <a:t>bưởi</a:t>
            </a:r>
            <a:r>
              <a:rPr lang="en-US" sz="2800" dirty="0" smtClean="0"/>
              <a:t> s…… </a:t>
            </a:r>
            <a:r>
              <a:rPr lang="en-US" sz="2800" dirty="0" err="1" smtClean="0"/>
              <a:t>nh</a:t>
            </a:r>
            <a:r>
              <a:rPr lang="en-US" sz="2400" dirty="0" err="1">
                <a:latin typeface=".VnAvant" pitchFamily="34" charset="0"/>
              </a:rPr>
              <a:t>à</a:t>
            </a:r>
            <a:r>
              <a:rPr lang="en-US" sz="2400" dirty="0" smtClean="0"/>
              <a:t> </a:t>
            </a:r>
            <a:r>
              <a:rPr lang="en-US" sz="2800" dirty="0" err="1" smtClean="0"/>
              <a:t>s</a:t>
            </a:r>
            <a:r>
              <a:rPr lang="en-US" sz="2400" dirty="0" err="1">
                <a:latin typeface=".VnAvant" pitchFamily="34" charset="0"/>
              </a:rPr>
              <a:t>a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800" dirty="0" err="1" smtClean="0"/>
              <a:t>trĩu</a:t>
            </a:r>
            <a:r>
              <a:rPr lang="en-US" sz="2400" dirty="0" smtClean="0"/>
              <a:t> </a:t>
            </a:r>
            <a:r>
              <a:rPr lang="en-US" sz="2800" dirty="0" err="1" smtClean="0"/>
              <a:t>qu</a:t>
            </a:r>
            <a:r>
              <a:rPr lang="en-US" sz="2400" dirty="0" err="1" smtClean="0">
                <a:latin typeface=".VnAvant" pitchFamily="34" charset="0"/>
              </a:rPr>
              <a:t>ả</a:t>
            </a:r>
            <a:r>
              <a:rPr lang="en-US" sz="2400" dirty="0" smtClean="0"/>
              <a:t>.</a:t>
            </a:r>
            <a:endParaRPr lang="vi-VN" sz="2400" dirty="0"/>
          </a:p>
        </p:txBody>
      </p:sp>
      <p:sp>
        <p:nvSpPr>
          <p:cNvPr id="4" name="Rectangle 3"/>
          <p:cNvSpPr/>
          <p:nvPr/>
        </p:nvSpPr>
        <p:spPr>
          <a:xfrm>
            <a:off x="7012674" y="3828712"/>
            <a:ext cx="302526" cy="470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4547233" y="4942455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ao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8F9DD2C-9AFE-4A43-93A7-BF87631E3545}"/>
              </a:ext>
            </a:extLst>
          </p:cNvPr>
          <p:cNvSpPr txBox="1"/>
          <p:nvPr/>
        </p:nvSpPr>
        <p:spPr>
          <a:xfrm>
            <a:off x="2322521" y="5668061"/>
            <a:ext cx="682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</a:rPr>
              <a:t>au</a:t>
            </a:r>
            <a:endParaRPr lang="en-US" sz="2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8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8" grpId="0"/>
      <p:bldP spid="3" grpId="0"/>
      <p:bldP spid="4" grpId="0" animBg="1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2"/>
          <a:srcRect l="14256" t="15996" r="16628" b="46835"/>
          <a:stretch/>
        </p:blipFill>
        <p:spPr>
          <a:xfrm>
            <a:off x="27297" y="0"/>
            <a:ext cx="12037324" cy="3398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3750971" y="4203525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6671593" y="4205800"/>
            <a:ext cx="2652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453462" y="4205800"/>
            <a:ext cx="204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trọng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828076" y="5106544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chỉ: thể hiện tính cách của bản thân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909962" y="5843719"/>
            <a:ext cx="8097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chơi: chỉ hoạt động</a:t>
            </a:r>
            <a:endParaRPr lang="en-US" sz="32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722304" y="3564336"/>
            <a:ext cx="1060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chỉ tình cảm của người thân trong gia đình: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  <p:bldP spid="33" grpId="0"/>
      <p:bldP spid="34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739673" y="2627194"/>
            <a:ext cx="98646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19766" t="53574" r="12725" b="27229"/>
          <a:stretch/>
        </p:blipFill>
        <p:spPr>
          <a:xfrm>
            <a:off x="-2272" y="125105"/>
            <a:ext cx="12192000" cy="19243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481201" y="3325504"/>
            <a:ext cx="27632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612943" y="133748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0265391" y="1337481"/>
            <a:ext cx="13488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1334" y="1887941"/>
            <a:ext cx="17523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862781" y="1887941"/>
            <a:ext cx="1483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4417" y="4092053"/>
            <a:ext cx="17919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26688" y="473578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9E99CE-0266-4A26-A20D-65BB9637261E}"/>
              </a:ext>
            </a:extLst>
          </p:cNvPr>
          <p:cNvSpPr txBox="1"/>
          <p:nvPr/>
        </p:nvSpPr>
        <p:spPr>
          <a:xfrm>
            <a:off x="1569904" y="5434101"/>
            <a:ext cx="2717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9996" t="34785" r="15021" b="23553"/>
          <a:stretch/>
        </p:blipFill>
        <p:spPr>
          <a:xfrm>
            <a:off x="0" y="-1"/>
            <a:ext cx="12192000" cy="4148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0621" y="1132764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7722" y="1119115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8108" y="169249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5469" y="2313801"/>
            <a:ext cx="771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90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BC1AC8E5-7845-493E-9E81-705F8DEE7CD4}"/>
              </a:ext>
            </a:extLst>
          </p:cNvPr>
          <p:cNvSpPr/>
          <p:nvPr/>
        </p:nvSpPr>
        <p:spPr>
          <a:xfrm>
            <a:off x="945846" y="3944203"/>
            <a:ext cx="11246152" cy="65509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="" xmlns:a16="http://schemas.microsoft.com/office/drawing/2014/main" id="{61F01101-A758-4B75-B74E-8B6EE236BD09}"/>
              </a:ext>
            </a:extLst>
          </p:cNvPr>
          <p:cNvSpPr/>
          <p:nvPr/>
        </p:nvSpPr>
        <p:spPr>
          <a:xfrm>
            <a:off x="945845" y="4816930"/>
            <a:ext cx="11246153" cy="6966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”, “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="" xmlns:a16="http://schemas.microsoft.com/office/drawing/2014/main" id="{FE4830BD-C189-4B15-BC18-FFBE3327FD2F}"/>
              </a:ext>
            </a:extLst>
          </p:cNvPr>
          <p:cNvSpPr/>
          <p:nvPr/>
        </p:nvSpPr>
        <p:spPr>
          <a:xfrm>
            <a:off x="945845" y="5746349"/>
            <a:ext cx="11246154" cy="10413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2"/>
          <a:srcRect l="13050" t="15102" r="14920" b="37742"/>
          <a:stretch/>
        </p:blipFill>
        <p:spPr>
          <a:xfrm>
            <a:off x="45941" y="-3"/>
            <a:ext cx="12146059" cy="39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64D220E-A9AF-4838-888D-DF5AF5075E01}"/>
              </a:ext>
            </a:extLst>
          </p:cNvPr>
          <p:cNvSpPr txBox="1"/>
          <p:nvPr/>
        </p:nvSpPr>
        <p:spPr>
          <a:xfrm>
            <a:off x="705445" y="485147"/>
            <a:ext cx="1058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760DB9E-7F5A-48B8-B1C4-AC8BCCF8EFDE}"/>
              </a:ext>
            </a:extLst>
          </p:cNvPr>
          <p:cNvGrpSpPr/>
          <p:nvPr/>
        </p:nvGrpSpPr>
        <p:grpSpPr>
          <a:xfrm>
            <a:off x="982639" y="1796517"/>
            <a:ext cx="10413242" cy="3769649"/>
            <a:chOff x="768927" y="1641595"/>
            <a:chExt cx="5340928" cy="2511698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9469D3EC-DB17-4446-BBA6-331A555D97E1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  <a:grpFill/>
          </p:grpSpPr>
          <p:sp>
            <p:nvSpPr>
              <p:cNvPr id="8" name="Rectangle 14">
                <a:extLst>
                  <a:ext uri="{FF2B5EF4-FFF2-40B4-BE49-F238E27FC236}">
                    <a16:creationId xmlns="" xmlns:a16="http://schemas.microsoft.com/office/drawing/2014/main" id="{99E58F81-081D-4155-971C-38154CA68E6F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oogle Shape;1251;p47">
                <a:extLst>
                  <a:ext uri="{FF2B5EF4-FFF2-40B4-BE49-F238E27FC236}">
                    <a16:creationId xmlns="" xmlns:a16="http://schemas.microsoft.com/office/drawing/2014/main" id="{64695207-D7A6-4FA1-B3E9-1651F4049267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  <a:grpFill/>
            </p:grpSpPr>
            <p:sp>
              <p:nvSpPr>
                <p:cNvPr id="11" name="Google Shape;1252;p47">
                  <a:extLst>
                    <a:ext uri="{FF2B5EF4-FFF2-40B4-BE49-F238E27FC236}">
                      <a16:creationId xmlns="" xmlns:a16="http://schemas.microsoft.com/office/drawing/2014/main" id="{878648EF-6039-4009-93E0-ED721E3E3EF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253;p47">
                  <a:extLst>
                    <a:ext uri="{FF2B5EF4-FFF2-40B4-BE49-F238E27FC236}">
                      <a16:creationId xmlns="" xmlns:a16="http://schemas.microsoft.com/office/drawing/2014/main" id="{8E57925A-EEE3-452F-BFD9-3351BC0767D4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254;p47">
                  <a:extLst>
                    <a:ext uri="{FF2B5EF4-FFF2-40B4-BE49-F238E27FC236}">
                      <a16:creationId xmlns="" xmlns:a16="http://schemas.microsoft.com/office/drawing/2014/main" id="{0715BB96-FE18-4279-AA96-2FFFEE7342EF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4" name="Google Shape;1255;p47">
                  <a:extLst>
                    <a:ext uri="{FF2B5EF4-FFF2-40B4-BE49-F238E27FC236}">
                      <a16:creationId xmlns="" xmlns:a16="http://schemas.microsoft.com/office/drawing/2014/main" id="{1DECDB3A-E23C-4E61-909C-6759B721EC0D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256;p47">
                  <a:extLst>
                    <a:ext uri="{FF2B5EF4-FFF2-40B4-BE49-F238E27FC236}">
                      <a16:creationId xmlns="" xmlns:a16="http://schemas.microsoft.com/office/drawing/2014/main" id="{748DE16A-29B3-49A8-81D8-706217A285AB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257;p47">
                  <a:extLst>
                    <a:ext uri="{FF2B5EF4-FFF2-40B4-BE49-F238E27FC236}">
                      <a16:creationId xmlns="" xmlns:a16="http://schemas.microsoft.com/office/drawing/2014/main" id="{D4366227-46FE-4F68-A5C1-E0A674523C52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8;p47">
                  <a:extLst>
                    <a:ext uri="{FF2B5EF4-FFF2-40B4-BE49-F238E27FC236}">
                      <a16:creationId xmlns="" xmlns:a16="http://schemas.microsoft.com/office/drawing/2014/main" id="{859F8761-110B-43A6-8C55-DBFF4C0590ED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9;p47">
                  <a:extLst>
                    <a:ext uri="{FF2B5EF4-FFF2-40B4-BE49-F238E27FC236}">
                      <a16:creationId xmlns="" xmlns:a16="http://schemas.microsoft.com/office/drawing/2014/main" id="{40706B5E-4D6C-43BC-A855-15EFB58E1996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260;p47">
                  <a:extLst>
                    <a:ext uri="{FF2B5EF4-FFF2-40B4-BE49-F238E27FC236}">
                      <a16:creationId xmlns="" xmlns:a16="http://schemas.microsoft.com/office/drawing/2014/main" id="{5F776EA2-7376-4CC4-87DE-BFF9D585E50A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61;p47">
                  <a:extLst>
                    <a:ext uri="{FF2B5EF4-FFF2-40B4-BE49-F238E27FC236}">
                      <a16:creationId xmlns="" xmlns:a16="http://schemas.microsoft.com/office/drawing/2014/main" id="{BE76F209-089E-4E15-B834-B7070DF30F4F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" name="Rectangle 14">
                <a:extLst>
                  <a:ext uri="{FF2B5EF4-FFF2-40B4-BE49-F238E27FC236}">
                    <a16:creationId xmlns="" xmlns:a16="http://schemas.microsoft.com/office/drawing/2014/main" id="{9A9C1B9E-3BB4-4138-B9DF-6F6FF558A5C6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B15ABFA-5254-4B7D-804B-F865F3A79EC5}"/>
                </a:ext>
              </a:extLst>
            </p:cNvPr>
            <p:cNvSpPr txBox="1"/>
            <p:nvPr/>
          </p:nvSpPr>
          <p:spPr>
            <a:xfrm>
              <a:off x="2948049" y="1701252"/>
              <a:ext cx="1129909" cy="4306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2EF0D79-26EF-4099-827C-3C4527B0CEF8}"/>
              </a:ext>
            </a:extLst>
          </p:cNvPr>
          <p:cNvSpPr txBox="1"/>
          <p:nvPr/>
        </p:nvSpPr>
        <p:spPr>
          <a:xfrm>
            <a:off x="2041807" y="3095774"/>
            <a:ext cx="8335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kể về ai trong gia đình?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tình cảm thế nào với người đó? Vì sao?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ố Là Tất Cả - Hoạt Hình Nhạc Thiếu Nhi Vui Nhộn Sôi Động Hay Nhất Cho Bé _#Namvietthieu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28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118803-ACDB-4DD7-8BAE-A87E0D62EE1E}"/>
              </a:ext>
            </a:extLst>
          </p:cNvPr>
          <p:cNvSpPr txBox="1"/>
          <p:nvPr/>
        </p:nvSpPr>
        <p:spPr>
          <a:xfrm>
            <a:off x="391242" y="434811"/>
            <a:ext cx="10493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  <a:spcAft>
                <a:spcPts val="100"/>
              </a:spcAft>
            </a:pPr>
            <a:r>
              <a:rPr lang="vi-VN" sz="3200" dirty="0">
                <a:latin typeface="+mj-lt"/>
              </a:rPr>
              <a:t>1.</a:t>
            </a:r>
            <a:r>
              <a:rPr lang="vi-VN" sz="3200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>
                <a:latin typeface="+mj-lt"/>
              </a:rPr>
              <a:t>Tìm đọc </a:t>
            </a:r>
            <a:r>
              <a:rPr lang="vi-VN" sz="3200" dirty="0" smtClean="0">
                <a:latin typeface="+mj-lt"/>
              </a:rPr>
              <a:t>một bài thơ, câu chuyện về tình cảm gia đình.</a:t>
            </a:r>
            <a:endParaRPr lang="vi-VN" sz="32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15383D-8820-497D-92CC-C3F32996A568}"/>
              </a:ext>
            </a:extLst>
          </p:cNvPr>
          <p:cNvSpPr txBox="1"/>
          <p:nvPr/>
        </p:nvSpPr>
        <p:spPr>
          <a:xfrm>
            <a:off x="391242" y="1192635"/>
            <a:ext cx="1180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2.</a:t>
            </a:r>
            <a:r>
              <a:rPr lang="vi-VN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Chia sẻ với các bạn cảm xúc của em về bài thơ, câu chuyện đó.</a:t>
            </a:r>
            <a:endParaRPr lang="vi-VN" sz="3200" dirty="0"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3796" t="15179" r="14103" b="27637"/>
          <a:stretch/>
        </p:blipFill>
        <p:spPr>
          <a:xfrm>
            <a:off x="2279176" y="3411940"/>
            <a:ext cx="7792872" cy="34460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19766" t="16405" r="55894" b="63581"/>
          <a:stretch/>
        </p:blipFill>
        <p:spPr>
          <a:xfrm>
            <a:off x="2811439" y="2183641"/>
            <a:ext cx="2688609" cy="151490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/>
          <a:srcRect l="59824" t="16405" r="18006" b="61539"/>
          <a:stretch/>
        </p:blipFill>
        <p:spPr>
          <a:xfrm>
            <a:off x="7287907" y="2183641"/>
            <a:ext cx="2715905" cy="14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26134" y="114300"/>
            <a:ext cx="7709372" cy="7422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r>
              <a:rPr kumimoji="0" lang="en-US" sz="40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TRÒ</a:t>
            </a:r>
            <a:r>
              <a:rPr kumimoji="0" lang="en-US" sz="4000" b="1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CỦA BỐ</a:t>
            </a: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893" t="27043" r="38165" b="65412"/>
          <a:stretch/>
        </p:blipFill>
        <p:spPr>
          <a:xfrm>
            <a:off x="0" y="890955"/>
            <a:ext cx="9847385" cy="11723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2"/>
          <a:srcRect l="15680" t="33685" r="74458" b="51579"/>
          <a:stretch/>
        </p:blipFill>
        <p:spPr>
          <a:xfrm>
            <a:off x="375139" y="2063263"/>
            <a:ext cx="1547446" cy="157089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33827" t="23060" r="32445" b="36800"/>
          <a:stretch/>
        </p:blipFill>
        <p:spPr>
          <a:xfrm>
            <a:off x="2526134" y="2063263"/>
            <a:ext cx="6922666" cy="47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26F2BD-FB46-44F5-B741-153FD36603EE}"/>
              </a:ext>
            </a:extLst>
          </p:cNvPr>
          <p:cNvSpPr txBox="1"/>
          <p:nvPr/>
        </p:nvSpPr>
        <p:spPr>
          <a:xfrm>
            <a:off x="6170921" y="214768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037995" y="2147681"/>
            <a:ext cx="20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843589" y="2949123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125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9" y="359552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4E5AF9-A664-45A4-B336-4035210FFC8B}"/>
              </a:ext>
            </a:extLst>
          </p:cNvPr>
          <p:cNvSpPr txBox="1"/>
          <p:nvPr/>
        </p:nvSpPr>
        <p:spPr>
          <a:xfrm>
            <a:off x="5789373" y="3602434"/>
            <a:ext cx="141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cỗ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962278" y="4248838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109977" y="4241931"/>
            <a:ext cx="240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=""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3">
            <a:extLst>
              <a:ext uri="{FF2B5EF4-FFF2-40B4-BE49-F238E27FC236}">
                <a16:creationId xmlns=""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441887" y="5071376"/>
            <a:ext cx="11610976" cy="13089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047B09F-ABB0-4000-94A7-2D6D1D8C4769}"/>
              </a:ext>
            </a:extLst>
          </p:cNvPr>
          <p:cNvSpPr/>
          <p:nvPr/>
        </p:nvSpPr>
        <p:spPr>
          <a:xfrm>
            <a:off x="504825" y="3215882"/>
            <a:ext cx="11610976" cy="18554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0C5D417-3BC6-40D7-A1E2-A9B7128804EB}"/>
              </a:ext>
            </a:extLst>
          </p:cNvPr>
          <p:cNvSpPr/>
          <p:nvPr/>
        </p:nvSpPr>
        <p:spPr>
          <a:xfrm>
            <a:off x="497828" y="474620"/>
            <a:ext cx="11617973" cy="27333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32F39E-6EFB-4C03-9DC5-4CC834EC5314}"/>
              </a:ext>
            </a:extLst>
          </p:cNvPr>
          <p:cNvSpPr txBox="1"/>
          <p:nvPr/>
        </p:nvSpPr>
        <p:spPr>
          <a:xfrm>
            <a:off x="657600" y="407236"/>
            <a:ext cx="1153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rãnh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rỗi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0480" marR="30480" lvl="0" indent="0" algn="l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trò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“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ăn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cỗ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”.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Hường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bát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nhựa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marL="30480" marR="30480"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-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    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hoi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xơi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pPr marL="30480" marR="30480" lvl="0" algn="l" defTabSz="914400" rtl="0" eaLnBrk="1" fontAlgn="auto" latinLnBrk="0" hangingPunct="1"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-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90335" y="3124977"/>
            <a:ext cx="11621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xơi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miến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ạ.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EB1CB-B470-4E60-9A49-831FB2C79A5F}"/>
              </a:ext>
            </a:extLst>
          </p:cNvPr>
          <p:cNvSpPr txBox="1"/>
          <p:nvPr/>
        </p:nvSpPr>
        <p:spPr>
          <a:xfrm>
            <a:off x="870807" y="0"/>
            <a:ext cx="10168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CỦA 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D008B5-83C4-4C7D-83B1-2542F0F26F57}"/>
              </a:ext>
            </a:extLst>
          </p:cNvPr>
          <p:cNvSpPr txBox="1"/>
          <p:nvPr/>
        </p:nvSpPr>
        <p:spPr>
          <a:xfrm>
            <a:off x="8906587" y="6363866"/>
            <a:ext cx="2990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kumimoji="0" lang="en-US" sz="2200" b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kumimoji="0" lang="en-US" sz="2200" b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Thu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20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737568" y="3222765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026A475-6858-41F5-98B6-CFF25BC57101}"/>
              </a:ext>
            </a:extLst>
          </p:cNvPr>
          <p:cNvSpPr/>
          <p:nvPr/>
        </p:nvSpPr>
        <p:spPr>
          <a:xfrm>
            <a:off x="870807" y="253715"/>
            <a:ext cx="465486" cy="564391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D3ECA9E-8442-417E-8A88-C6236269A505}"/>
              </a:ext>
            </a:extLst>
          </p:cNvPr>
          <p:cNvSpPr txBox="1"/>
          <p:nvPr/>
        </p:nvSpPr>
        <p:spPr>
          <a:xfrm>
            <a:off x="501326" y="4415333"/>
            <a:ext cx="116179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2200" baseline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2200" baseline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200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2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nết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BC9162F-F75A-4A4F-9B59-14AC9CCF2CBC}"/>
              </a:ext>
            </a:extLst>
          </p:cNvPr>
          <p:cNvSpPr/>
          <p:nvPr/>
        </p:nvSpPr>
        <p:spPr>
          <a:xfrm>
            <a:off x="405321" y="4843588"/>
            <a:ext cx="465486" cy="421373"/>
          </a:xfrm>
          <a:prstGeom prst="ellipse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11" grpId="0" animBg="1"/>
      <p:bldP spid="2" grpId="0"/>
      <p:bldP spid="6" grpId="0"/>
      <p:bldP spid="16" grpId="0" animBg="1"/>
      <p:bldP spid="17" grpId="0" animBg="1"/>
      <p:bldP spid="13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2918961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3581914" y="289551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10016740" y="247992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6958698" y="245939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=""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054" y="2438996"/>
            <a:ext cx="113822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736079" y="294719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660923" y="294719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3867" y="1922515"/>
            <a:ext cx="9449373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2567405" y="2547958"/>
            <a:ext cx="7270424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Xơi:</a:t>
            </a:r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lời mời lịch sự) ăn, uống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08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102639" y="1667476"/>
            <a:ext cx="6890304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1434713" y="2318033"/>
            <a:ext cx="1096713" cy="79549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bát: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378;p32">
            <a:extLst>
              <a:ext uri="{FF2B5EF4-FFF2-40B4-BE49-F238E27FC236}">
                <a16:creationId xmlns=""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=""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=""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=""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=""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23234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63" y="3294566"/>
            <a:ext cx="3794012" cy="260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1229" y="2459504"/>
            <a:ext cx="42717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(từ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của miền Bắc) còn miền Nam gọi là cái chén để ăn cơm.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251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1104</Words>
  <Application>Microsoft Office PowerPoint</Application>
  <PresentationFormat>Widescreen</PresentationFormat>
  <Paragraphs>130</Paragraphs>
  <Slides>32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Microsoft YaHei</vt:lpstr>
      <vt:lpstr>宋体</vt:lpstr>
      <vt:lpstr>宋体</vt:lpstr>
      <vt:lpstr>等线</vt:lpstr>
      <vt:lpstr>.VnAvant</vt:lpstr>
      <vt:lpstr>Arial</vt:lpstr>
      <vt:lpstr>Arial-Rounded</vt:lpstr>
      <vt:lpstr>Calibri</vt:lpstr>
      <vt:lpstr>Calibri Light</vt:lpstr>
      <vt:lpstr>HP001 4 hàng</vt:lpstr>
      <vt:lpstr>Montserrat</vt:lpstr>
      <vt:lpstr>Nunito</vt:lpstr>
      <vt:lpstr>Times New Roman</vt:lpstr>
      <vt:lpstr>Wingdings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95</cp:revision>
  <dcterms:created xsi:type="dcterms:W3CDTF">2021-06-24T12:42:07Z</dcterms:created>
  <dcterms:modified xsi:type="dcterms:W3CDTF">2024-12-19T06:39:30Z</dcterms:modified>
</cp:coreProperties>
</file>