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2"/>
  </p:notesMasterIdLst>
  <p:sldIdLst>
    <p:sldId id="348" r:id="rId3"/>
    <p:sldId id="294" r:id="rId4"/>
    <p:sldId id="306" r:id="rId5"/>
    <p:sldId id="307" r:id="rId6"/>
    <p:sldId id="360" r:id="rId7"/>
    <p:sldId id="361" r:id="rId8"/>
    <p:sldId id="341" r:id="rId9"/>
    <p:sldId id="343" r:id="rId10"/>
    <p:sldId id="285" r:id="rId11"/>
    <p:sldId id="359" r:id="rId12"/>
    <p:sldId id="349" r:id="rId13"/>
    <p:sldId id="350" r:id="rId14"/>
    <p:sldId id="351" r:id="rId15"/>
    <p:sldId id="352" r:id="rId16"/>
    <p:sldId id="353" r:id="rId17"/>
    <p:sldId id="354" r:id="rId18"/>
    <p:sldId id="304" r:id="rId19"/>
    <p:sldId id="35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FA129F7-DDC2-35D2-0CF3-3305FDA08ECC}"/>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1476082" y="199337"/>
            <a:ext cx="1280671" cy="1280671"/>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A9E42A25-BA7B-7EFC-467D-C7F437B41A2E}"/>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2485725" y="106326"/>
            <a:ext cx="1605516" cy="1605516"/>
          </a:xfrm>
          <a:prstGeom prst="rect">
            <a:avLst/>
          </a:prstGeom>
        </p:spPr>
      </p:pic>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553955" y="23266"/>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endParaRPr lang="en-US" b="1" dirty="0">
              <a:solidFill>
                <a:srgbClr val="FF0000"/>
              </a:solidFill>
              <a:latin typeface="Calibri" panose="020F0502020204030204"/>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84997" y="4263949"/>
            <a:ext cx="1" cy="162836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72" y="23266"/>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95314" y="4144599"/>
            <a:ext cx="5648324" cy="1569660"/>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1</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Bước 2: </a:t>
            </a:r>
          </a:p>
          <a:p>
            <a:pPr algn="just"/>
            <a:r>
              <a:rPr lang="vi-VN" sz="3200" b="1" i="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Tìm giá trị nhiều đơn vị</a:t>
            </a:r>
          </a:p>
        </p:txBody>
      </p:sp>
      <p:sp>
        <p:nvSpPr>
          <p:cNvPr id="9" name="TextBox 8">
            <a:extLst>
              <a:ext uri="{FF2B5EF4-FFF2-40B4-BE49-F238E27FC236}">
                <a16:creationId xmlns:a16="http://schemas.microsoft.com/office/drawing/2014/main" id="{59CC94EF-F049-B818-10AE-2B89AFF40758}"/>
              </a:ext>
            </a:extLst>
          </p:cNvPr>
          <p:cNvSpPr txBox="1"/>
          <p:nvPr/>
        </p:nvSpPr>
        <p:spPr>
          <a:xfrm>
            <a:off x="6421354" y="4144599"/>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2</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Bước 2:</a:t>
            </a:r>
          </a:p>
          <a:p>
            <a:pPr algn="just"/>
            <a:r>
              <a:rPr lang="vi-VN" sz="3200" b="1" i="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Tìm số phần bằng nhau của đơn vị</a:t>
            </a:r>
          </a:p>
        </p:txBody>
      </p:sp>
      <p:sp>
        <p:nvSpPr>
          <p:cNvPr id="11" name="TextBox 10"/>
          <p:cNvSpPr txBox="1"/>
          <p:nvPr/>
        </p:nvSpPr>
        <p:spPr>
          <a:xfrm>
            <a:off x="2451131" y="288216"/>
            <a:ext cx="8903369" cy="1015663"/>
          </a:xfrm>
          <a:prstGeom prst="rect">
            <a:avLst/>
          </a:prstGeom>
          <a:noFill/>
          <a:ln w="28575">
            <a:solidFill>
              <a:schemeClr val="accent6"/>
            </a:solidFill>
          </a:ln>
        </p:spPr>
        <p:txBody>
          <a:bodyPr wrap="square" rtlCol="0">
            <a:spAutoFit/>
          </a:bodyPr>
          <a:lstStyle/>
          <a:p>
            <a:pPr lvl="0" algn="ctr">
              <a:defRPr/>
            </a:pPr>
            <a:r>
              <a:rPr lang="vi-VN" sz="3000" b="1" dirty="0">
                <a:solidFill>
                  <a:schemeClr val="accent6"/>
                </a:solidFill>
                <a:latin typeface="Calibri" panose="020F0502020204030204"/>
              </a:rPr>
              <a:t>SO SÁNH c</a:t>
            </a:r>
            <a:r>
              <a:rPr lang="en-US" sz="3000" b="1" dirty="0" err="1">
                <a:solidFill>
                  <a:schemeClr val="accent6"/>
                </a:solidFill>
                <a:latin typeface="Calibri" panose="020F0502020204030204"/>
              </a:rPr>
              <a:t>ách</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giải</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bài</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toán</a:t>
            </a:r>
            <a:r>
              <a:rPr lang="vi-VN" sz="3000" b="1" dirty="0">
                <a:solidFill>
                  <a:schemeClr val="accent6"/>
                </a:solidFill>
                <a:latin typeface="Calibri" panose="020F0502020204030204"/>
              </a:rPr>
              <a:t> liên quan đến</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rút</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về</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đơn</a:t>
            </a:r>
            <a:r>
              <a:rPr lang="en-US" sz="3000" b="1" dirty="0">
                <a:solidFill>
                  <a:schemeClr val="accent6"/>
                </a:solidFill>
                <a:latin typeface="Calibri" panose="020F0502020204030204"/>
              </a:rPr>
              <a:t> </a:t>
            </a:r>
            <a:r>
              <a:rPr lang="en-US" sz="3000" b="1" dirty="0" err="1">
                <a:solidFill>
                  <a:schemeClr val="accent6"/>
                </a:solidFill>
                <a:latin typeface="Calibri" panose="020F0502020204030204"/>
              </a:rPr>
              <a:t>vị</a:t>
            </a:r>
            <a:r>
              <a:rPr lang="vi-VN" sz="3000" b="1" dirty="0">
                <a:solidFill>
                  <a:schemeClr val="accent6"/>
                </a:solidFill>
                <a:latin typeface="Calibri" panose="020F0502020204030204"/>
              </a:rPr>
              <a:t> </a:t>
            </a:r>
          </a:p>
          <a:p>
            <a:pPr lvl="0" algn="ctr">
              <a:defRPr/>
            </a:pPr>
            <a:r>
              <a:rPr lang="vi-VN" sz="3000" b="1" dirty="0">
                <a:solidFill>
                  <a:srgbClr val="FF0000"/>
                </a:solidFill>
                <a:latin typeface="Calibri" panose="020F0502020204030204"/>
              </a:rPr>
              <a:t>(DẠNG 1 VÀ DẠNG 2)</a:t>
            </a:r>
            <a:endParaRPr lang="en-US" sz="3000" b="1" dirty="0">
              <a:solidFill>
                <a:srgbClr val="FF0000"/>
              </a:solidFill>
              <a:latin typeface="Calibri" panose="020F0502020204030204"/>
            </a:endParaRPr>
          </a:p>
        </p:txBody>
      </p:sp>
      <p:sp>
        <p:nvSpPr>
          <p:cNvPr id="13" name="Rectangle: Rounded Corners 9">
            <a:extLst>
              <a:ext uri="{FF2B5EF4-FFF2-40B4-BE49-F238E27FC236}">
                <a16:creationId xmlns:a16="http://schemas.microsoft.com/office/drawing/2014/main" id="{F266A5E6-C90A-75A7-92A4-DA3D40675104}"/>
              </a:ext>
            </a:extLst>
          </p:cNvPr>
          <p:cNvSpPr/>
          <p:nvPr/>
        </p:nvSpPr>
        <p:spPr>
          <a:xfrm>
            <a:off x="2451131" y="1805937"/>
            <a:ext cx="8457952" cy="95439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GIỐNG</a:t>
            </a:r>
            <a:r>
              <a:rPr kumimoji="0" lang="vi-VN" sz="3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Bước 1: </a:t>
            </a:r>
            <a:r>
              <a:rPr lang="vi-VN" sz="3000" dirty="0">
                <a:solidFill>
                  <a:srgbClr val="002060"/>
                </a:solidFill>
                <a:latin typeface="Cambria" panose="02040503050406030204" pitchFamily="18" charset="0"/>
                <a:ea typeface="Cambria" panose="02040503050406030204" pitchFamily="18" charset="0"/>
              </a:rPr>
              <a:t>Tìm giá trị của 1 đơn vị</a:t>
            </a:r>
          </a:p>
        </p:txBody>
      </p:sp>
      <p:sp>
        <p:nvSpPr>
          <p:cNvPr id="16" name="Rectangle: Rounded Corners 9">
            <a:extLst>
              <a:ext uri="{FF2B5EF4-FFF2-40B4-BE49-F238E27FC236}">
                <a16:creationId xmlns:a16="http://schemas.microsoft.com/office/drawing/2014/main" id="{F266A5E6-C90A-75A7-92A4-DA3D40675104}"/>
              </a:ext>
            </a:extLst>
          </p:cNvPr>
          <p:cNvSpPr/>
          <p:nvPr/>
        </p:nvSpPr>
        <p:spPr>
          <a:xfrm>
            <a:off x="701211" y="3271291"/>
            <a:ext cx="2407874" cy="71907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KHÁC</a:t>
            </a:r>
            <a:r>
              <a:rPr kumimoji="0" lang="vi-VN" sz="3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NHAU</a:t>
            </a:r>
            <a:endParaRPr lang="vi-VN"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5859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445844" y="760396"/>
            <a:ext cx="3532472" cy="962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774338" y="1272808"/>
            <a:ext cx="2184727" cy="735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0270156" y="770021"/>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721318" y="1280160"/>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9675946" y="1286598"/>
            <a:ext cx="1643363" cy="1204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down)">
                                      <p:cBhvr>
                                        <p:cTn id="40" dur="500"/>
                                        <p:tgtEl>
                                          <p:spTgt spid="16">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xEl>
                                              <p:pRg st="2" end="2"/>
                                            </p:txEl>
                                          </p:spTgt>
                                        </p:tgtEl>
                                        <p:attrNameLst>
                                          <p:attrName>style.visibility</p:attrName>
                                        </p:attrNameLst>
                                      </p:cBhvr>
                                      <p:to>
                                        <p:strVal val="visible"/>
                                      </p:to>
                                    </p:set>
                                    <p:animEffect transition="in" filter="wipe(down)">
                                      <p:cBhvr>
                                        <p:cTn id="46" dur="500"/>
                                        <p:tgtEl>
                                          <p:spTgt spid="16">
                                            <p:txEl>
                                              <p:pRg st="2" end="2"/>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wipe(down)">
                                      <p:cBhvr>
                                        <p:cTn id="49" dur="500"/>
                                        <p:tgtEl>
                                          <p:spTgt spid="16">
                                            <p:txEl>
                                              <p:pRg st="3" end="3"/>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6">
                                            <p:txEl>
                                              <p:pRg st="4" end="4"/>
                                            </p:txEl>
                                          </p:spTgt>
                                        </p:tgtEl>
                                        <p:attrNameLst>
                                          <p:attrName>style.visibility</p:attrName>
                                        </p:attrNameLst>
                                      </p:cBhvr>
                                      <p:to>
                                        <p:strVal val="visible"/>
                                      </p:to>
                                    </p:set>
                                    <p:animEffect transition="in" filter="wipe(down)">
                                      <p:cBhvr>
                                        <p:cTn id="52" dur="500"/>
                                        <p:tgtEl>
                                          <p:spTgt spid="16">
                                            <p:txEl>
                                              <p:pRg st="4" end="4"/>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6">
                                            <p:txEl>
                                              <p:pRg st="5" end="5"/>
                                            </p:txEl>
                                          </p:spTgt>
                                        </p:tgtEl>
                                        <p:attrNameLst>
                                          <p:attrName>style.visibility</p:attrName>
                                        </p:attrNameLst>
                                      </p:cBhvr>
                                      <p:to>
                                        <p:strVal val="visible"/>
                                      </p:to>
                                    </p:set>
                                    <p:animEffect transition="in" filter="wipe(down)">
                                      <p:cBhvr>
                                        <p:cTn id="55"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9490509" y="770021"/>
            <a:ext cx="1968066"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750358" y="786595"/>
            <a:ext cx="1108560" cy="9625"/>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902341" y="796220"/>
            <a:ext cx="77964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4600876" y="786595"/>
            <a:ext cx="1607419" cy="318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4735629" y="1328442"/>
            <a:ext cx="3166712" cy="267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down)">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wipe(down)">
                                      <p:cBhvr>
                                        <p:cTn id="45" dur="500"/>
                                        <p:tgtEl>
                                          <p:spTgt spid="16">
                                            <p:txEl>
                                              <p:pRg st="1" end="1"/>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wipe(down)">
                                      <p:cBhvr>
                                        <p:cTn id="48" dur="500"/>
                                        <p:tgtEl>
                                          <p:spTgt spid="16">
                                            <p:txEl>
                                              <p:pRg st="2" end="2"/>
                                            </p:tx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
                                            <p:txEl>
                                              <p:pRg st="3" end="3"/>
                                            </p:txEl>
                                          </p:spTgt>
                                        </p:tgtEl>
                                        <p:attrNameLst>
                                          <p:attrName>style.visibility</p:attrName>
                                        </p:attrNameLst>
                                      </p:cBhvr>
                                      <p:to>
                                        <p:strVal val="visible"/>
                                      </p:to>
                                    </p:set>
                                    <p:animEffect transition="in" filter="wipe(down)">
                                      <p:cBhvr>
                                        <p:cTn id="51" dur="500"/>
                                        <p:tgtEl>
                                          <p:spTgt spid="16">
                                            <p:txEl>
                                              <p:pRg st="3" end="3"/>
                                            </p:txEl>
                                          </p:spTgt>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wipe(down)">
                                      <p:cBhvr>
                                        <p:cTn id="54" dur="500"/>
                                        <p:tgtEl>
                                          <p:spTgt spid="16">
                                            <p:txEl>
                                              <p:pRg st="4" end="4"/>
                                            </p:txEl>
                                          </p:spTgt>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
                                            <p:txEl>
                                              <p:pRg st="5" end="5"/>
                                            </p:txEl>
                                          </p:spTgt>
                                        </p:tgtEl>
                                        <p:attrNameLst>
                                          <p:attrName>style.visibility</p:attrName>
                                        </p:attrNameLst>
                                      </p:cBhvr>
                                      <p:to>
                                        <p:strVal val="visible"/>
                                      </p:to>
                                    </p:set>
                                    <p:animEffect transition="in" filter="wipe(down)">
                                      <p:cBhvr>
                                        <p:cTn id="5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840" y="2064318"/>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827253" y="2108061"/>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cxnSp>
        <p:nvCxnSpPr>
          <p:cNvPr id="8" name="Straight Connector 7"/>
          <p:cNvCxnSpPr/>
          <p:nvPr/>
        </p:nvCxnSpPr>
        <p:spPr>
          <a:xfrm flipV="1">
            <a:off x="10087276" y="776459"/>
            <a:ext cx="1371299" cy="318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4020418" y="1251284"/>
            <a:ext cx="1032845" cy="769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451108" y="1258983"/>
            <a:ext cx="1587014"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348421" y="1758842"/>
            <a:ext cx="1188419" cy="643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03671" y="1258983"/>
            <a:ext cx="673769"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815882"/>
          </a:xfrm>
          <a:prstGeom prst="rect">
            <a:avLst/>
          </a:prstGeom>
          <a:noFill/>
        </p:spPr>
        <p:txBody>
          <a:bodyPr wrap="square" rtlCol="0">
            <a:spAutoFit/>
          </a:bodyPr>
          <a:lstStyle/>
          <a:p>
            <a:pPr lvl="0" algn="just">
              <a:spcBef>
                <a:spcPts val="600"/>
              </a:spcBef>
              <a:spcAft>
                <a:spcPts val="600"/>
              </a:spcAft>
              <a:defRPr/>
            </a:pPr>
            <a:r>
              <a:rPr lang="vi-VN" sz="28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774428" y="2605721"/>
            <a:ext cx="8367075" cy="1462088"/>
          </a:xfrm>
          <a:prstGeom prst="rect">
            <a:avLst/>
          </a:prstGeom>
        </p:spPr>
      </p:pic>
      <p:cxnSp>
        <p:nvCxnSpPr>
          <p:cNvPr id="8" name="Straight Connector 7"/>
          <p:cNvCxnSpPr/>
          <p:nvPr/>
        </p:nvCxnSpPr>
        <p:spPr>
          <a:xfrm>
            <a:off x="3041583" y="704215"/>
            <a:ext cx="205980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6646244" y="721895"/>
            <a:ext cx="2208998" cy="1911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9858508" y="1616303"/>
            <a:ext cx="1542298" cy="321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740532" y="2033039"/>
            <a:ext cx="569531" cy="2097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9502705" y="704215"/>
            <a:ext cx="1715571" cy="749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40532" y="1146068"/>
            <a:ext cx="3755493" cy="1948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122694" y="1165552"/>
            <a:ext cx="277207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4FB5201-2526-6CDA-1A81-1625A77CEA35}"/>
              </a:ext>
            </a:extLst>
          </p:cNvPr>
          <p:cNvSpPr txBox="1"/>
          <p:nvPr/>
        </p:nvSpPr>
        <p:spPr>
          <a:xfrm>
            <a:off x="1382274" y="4669253"/>
            <a:ext cx="9836002" cy="523220"/>
          </a:xfrm>
          <a:prstGeom prst="rect">
            <a:avLst/>
          </a:prstGeom>
          <a:noFill/>
        </p:spPr>
        <p:txBody>
          <a:bodyPr wrap="square" rtlCol="0">
            <a:spAutoFit/>
          </a:bodyPr>
          <a:lstStyle/>
          <a:p>
            <a:pPr lvl="0" algn="just">
              <a:spcBef>
                <a:spcPts val="600"/>
              </a:spcBef>
              <a:spcAft>
                <a:spcPts val="600"/>
              </a:spcAft>
              <a:defRPr/>
            </a:pPr>
            <a:r>
              <a:rPr lang="vi-VN" sz="2800" b="1" dirty="0">
                <a:solidFill>
                  <a:srgbClr val="FF0000"/>
                </a:solidFill>
                <a:latin typeface="Calibri" panose="020F0502020204030204" pitchFamily="34" charset="0"/>
                <a:cs typeface="Calibri" panose="020F0502020204030204" pitchFamily="34" charset="0"/>
              </a:rPr>
              <a:t>GỢI Ý: </a:t>
            </a:r>
            <a:r>
              <a:rPr lang="vi-VN" sz="2800" b="1" dirty="0">
                <a:solidFill>
                  <a:srgbClr val="002060"/>
                </a:solidFill>
                <a:latin typeface="Calibri" panose="020F0502020204030204" pitchFamily="34" charset="0"/>
                <a:cs typeface="Calibri" panose="020F0502020204030204" pitchFamily="34" charset="0"/>
              </a:rPr>
              <a:t>Cần tính độ dài của 1 que tính là bao nhiêu xăng-ti-mét)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1</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đơn vị</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đơn vị</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Dạng 2</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đơn vị</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 bằng nhau của đơn vị</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66671"/>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0B244-8D06-9430-106E-48E26E5D8CE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468C329-CE35-0BB1-A8A6-0176EF249F09}"/>
              </a:ext>
            </a:extLst>
          </p:cNvPr>
          <p:cNvSpPr>
            <a:spLocks noGrp="1"/>
          </p:cNvSpPr>
          <p:nvPr>
            <p:ph type="title"/>
          </p:nvPr>
        </p:nvSpPr>
        <p:spPr/>
        <p:txBody>
          <a:bodyPr/>
          <a:lstStyle/>
          <a:p>
            <a:endParaRPr lang="en-US"/>
          </a:p>
        </p:txBody>
      </p:sp>
      <p:pic>
        <p:nvPicPr>
          <p:cNvPr id="4" name="1720369322770963680">
            <a:hlinkClick r:id="" action="ppaction://media"/>
            <a:extLst>
              <a:ext uri="{FF2B5EF4-FFF2-40B4-BE49-F238E27FC236}">
                <a16:creationId xmlns:a16="http://schemas.microsoft.com/office/drawing/2014/main" id="{0FB9F213-C99A-0AA2-3C17-93CD670113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853"/>
            <a:ext cx="12192000" cy="6841725"/>
          </a:xfrm>
          <a:prstGeom prst="rect">
            <a:avLst/>
          </a:prstGeom>
        </p:spPr>
      </p:pic>
    </p:spTree>
    <p:extLst>
      <p:ext uri="{BB962C8B-B14F-4D97-AF65-F5344CB8AC3E}">
        <p14:creationId xmlns:p14="http://schemas.microsoft.com/office/powerpoint/2010/main" val="32151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AEC8D-B03B-FD62-7CAE-24EF56703D5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E0F2231-18A1-E341-01EB-17038C250D39}"/>
              </a:ext>
            </a:extLst>
          </p:cNvPr>
          <p:cNvSpPr>
            <a:spLocks noGrp="1"/>
          </p:cNvSpPr>
          <p:nvPr>
            <p:ph type="title"/>
          </p:nvPr>
        </p:nvSpPr>
        <p:spPr/>
        <p:txBody>
          <a:bodyPr/>
          <a:lstStyle/>
          <a:p>
            <a:endParaRPr lang="en-US"/>
          </a:p>
        </p:txBody>
      </p:sp>
      <p:pic>
        <p:nvPicPr>
          <p:cNvPr id="4" name="2694059362702136601">
            <a:hlinkClick r:id="" action="ppaction://media"/>
            <a:extLst>
              <a:ext uri="{FF2B5EF4-FFF2-40B4-BE49-F238E27FC236}">
                <a16:creationId xmlns:a16="http://schemas.microsoft.com/office/drawing/2014/main" id="{1F1E1F3B-6C57-E1DD-344D-DCBAF9D05A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9600"/>
            <a:ext cx="12192000" cy="6766560"/>
          </a:xfrm>
          <a:prstGeom prst="rect">
            <a:avLst/>
          </a:prstGeom>
        </p:spPr>
      </p:pic>
    </p:spTree>
    <p:extLst>
      <p:ext uri="{BB962C8B-B14F-4D97-AF65-F5344CB8AC3E}">
        <p14:creationId xmlns:p14="http://schemas.microsoft.com/office/powerpoint/2010/main" val="18250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29026" y="113899"/>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endPar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endParaRPr>
          </a:p>
          <a:p>
            <a:r>
              <a:rPr lang="vi-VN" sz="3200" b="1" i="1" dirty="0">
                <a:solidFill>
                  <a:srgbClr val="002060"/>
                </a:solidFill>
                <a:latin typeface="Calibri" panose="020F0502020204030204" pitchFamily="34" charset="0"/>
                <a:ea typeface="Arial" panose="020B0604020202020204" pitchFamily="34" charset="0"/>
                <a:cs typeface="Calibri" panose="020F0502020204030204" pitchFamily="34" charset="0"/>
              </a:rPr>
              <a:t>      </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
        <p:nvSpPr>
          <p:cNvPr id="7" name="Rectangle 6"/>
          <p:cNvSpPr/>
          <p:nvPr/>
        </p:nvSpPr>
        <p:spPr>
          <a:xfrm>
            <a:off x="4633645" y="3212754"/>
            <a:ext cx="5405504" cy="9829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33644" y="4242697"/>
            <a:ext cx="6281403" cy="952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7820" y="2990946"/>
            <a:ext cx="3259287" cy="954107"/>
          </a:xfrm>
          <a:prstGeom prst="rect">
            <a:avLst/>
          </a:prstGeom>
          <a:noFill/>
          <a:ln w="19050">
            <a:solidFill>
              <a:srgbClr val="FF0000"/>
            </a:solidFill>
          </a:ln>
        </p:spPr>
        <p:txBody>
          <a:bodyPr wrap="square" rtlCol="0">
            <a:spAutoFit/>
          </a:bodyPr>
          <a:lstStyle/>
          <a:p>
            <a:pPr lvl="0" algn="just">
              <a:defRPr/>
            </a:pPr>
            <a:r>
              <a:rPr lang="en-US" sz="2800" b="1" dirty="0" err="1">
                <a:solidFill>
                  <a:srgbClr val="002060"/>
                </a:solidFill>
                <a:latin typeface="Cambria" panose="02040503050406030204" pitchFamily="18" charset="0"/>
                <a:ea typeface="Cambria" panose="02040503050406030204" pitchFamily="18" charset="0"/>
              </a:rPr>
              <a:t>Bước</a:t>
            </a:r>
            <a:r>
              <a:rPr lang="en-US" sz="2800" b="1" dirty="0">
                <a:solidFill>
                  <a:srgbClr val="002060"/>
                </a:solidFill>
                <a:latin typeface="Cambria" panose="02040503050406030204" pitchFamily="18" charset="0"/>
                <a:ea typeface="Cambria" panose="02040503050406030204" pitchFamily="18" charset="0"/>
              </a:rPr>
              <a:t> 1: </a:t>
            </a:r>
            <a:endParaRPr lang="vi-VN" sz="2800" b="1" dirty="0">
              <a:solidFill>
                <a:srgbClr val="002060"/>
              </a:solidFill>
              <a:latin typeface="Cambria" panose="02040503050406030204" pitchFamily="18" charset="0"/>
              <a:ea typeface="Cambria" panose="02040503050406030204" pitchFamily="18" charset="0"/>
            </a:endParaRPr>
          </a:p>
          <a:p>
            <a:pPr algn="just">
              <a:defRPr/>
            </a:pPr>
            <a:r>
              <a:rPr lang="vi-VN" sz="2800" dirty="0">
                <a:solidFill>
                  <a:srgbClr val="002060"/>
                </a:solidFill>
                <a:latin typeface="Cambria" panose="02040503050406030204" pitchFamily="18" charset="0"/>
                <a:ea typeface="Cambria" panose="02040503050406030204" pitchFamily="18" charset="0"/>
              </a:rPr>
              <a:t>Tìm giá trị 1 đơn vị</a:t>
            </a:r>
            <a:endParaRPr lang="en-US" sz="2800" dirty="0"/>
          </a:p>
        </p:txBody>
      </p:sp>
      <p:sp>
        <p:nvSpPr>
          <p:cNvPr id="11" name="TextBox 10"/>
          <p:cNvSpPr txBox="1"/>
          <p:nvPr/>
        </p:nvSpPr>
        <p:spPr>
          <a:xfrm>
            <a:off x="667820" y="4242697"/>
            <a:ext cx="3259287" cy="1384995"/>
          </a:xfrm>
          <a:prstGeom prst="rect">
            <a:avLst/>
          </a:prstGeom>
          <a:noFill/>
          <a:ln w="19050">
            <a:solidFill>
              <a:srgbClr val="FF0000"/>
            </a:solidFill>
          </a:ln>
        </p:spPr>
        <p:txBody>
          <a:bodyPr wrap="square" rtlCol="0">
            <a:spAutoFit/>
          </a:bodyPr>
          <a:lstStyle/>
          <a:p>
            <a:pPr lvl="0" algn="just">
              <a:defRPr/>
            </a:pPr>
            <a:r>
              <a:rPr lang="en-US" sz="2800" b="1" dirty="0" err="1">
                <a:solidFill>
                  <a:srgbClr val="002060"/>
                </a:solidFill>
                <a:latin typeface="Cambria" panose="02040503050406030204" pitchFamily="18" charset="0"/>
                <a:ea typeface="Cambria" panose="02040503050406030204" pitchFamily="18" charset="0"/>
              </a:rPr>
              <a:t>Bước</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endParaRPr lang="vi-VN" sz="2800" b="1" dirty="0">
              <a:solidFill>
                <a:srgbClr val="002060"/>
              </a:solidFill>
              <a:latin typeface="Cambria" panose="02040503050406030204" pitchFamily="18" charset="0"/>
              <a:ea typeface="Cambria" panose="02040503050406030204" pitchFamily="18" charset="0"/>
            </a:endParaRPr>
          </a:p>
          <a:p>
            <a:pPr algn="just">
              <a:defRPr/>
            </a:pPr>
            <a:r>
              <a:rPr lang="vi-VN" sz="2800" dirty="0">
                <a:solidFill>
                  <a:srgbClr val="002060"/>
                </a:solidFill>
                <a:latin typeface="Cambria" panose="02040503050406030204" pitchFamily="18" charset="0"/>
                <a:ea typeface="Cambria" panose="02040503050406030204" pitchFamily="18" charset="0"/>
              </a:rPr>
              <a:t>Tìm số phần bằng nhau của đơn vị</a:t>
            </a:r>
            <a:endParaRPr lang="en-US" sz="2800" dirty="0"/>
          </a:p>
        </p:txBody>
      </p:sp>
      <p:cxnSp>
        <p:nvCxnSpPr>
          <p:cNvPr id="13" name="Straight Arrow Connector 12"/>
          <p:cNvCxnSpPr/>
          <p:nvPr/>
        </p:nvCxnSpPr>
        <p:spPr>
          <a:xfrm>
            <a:off x="3927107" y="3354014"/>
            <a:ext cx="706536" cy="407979"/>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3927107" y="4419802"/>
            <a:ext cx="706537" cy="515392"/>
          </a:xfrm>
          <a:prstGeom prst="straightConnector1">
            <a:avLst/>
          </a:prstGeom>
          <a:ln w="28575">
            <a:solidFill>
              <a:schemeClr val="bg2"/>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4142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down)">
                                      <p:cBhvr>
                                        <p:cTn id="24" dur="500"/>
                                        <p:tgtEl>
                                          <p:spTgt spid="6">
                                            <p:txEl>
                                              <p:pRg st="3" end="3"/>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down)">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10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1000"/>
                                        <p:tgtEl>
                                          <p:spTgt spid="11"/>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P spid="7" grpId="0" animBg="1"/>
      <p:bldP spid="8"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5841879" y="601830"/>
            <a:ext cx="5530717" cy="248081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Bước</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algn="just">
              <a:defRPr/>
            </a:pPr>
            <a:r>
              <a:rPr lang="vi-VN" sz="30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1867301"/>
            <a:ext cx="3890874" cy="2713935"/>
          </a:xfrm>
          <a:custGeom>
            <a:avLst/>
            <a:gdLst>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 name="connsiteX0" fmla="*/ 0 w 3890874"/>
              <a:gd name="connsiteY0" fmla="*/ 1356967 h 2713935"/>
              <a:gd name="connsiteX1" fmla="*/ 283443 w 3890874"/>
              <a:gd name="connsiteY1" fmla="*/ 0 h 2713935"/>
              <a:gd name="connsiteX2" fmla="*/ 3607426 w 3890874"/>
              <a:gd name="connsiteY2" fmla="*/ 0 h 2713935"/>
              <a:gd name="connsiteX3" fmla="*/ 3890874 w 3890874"/>
              <a:gd name="connsiteY3" fmla="*/ 1356967 h 2713935"/>
              <a:gd name="connsiteX4" fmla="*/ 3890871 w 3890874"/>
              <a:gd name="connsiteY4" fmla="*/ 1356967 h 2713935"/>
              <a:gd name="connsiteX5" fmla="*/ 3607426 w 3890874"/>
              <a:gd name="connsiteY5" fmla="*/ 2713935 h 2713935"/>
              <a:gd name="connsiteX6" fmla="*/ 283443 w 3890874"/>
              <a:gd name="connsiteY6" fmla="*/ 2713935 h 2713935"/>
              <a:gd name="connsiteX7" fmla="*/ 0 w 3890874"/>
              <a:gd name="connsiteY7" fmla="*/ 1356961 h 2713935"/>
              <a:gd name="connsiteX8" fmla="*/ 0 w 3890874"/>
              <a:gd name="connsiteY8" fmla="*/ 1356967 h 27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874" h="2713935" fill="none" extrusionOk="0">
                <a:moveTo>
                  <a:pt x="0" y="1356967"/>
                </a:moveTo>
                <a:cubicBezTo>
                  <a:pt x="82026" y="774675"/>
                  <a:pt x="15082" y="-239699"/>
                  <a:pt x="283443" y="0"/>
                </a:cubicBezTo>
                <a:cubicBezTo>
                  <a:pt x="1469907" y="-608469"/>
                  <a:pt x="3128193" y="217067"/>
                  <a:pt x="3607426" y="0"/>
                </a:cubicBezTo>
                <a:cubicBezTo>
                  <a:pt x="3917420" y="-305305"/>
                  <a:pt x="3739134" y="583089"/>
                  <a:pt x="3890874" y="1356967"/>
                </a:cubicBezTo>
                <a:lnTo>
                  <a:pt x="3890871" y="1356967"/>
                </a:lnTo>
                <a:cubicBezTo>
                  <a:pt x="3889984" y="2014025"/>
                  <a:pt x="3705072" y="2654325"/>
                  <a:pt x="3607426" y="2713935"/>
                </a:cubicBezTo>
                <a:cubicBezTo>
                  <a:pt x="2318728" y="2523417"/>
                  <a:pt x="2125982" y="2180852"/>
                  <a:pt x="283443" y="2713935"/>
                </a:cubicBezTo>
                <a:cubicBezTo>
                  <a:pt x="306287" y="2751052"/>
                  <a:pt x="12685" y="2422354"/>
                  <a:pt x="0" y="1356961"/>
                </a:cubicBezTo>
                <a:lnTo>
                  <a:pt x="0" y="1356967"/>
                </a:lnTo>
                <a:close/>
              </a:path>
              <a:path w="3890874" h="2713935" stroke="0" extrusionOk="0">
                <a:moveTo>
                  <a:pt x="0" y="1356967"/>
                </a:moveTo>
                <a:cubicBezTo>
                  <a:pt x="-8756" y="596800"/>
                  <a:pt x="163895" y="-123654"/>
                  <a:pt x="283443" y="0"/>
                </a:cubicBezTo>
                <a:cubicBezTo>
                  <a:pt x="1541138" y="58015"/>
                  <a:pt x="2855354" y="44645"/>
                  <a:pt x="3607426" y="0"/>
                </a:cubicBezTo>
                <a:cubicBezTo>
                  <a:pt x="3761416" y="207710"/>
                  <a:pt x="4036146" y="862395"/>
                  <a:pt x="3890874" y="1356967"/>
                </a:cubicBezTo>
                <a:lnTo>
                  <a:pt x="3890871" y="1356967"/>
                </a:lnTo>
                <a:cubicBezTo>
                  <a:pt x="3839558" y="2234853"/>
                  <a:pt x="3794960" y="2714518"/>
                  <a:pt x="3607426" y="2713935"/>
                </a:cubicBezTo>
                <a:cubicBezTo>
                  <a:pt x="2195976" y="2282709"/>
                  <a:pt x="1271664" y="3068837"/>
                  <a:pt x="283443" y="2713935"/>
                </a:cubicBezTo>
                <a:cubicBezTo>
                  <a:pt x="39736" y="2456646"/>
                  <a:pt x="-68309" y="1922029"/>
                  <a:pt x="0" y="1356961"/>
                </a:cubicBezTo>
                <a:lnTo>
                  <a:pt x="0" y="1356967"/>
                </a:lnTo>
                <a:close/>
              </a:path>
              <a:path w="3890874" h="2713935" fill="none" stroke="0" extrusionOk="0">
                <a:moveTo>
                  <a:pt x="0" y="1356967"/>
                </a:moveTo>
                <a:cubicBezTo>
                  <a:pt x="-13004" y="674742"/>
                  <a:pt x="30631" y="-60587"/>
                  <a:pt x="283443" y="0"/>
                </a:cubicBezTo>
                <a:cubicBezTo>
                  <a:pt x="1518433" y="39041"/>
                  <a:pt x="2900738" y="73864"/>
                  <a:pt x="3607426" y="0"/>
                </a:cubicBezTo>
                <a:cubicBezTo>
                  <a:pt x="3641654" y="11635"/>
                  <a:pt x="3773120" y="598505"/>
                  <a:pt x="3890874" y="1356967"/>
                </a:cubicBezTo>
                <a:lnTo>
                  <a:pt x="3890871" y="1356967"/>
                </a:lnTo>
                <a:cubicBezTo>
                  <a:pt x="3908867" y="2056731"/>
                  <a:pt x="3699182" y="2640147"/>
                  <a:pt x="3607426" y="2713935"/>
                </a:cubicBezTo>
                <a:cubicBezTo>
                  <a:pt x="2406960" y="2453380"/>
                  <a:pt x="2025547" y="2195182"/>
                  <a:pt x="283443" y="2713935"/>
                </a:cubicBezTo>
                <a:cubicBezTo>
                  <a:pt x="162228" y="2546631"/>
                  <a:pt x="64488" y="2390286"/>
                  <a:pt x="0" y="1356961"/>
                </a:cubicBezTo>
                <a:lnTo>
                  <a:pt x="0" y="1356967"/>
                </a:lnTo>
                <a:close/>
              </a:path>
              <a:path w="3890874" h="2713935" fill="none" stroke="0" extrusionOk="0">
                <a:moveTo>
                  <a:pt x="0" y="1356967"/>
                </a:moveTo>
                <a:cubicBezTo>
                  <a:pt x="77094" y="713965"/>
                  <a:pt x="134028" y="-115322"/>
                  <a:pt x="283443" y="0"/>
                </a:cubicBezTo>
                <a:cubicBezTo>
                  <a:pt x="1686531" y="-650004"/>
                  <a:pt x="2956614" y="247817"/>
                  <a:pt x="3607426" y="0"/>
                </a:cubicBezTo>
                <a:cubicBezTo>
                  <a:pt x="3683430" y="171803"/>
                  <a:pt x="3751495" y="609452"/>
                  <a:pt x="3890874" y="1356967"/>
                </a:cubicBezTo>
                <a:lnTo>
                  <a:pt x="3890871" y="1356967"/>
                </a:lnTo>
                <a:cubicBezTo>
                  <a:pt x="3886323" y="2051333"/>
                  <a:pt x="3729091" y="2633424"/>
                  <a:pt x="3607426" y="2713935"/>
                </a:cubicBezTo>
                <a:cubicBezTo>
                  <a:pt x="2448991" y="2578431"/>
                  <a:pt x="2065542" y="2390252"/>
                  <a:pt x="283443" y="2713935"/>
                </a:cubicBezTo>
                <a:cubicBezTo>
                  <a:pt x="138402" y="2709648"/>
                  <a:pt x="14753" y="2364907"/>
                  <a:pt x="0" y="1356961"/>
                </a:cubicBezTo>
                <a:lnTo>
                  <a:pt x="0" y="1356967"/>
                </a:lnTo>
                <a:close/>
              </a:path>
              <a:path w="3890874" h="2713935" fill="none" stroke="0" extrusionOk="0">
                <a:moveTo>
                  <a:pt x="0" y="1356967"/>
                </a:moveTo>
                <a:cubicBezTo>
                  <a:pt x="71363" y="750009"/>
                  <a:pt x="4880" y="-193848"/>
                  <a:pt x="283443" y="0"/>
                </a:cubicBezTo>
                <a:cubicBezTo>
                  <a:pt x="1492361" y="-490226"/>
                  <a:pt x="2897749" y="118632"/>
                  <a:pt x="3607426" y="0"/>
                </a:cubicBezTo>
                <a:cubicBezTo>
                  <a:pt x="3763525" y="96723"/>
                  <a:pt x="3822921" y="790484"/>
                  <a:pt x="3890874" y="1356967"/>
                </a:cubicBezTo>
                <a:lnTo>
                  <a:pt x="3890871" y="1356967"/>
                </a:lnTo>
                <a:cubicBezTo>
                  <a:pt x="3875490" y="2086806"/>
                  <a:pt x="3695340" y="2666724"/>
                  <a:pt x="3607426" y="2713935"/>
                </a:cubicBezTo>
                <a:cubicBezTo>
                  <a:pt x="2319179" y="2553228"/>
                  <a:pt x="2016002" y="2230262"/>
                  <a:pt x="283443" y="2713935"/>
                </a:cubicBezTo>
                <a:cubicBezTo>
                  <a:pt x="270434" y="2702529"/>
                  <a:pt x="118393" y="2374761"/>
                  <a:pt x="0" y="1356961"/>
                </a:cubicBezTo>
                <a:lnTo>
                  <a:pt x="0" y="1356967"/>
                </a:lnTo>
                <a:close/>
              </a:path>
              <a:path w="3890874" h="2713935" fill="none" stroke="0" extrusionOk="0">
                <a:moveTo>
                  <a:pt x="0" y="1356967"/>
                </a:moveTo>
                <a:cubicBezTo>
                  <a:pt x="88617" y="761840"/>
                  <a:pt x="22552" y="-240301"/>
                  <a:pt x="283443" y="0"/>
                </a:cubicBezTo>
                <a:cubicBezTo>
                  <a:pt x="1435530" y="-587099"/>
                  <a:pt x="3051406" y="167234"/>
                  <a:pt x="3607426" y="0"/>
                </a:cubicBezTo>
                <a:cubicBezTo>
                  <a:pt x="3847768" y="-186169"/>
                  <a:pt x="3879801" y="670659"/>
                  <a:pt x="3890874" y="1356967"/>
                </a:cubicBezTo>
                <a:lnTo>
                  <a:pt x="3890871" y="1356967"/>
                </a:lnTo>
                <a:cubicBezTo>
                  <a:pt x="3886848" y="2045107"/>
                  <a:pt x="3692770" y="2657178"/>
                  <a:pt x="3607426" y="2713935"/>
                </a:cubicBezTo>
                <a:cubicBezTo>
                  <a:pt x="2338007" y="2534915"/>
                  <a:pt x="2154445" y="2227324"/>
                  <a:pt x="283443" y="2713935"/>
                </a:cubicBezTo>
                <a:cubicBezTo>
                  <a:pt x="262778" y="2717861"/>
                  <a:pt x="32663" y="2377464"/>
                  <a:pt x="0" y="1356961"/>
                </a:cubicBezTo>
                <a:lnTo>
                  <a:pt x="0" y="1356967"/>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 liên</a:t>
            </a:r>
            <a:r>
              <a:rPr kumimoji="0" lang="vi-VN" sz="4000" b="1" i="0" u="none" strike="noStrike" kern="1200" cap="none" spc="0" normalizeH="0" noProof="0" dirty="0">
                <a:ln>
                  <a:noFill/>
                </a:ln>
                <a:solidFill>
                  <a:srgbClr val="FF0000"/>
                </a:solidFill>
                <a:effectLst/>
                <a:uLnTx/>
                <a:uFillTx/>
                <a:latin typeface="Calibri" panose="020F0502020204030204"/>
                <a:ea typeface="+mn-ea"/>
                <a:cs typeface="+mn-cs"/>
              </a:rPr>
              <a:t> quan đến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 (dạng</a:t>
            </a:r>
            <a:r>
              <a:rPr kumimoji="0" lang="vi-VN" sz="4000" b="1" i="0" u="none" strike="noStrike" kern="1200" cap="none" spc="0" normalizeH="0" noProof="0" dirty="0">
                <a:ln>
                  <a:noFill/>
                </a:ln>
                <a:solidFill>
                  <a:srgbClr val="FF0000"/>
                </a:solidFill>
                <a:effectLst/>
                <a:uLnTx/>
                <a:uFillTx/>
                <a:latin typeface="Calibri" panose="020F0502020204030204"/>
                <a:ea typeface="+mn-ea"/>
                <a:cs typeface="+mn-cs"/>
              </a:rPr>
              <a:t> 2)</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373759" y="1842237"/>
            <a:ext cx="1468120" cy="13820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5841878" y="4101669"/>
            <a:ext cx="5530717" cy="215988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lvl="0" algn="just"/>
            <a:r>
              <a:rPr lang="vi-VN" sz="2800" dirty="0">
                <a:solidFill>
                  <a:srgbClr val="002060"/>
                </a:solidFill>
                <a:latin typeface="Cambria" panose="02040503050406030204" pitchFamily="18" charset="0"/>
                <a:ea typeface="Cambria" panose="02040503050406030204" pitchFamily="18" charset="0"/>
              </a:rPr>
              <a:t>Tìm số phần bằng nhau của đơn vị (thực hiện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a:off x="4373759" y="3224269"/>
            <a:ext cx="1468119" cy="195734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638</Words>
  <Application>Microsoft Office PowerPoint</Application>
  <PresentationFormat>Widescreen</PresentationFormat>
  <Paragraphs>81</Paragraphs>
  <Slides>19</Slides>
  <Notes>8</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Abril Fatface</vt:lpstr>
      <vt:lpstr>Aldrich</vt:lpstr>
      <vt:lpstr>Arial</vt:lpstr>
      <vt:lpstr>Calibri</vt:lpstr>
      <vt:lpstr>Cambria</vt:lpstr>
      <vt:lpstr>Griffy</vt:lpstr>
      <vt:lpstr>SVN-Wallington</vt:lpstr>
      <vt:lpstr>Ubuntu</vt:lpstr>
      <vt:lpstr>Ubuntu Light</vt:lpstr>
      <vt:lpstr>UVN Banh Mi</vt: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Vungocanh99hp@gmail.com</cp:lastModifiedBy>
  <cp:revision>66</cp:revision>
  <dcterms:created xsi:type="dcterms:W3CDTF">2023-12-05T08:03:01Z</dcterms:created>
  <dcterms:modified xsi:type="dcterms:W3CDTF">2025-02-25T07:08:12Z</dcterms:modified>
</cp:coreProperties>
</file>