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6.jpg" ContentType="image/png"/>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48" r:id="rId3"/>
    <p:sldMasterId id="2147483760" r:id="rId4"/>
  </p:sldMasterIdLst>
  <p:notesMasterIdLst>
    <p:notesMasterId r:id="rId34"/>
  </p:notesMasterIdLst>
  <p:sldIdLst>
    <p:sldId id="282" r:id="rId5"/>
    <p:sldId id="270" r:id="rId6"/>
    <p:sldId id="257" r:id="rId7"/>
    <p:sldId id="269" r:id="rId8"/>
    <p:sldId id="271" r:id="rId9"/>
    <p:sldId id="258" r:id="rId10"/>
    <p:sldId id="283" r:id="rId11"/>
    <p:sldId id="288" r:id="rId12"/>
    <p:sldId id="260" r:id="rId13"/>
    <p:sldId id="284" r:id="rId14"/>
    <p:sldId id="285" r:id="rId15"/>
    <p:sldId id="286" r:id="rId16"/>
    <p:sldId id="278" r:id="rId17"/>
    <p:sldId id="275" r:id="rId18"/>
    <p:sldId id="287" r:id="rId19"/>
    <p:sldId id="289" r:id="rId20"/>
    <p:sldId id="290" r:id="rId21"/>
    <p:sldId id="291" r:id="rId22"/>
    <p:sldId id="292" r:id="rId23"/>
    <p:sldId id="293" r:id="rId24"/>
    <p:sldId id="294" r:id="rId25"/>
    <p:sldId id="299" r:id="rId26"/>
    <p:sldId id="376" r:id="rId27"/>
    <p:sldId id="377" r:id="rId28"/>
    <p:sldId id="295" r:id="rId29"/>
    <p:sldId id="296" r:id="rId30"/>
    <p:sldId id="297" r:id="rId31"/>
    <p:sldId id="298" r:id="rId32"/>
    <p:sldId id="263"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0" d="100"/>
          <a:sy n="30" d="100"/>
        </p:scale>
        <p:origin x="198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5561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0751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2744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25610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04457848"/>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930541844"/>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2862239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45374550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45714785"/>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0248155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0366088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21941034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77175321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7839212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485700861"/>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10/12/2024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45797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705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9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51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38581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73781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865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52849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508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0605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679" r:id="rId15"/>
    <p:sldLayoutId id="2147483732" r:id="rId16"/>
    <p:sldLayoutId id="2147483731" r:id="rId17"/>
    <p:sldLayoutId id="2147483735" r:id="rId18"/>
    <p:sldLayoutId id="2147483734" r:id="rId19"/>
    <p:sldLayoutId id="2147483683"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99781866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10/12/2024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14199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40.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3.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50.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48.png"/><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56.sv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52.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0.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image" Target="../media/image58.png"/><Relationship Id="rId11" Type="http://schemas.openxmlformats.org/officeDocument/2006/relationships/image" Target="../media/image60.png"/><Relationship Id="rId5" Type="http://schemas.openxmlformats.org/officeDocument/2006/relationships/image" Target="../media/image66.svg"/><Relationship Id="rId10"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69.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61.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8.wdp"/><Relationship Id="rId5" Type="http://schemas.openxmlformats.org/officeDocument/2006/relationships/image" Target="../media/image62.png"/><Relationship Id="rId4" Type="http://schemas.openxmlformats.org/officeDocument/2006/relationships/image" Target="../media/image56.jp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5.pn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9.wdp"/><Relationship Id="rId5" Type="http://schemas.openxmlformats.org/officeDocument/2006/relationships/image" Target="../media/image64.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48.png"/><Relationship Id="rId4"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4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4.pn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4CDA9FE-B3FF-FB04-E312-F17AB92ED542}"/>
              </a:ext>
            </a:extLst>
          </p:cNvPr>
          <p:cNvGrpSpPr/>
          <p:nvPr/>
        </p:nvGrpSpPr>
        <p:grpSpPr>
          <a:xfrm>
            <a:off x="204003" y="2346960"/>
            <a:ext cx="11895880" cy="3491732"/>
            <a:chOff x="204003" y="1375897"/>
            <a:chExt cx="11895880" cy="4462795"/>
          </a:xfrm>
        </p:grpSpPr>
        <p:sp>
          <p:nvSpPr>
            <p:cNvPr id="4" name="Oval 21">
              <a:extLst>
                <a:ext uri="{FF2B5EF4-FFF2-40B4-BE49-F238E27FC236}">
                  <a16:creationId xmlns:a16="http://schemas.microsoft.com/office/drawing/2014/main" id="{94076678-EAC7-00CE-AE59-1E2E4B4E06F4}"/>
                </a:ext>
              </a:extLst>
            </p:cNvPr>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A2F8B18E-37B5-7B8C-1D00-3180BEC21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a:extLst>
              <a:ext uri="{FF2B5EF4-FFF2-40B4-BE49-F238E27FC236}">
                <a16:creationId xmlns:a16="http://schemas.microsoft.com/office/drawing/2014/main" id="{7F43E2CE-0077-D980-71B4-ADDBC9E4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a:extLst>
              <a:ext uri="{FF2B5EF4-FFF2-40B4-BE49-F238E27FC236}">
                <a16:creationId xmlns:a16="http://schemas.microsoft.com/office/drawing/2014/main" id="{D307D682-AC7C-4582-96BB-ACE6C34BE3D5}"/>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a:extLst>
              <a:ext uri="{FF2B5EF4-FFF2-40B4-BE49-F238E27FC236}">
                <a16:creationId xmlns:a16="http://schemas.microsoft.com/office/drawing/2014/main" id="{830C9694-67C0-A8CB-1FA2-87C02A3CB90F}"/>
              </a:ext>
            </a:extLst>
          </p:cNvPr>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BC3E01-0544-14D3-9CC8-EDF7E094911B}"/>
              </a:ext>
            </a:extLst>
          </p:cNvPr>
          <p:cNvPicPr>
            <a:picLocks noChangeAspect="1"/>
          </p:cNvPicPr>
          <p:nvPr/>
        </p:nvPicPr>
        <p:blipFill>
          <a:blip r:embed="rId7"/>
          <a:stretch>
            <a:fillRect/>
          </a:stretch>
        </p:blipFill>
        <p:spPr>
          <a:xfrm>
            <a:off x="817162" y="2918910"/>
            <a:ext cx="6631746" cy="2139800"/>
          </a:xfrm>
          <a:prstGeom prst="rect">
            <a:avLst/>
          </a:prstGeom>
        </p:spPr>
      </p:pic>
      <p:sp>
        <p:nvSpPr>
          <p:cNvPr id="8" name="TextBox 7">
            <a:extLst>
              <a:ext uri="{FF2B5EF4-FFF2-40B4-BE49-F238E27FC236}">
                <a16:creationId xmlns:a16="http://schemas.microsoft.com/office/drawing/2014/main" id="{3C6C98AB-C2C7-03A1-C52C-07A8CE6DAF5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5298993-66A2-258A-73D5-84AE2FDDABAC}"/>
              </a:ext>
            </a:extLst>
          </p:cNvPr>
          <p:cNvPicPr>
            <a:picLocks noChangeAspect="1"/>
          </p:cNvPicPr>
          <p:nvPr/>
        </p:nvPicPr>
        <p:blipFill>
          <a:blip r:embed="rId8"/>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801987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 calcmode="lin" valueType="num">
                                      <p:cBhvr>
                                        <p:cTn id="14" dur="750" fill="hold"/>
                                        <p:tgtEl>
                                          <p:spTgt spid="3"/>
                                        </p:tgtEl>
                                        <p:attrNameLst>
                                          <p:attrName>style.rotation</p:attrName>
                                        </p:attrNameLst>
                                      </p:cBhvr>
                                      <p:tavLst>
                                        <p:tav tm="0">
                                          <p:val>
                                            <p:fltVal val="90"/>
                                          </p:val>
                                        </p:tav>
                                        <p:tav tm="100000">
                                          <p:val>
                                            <p:fltVal val="0"/>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F203640-C551-EC97-6448-79EFD726EB0D}"/>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55C4A482-F901-68D4-A802-B7FD7FBD0F1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4E49CE8-D201-E0E7-0CC6-2C7D4B897092}"/>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1D68BFFC-52D0-C30C-17EF-8E6CD44BCB68}"/>
              </a:ext>
            </a:extLst>
          </p:cNvPr>
          <p:cNvPicPr>
            <a:picLocks noChangeAspect="1"/>
          </p:cNvPicPr>
          <p:nvPr/>
        </p:nvPicPr>
        <p:blipFill>
          <a:blip r:embed="rId5"/>
          <a:stretch>
            <a:fillRect/>
          </a:stretch>
        </p:blipFill>
        <p:spPr>
          <a:xfrm>
            <a:off x="589727" y="2761309"/>
            <a:ext cx="6888802" cy="2222742"/>
          </a:xfrm>
          <a:prstGeom prst="rect">
            <a:avLst/>
          </a:prstGeom>
        </p:spPr>
      </p:pic>
      <p:pic>
        <p:nvPicPr>
          <p:cNvPr id="6" name="Picture 5">
            <a:extLst>
              <a:ext uri="{FF2B5EF4-FFF2-40B4-BE49-F238E27FC236}">
                <a16:creationId xmlns:a16="http://schemas.microsoft.com/office/drawing/2014/main" id="{D84E958D-EFB1-B1A9-0B04-6C38C4833664}"/>
              </a:ext>
            </a:extLst>
          </p:cNvPr>
          <p:cNvPicPr>
            <a:picLocks noChangeAspect="1"/>
          </p:cNvPicPr>
          <p:nvPr/>
        </p:nvPicPr>
        <p:blipFill>
          <a:blip r:embed="rId6"/>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088434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7"/>
          <a:stretch>
            <a:fillRect/>
          </a:stretch>
        </p:blipFill>
        <p:spPr>
          <a:xfrm rot="21168015">
            <a:off x="2153635" y="2006817"/>
            <a:ext cx="6273305" cy="2075942"/>
          </a:xfrm>
          <a:prstGeom prst="rect">
            <a:avLst/>
          </a:prstGeom>
        </p:spPr>
      </p:pic>
    </p:spTree>
    <p:extLst>
      <p:ext uri="{BB962C8B-B14F-4D97-AF65-F5344CB8AC3E}">
        <p14:creationId xmlns:p14="http://schemas.microsoft.com/office/powerpoint/2010/main" val="183440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2820281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extLst>
      <p:ext uri="{BB962C8B-B14F-4D97-AF65-F5344CB8AC3E}">
        <p14:creationId xmlns:p14="http://schemas.microsoft.com/office/powerpoint/2010/main" val="3136558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BF23478-7E01-72D4-A2C5-1F8986CFE387}"/>
              </a:ext>
            </a:extLst>
          </p:cNvPr>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33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8DBA0BBF-38DE-5111-9696-66255E55AE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746760"/>
          </a:xfrm>
          <a:prstGeom prst="rect">
            <a:avLst/>
          </a:prstGeom>
        </p:spPr>
      </p:pic>
      <p:sp>
        <p:nvSpPr>
          <p:cNvPr id="6" name="TextBox 5">
            <a:extLst>
              <a:ext uri="{FF2B5EF4-FFF2-40B4-BE49-F238E27FC236}">
                <a16:creationId xmlns:a16="http://schemas.microsoft.com/office/drawing/2014/main" id="{C0BF2276-38EA-DF4F-BC9C-7EB082D632AE}"/>
              </a:ext>
            </a:extLst>
          </p:cNvPr>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a:extLst>
              <a:ext uri="{FF2B5EF4-FFF2-40B4-BE49-F238E27FC236}">
                <a16:creationId xmlns:a16="http://schemas.microsoft.com/office/drawing/2014/main" id="{6089D3D6-E9E9-95C5-E826-EAD98D76A1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6F4179-3D9C-C084-5CAA-DAA2C55C22FF}"/>
              </a:ext>
            </a:extLst>
          </p:cNvPr>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extLst>
      <p:ext uri="{BB962C8B-B14F-4D97-AF65-F5344CB8AC3E}">
        <p14:creationId xmlns:p14="http://schemas.microsoft.com/office/powerpoint/2010/main" val="1182252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3">
            <a:extLst>
              <a:ext uri="{FF2B5EF4-FFF2-40B4-BE49-F238E27FC236}">
                <a16:creationId xmlns:a16="http://schemas.microsoft.com/office/drawing/2014/main" id="{9E784257-6A56-345F-5D83-EB9589CAC16F}"/>
              </a:ext>
            </a:extLst>
          </p:cNvPr>
          <p:cNvSpPr/>
          <p:nvPr/>
        </p:nvSpPr>
        <p:spPr>
          <a:xfrm>
            <a:off x="1042890" y="136081"/>
            <a:ext cx="9950230" cy="1154239"/>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思源黑体 CN Normal" panose="020B0400000000000000" pitchFamily="34" charset="-122"/>
              </a:rPr>
              <a:t>Những hình ảnh minh hoạ dưới đây có gì thú vị? Chúng giúp em liên tưởng đến cuốn truyện nào?</a:t>
            </a:r>
            <a:endParaRPr kumimoji="0" lang="zh-CN" altLang="en-US" sz="3200" b="0"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pic>
        <p:nvPicPr>
          <p:cNvPr id="8" name="Picture 7">
            <a:extLst>
              <a:ext uri="{FF2B5EF4-FFF2-40B4-BE49-F238E27FC236}">
                <a16:creationId xmlns:a16="http://schemas.microsoft.com/office/drawing/2014/main" id="{2E57A7B7-AE69-E291-C680-2DAC06276BE8}"/>
              </a:ext>
            </a:extLst>
          </p:cNvPr>
          <p:cNvPicPr>
            <a:picLocks noChangeAspect="1"/>
          </p:cNvPicPr>
          <p:nvPr/>
        </p:nvPicPr>
        <p:blipFill>
          <a:blip r:embed="rId2"/>
          <a:stretch>
            <a:fillRect/>
          </a:stretch>
        </p:blipFill>
        <p:spPr>
          <a:xfrm>
            <a:off x="479336" y="1507531"/>
            <a:ext cx="4974767" cy="4919898"/>
          </a:xfrm>
          <a:prstGeom prst="rect">
            <a:avLst/>
          </a:prstGeom>
        </p:spPr>
      </p:pic>
      <p:sp>
        <p:nvSpPr>
          <p:cNvPr id="9" name="圆角矩形 24">
            <a:extLst>
              <a:ext uri="{FF2B5EF4-FFF2-40B4-BE49-F238E27FC236}">
                <a16:creationId xmlns:a16="http://schemas.microsoft.com/office/drawing/2014/main" id="{959C894F-D717-7294-D8AB-9EB46EB23A84}"/>
              </a:ext>
            </a:extLst>
          </p:cNvPr>
          <p:cNvSpPr/>
          <p:nvPr/>
        </p:nvSpPr>
        <p:spPr>
          <a:xfrm>
            <a:off x="3196836" y="1626039"/>
            <a:ext cx="7765803" cy="1340681"/>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i="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Chiếc chổi thần kì có khả năng bay trên cao. Không cần máy bay, chỉ cần chiếc chổi, thế là có thể bay được đến các vì sao. </a:t>
            </a:r>
            <a:endParaRPr kumimoji="0" lang="zh-CN" altLang="en-US" sz="24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3" name="圆角矩形 24">
            <a:extLst>
              <a:ext uri="{FF2B5EF4-FFF2-40B4-BE49-F238E27FC236}">
                <a16:creationId xmlns:a16="http://schemas.microsoft.com/office/drawing/2014/main" id="{26FDFFF7-5C4C-6F8A-BE8F-F74A515DE62E}"/>
              </a:ext>
            </a:extLst>
          </p:cNvPr>
          <p:cNvSpPr/>
          <p:nvPr/>
        </p:nvSpPr>
        <p:spPr>
          <a:xfrm>
            <a:off x="3796276" y="3221159"/>
            <a:ext cx="7765803" cy="1615001"/>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Một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con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chim</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dáng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vẻ</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gầy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gò</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mặt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buồn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bộ</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lông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màu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trắng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chiếc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mỏ</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sắc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nhọn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đang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tay</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cậu</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bé</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cũng</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rất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đặc</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biệt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với</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vết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sẹo</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hình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tia</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chớp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trên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trán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cặp</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kính</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mắt</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tròn</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xoe</a:t>
            </a:r>
            <a:r>
              <a:rPr lang="en-US" sz="2400"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zh-CN" altLang="en-US" sz="20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Arrow: Right 13">
            <a:extLst>
              <a:ext uri="{FF2B5EF4-FFF2-40B4-BE49-F238E27FC236}">
                <a16:creationId xmlns:a16="http://schemas.microsoft.com/office/drawing/2014/main" id="{05A7FA76-4869-020A-178D-3CB8543816AC}"/>
              </a:ext>
            </a:extLst>
          </p:cNvPr>
          <p:cNvSpPr/>
          <p:nvPr/>
        </p:nvSpPr>
        <p:spPr>
          <a:xfrm>
            <a:off x="5638800" y="5151120"/>
            <a:ext cx="1442720" cy="93472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C898E6-DA0A-98A0-2831-3EF44BB3DC77}"/>
              </a:ext>
            </a:extLst>
          </p:cNvPr>
          <p:cNvSpPr txBox="1"/>
          <p:nvPr/>
        </p:nvSpPr>
        <p:spPr>
          <a:xfrm>
            <a:off x="7254240" y="5140960"/>
            <a:ext cx="4277360" cy="1077218"/>
          </a:xfrm>
          <a:prstGeom prst="rect">
            <a:avLst/>
          </a:prstGeom>
          <a:noFill/>
        </p:spPr>
        <p:txBody>
          <a:bodyPr wrap="square" rtlCol="0">
            <a:spAutoFit/>
          </a:bodyPr>
          <a:lstStyle/>
          <a:p>
            <a:pPr algn="just"/>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Liên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tưởng</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đến</a:t>
            </a:r>
            <a:r>
              <a:rPr lang="en-US" sz="3200" b="1" i="1" kern="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truyện</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Ha-</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ri</a:t>
            </a:r>
            <a:r>
              <a:rPr lang="en-US" sz="32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Pót-tơ</a:t>
            </a:r>
            <a:endParaRPr lang="en-US" sz="3200" b="1" dirty="0">
              <a:solidFill>
                <a:srgbClr val="FF0000"/>
              </a:solidFill>
            </a:endParaRPr>
          </a:p>
        </p:txBody>
      </p:sp>
    </p:spTree>
    <p:extLst>
      <p:ext uri="{BB962C8B-B14F-4D97-AF65-F5344CB8AC3E}">
        <p14:creationId xmlns:p14="http://schemas.microsoft.com/office/powerpoint/2010/main" val="183722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254D300-F0B3-1D2C-E0D5-43887BBFD513}"/>
              </a:ext>
            </a:extLst>
          </p:cNvPr>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a:extLst>
              <a:ext uri="{FF2B5EF4-FFF2-40B4-BE49-F238E27FC236}">
                <a16:creationId xmlns:a16="http://schemas.microsoft.com/office/drawing/2014/main" id="{E4147FBF-E836-6BB7-8C50-29634872C8E6}"/>
              </a:ext>
            </a:extLst>
          </p:cNvPr>
          <p:cNvPicPr>
            <a:picLocks noChangeAspect="1"/>
          </p:cNvPicPr>
          <p:nvPr/>
        </p:nvPicPr>
        <p:blipFill>
          <a:blip r:embed="rId4"/>
          <a:srcRect/>
          <a:stretch>
            <a:fillRect/>
          </a:stretch>
        </p:blipFill>
        <p:spPr>
          <a:xfrm>
            <a:off x="1175776" y="2930596"/>
            <a:ext cx="1497369" cy="381495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B</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Ì</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H </a:t>
            </a:r>
            <a:r>
              <a:rPr kumimoji="0" lang="en-US" sz="8000" b="1"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C</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Ó</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Đ</a:t>
            </a:r>
            <a:r>
              <a:rPr kumimoji="0" lang="en-US" sz="8000" b="1"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C </a:t>
            </a:r>
            <a:r>
              <a:rPr kumimoji="0" lang="en-US" sz="8000" b="1"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T</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Ố</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Ấ</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T</a:t>
            </a:r>
            <a:endPar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026" name="TextBox1" r:id="rId2" imgW="3403440" imgH="1428840"/>
        </mc:Choice>
        <mc:Fallback>
          <p:control name="TextBox1" r:id="rId2" imgW="340344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7"/>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a:extLst>
              <a:ext uri="{FF2B5EF4-FFF2-40B4-BE49-F238E27FC236}">
                <a16:creationId xmlns:a16="http://schemas.microsoft.com/office/drawing/2014/main" id="{F68FF28D-0724-BAAE-064E-1139231F1202}"/>
              </a:ext>
            </a:extLst>
          </p:cNvPr>
          <p:cNvPicPr>
            <a:picLocks noChangeAspect="1"/>
          </p:cNvPicPr>
          <p:nvPr/>
        </p:nvPicPr>
        <p:blipFill>
          <a:blip r:embed="rId7"/>
          <a:stretch>
            <a:fillRect/>
          </a:stretch>
        </p:blipFill>
        <p:spPr>
          <a:xfrm rot="21042406">
            <a:off x="2357740" y="2126727"/>
            <a:ext cx="6419300" cy="1792295"/>
          </a:xfrm>
          <a:prstGeom prst="rect">
            <a:avLst/>
          </a:prstGeom>
        </p:spPr>
      </p:pic>
    </p:spTree>
    <p:extLst>
      <p:ext uri="{BB962C8B-B14F-4D97-AF65-F5344CB8AC3E}">
        <p14:creationId xmlns:p14="http://schemas.microsoft.com/office/powerpoint/2010/main" val="554641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66CBDF-11E1-1D64-C3E8-022D189112C7}"/>
              </a:ext>
            </a:extLst>
          </p:cNvPr>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a:extLst>
              <a:ext uri="{FF2B5EF4-FFF2-40B4-BE49-F238E27FC236}">
                <a16:creationId xmlns:a16="http://schemas.microsoft.com/office/drawing/2014/main" id="{33890AB2-AA9F-1075-9C96-A8B1632AF1F6}"/>
              </a:ext>
            </a:extLst>
          </p:cNvPr>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a:extLst>
              <a:ext uri="{FF2B5EF4-FFF2-40B4-BE49-F238E27FC236}">
                <a16:creationId xmlns:a16="http://schemas.microsoft.com/office/drawing/2014/main" id="{35CF0C8B-2995-63F6-CBA1-55DC2CA3454E}"/>
              </a:ext>
            </a:extLst>
          </p:cNvPr>
          <p:cNvCxnSpPr>
            <a:cxnSpLocks/>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29A920-73CC-1BA2-A65F-1E7390A3C38D}"/>
              </a:ext>
            </a:extLst>
          </p:cNvPr>
          <p:cNvCxnSpPr>
            <a:cxnSpLocks/>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890D7E-706F-5590-0FC8-E5055FFBD5D9}"/>
              </a:ext>
            </a:extLst>
          </p:cNvPr>
          <p:cNvCxnSpPr>
            <a:cxnSpLocks/>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898EA-4F97-0093-69E8-C3DB5C05625A}"/>
              </a:ext>
            </a:extLst>
          </p:cNvPr>
          <p:cNvCxnSpPr>
            <a:cxnSpLocks/>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4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a:extLst>
              <a:ext uri="{FF2B5EF4-FFF2-40B4-BE49-F238E27FC236}">
                <a16:creationId xmlns:a16="http://schemas.microsoft.com/office/drawing/2014/main" id="{36EC15D3-1AF2-A0D0-93A3-F0123A34A538}"/>
              </a:ext>
            </a:extLst>
          </p:cNvPr>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extLst>
      <p:ext uri="{BB962C8B-B14F-4D97-AF65-F5344CB8AC3E}">
        <p14:creationId xmlns:p14="http://schemas.microsoft.com/office/powerpoint/2010/main" val="251861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3"/>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853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2472634" y="1921098"/>
            <a:ext cx="7145131" cy="3645724"/>
          </a:xfrm>
          <a:prstGeom prst="rect">
            <a:avLst/>
          </a:prstGeom>
        </p:spPr>
      </p:pic>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9963" y="1524000"/>
            <a:ext cx="8970963" cy="0"/>
            <a:chOff x="1174523" y="1567543"/>
            <a:chExt cx="8970963" cy="0"/>
          </a:xfrm>
        </p:grpSpPr>
        <p:cxnSp>
          <p:nvCxnSpPr>
            <p:cNvPr id="8" name="直接连接符 7"/>
            <p:cNvCxnSpPr/>
            <p:nvPr/>
          </p:nvCxnSpPr>
          <p:spPr>
            <a:xfrm>
              <a:off x="7082971" y="1567543"/>
              <a:ext cx="306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4523" y="1567543"/>
              <a:ext cx="306251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72017" y="2097314"/>
            <a:ext cx="3106058" cy="4760686"/>
          </a:xfrm>
          <a:prstGeom prst="rect">
            <a:avLst/>
          </a:prstGeom>
        </p:spPr>
      </p:pic>
      <p:pic>
        <p:nvPicPr>
          <p:cNvPr id="3" name="Picture 2">
            <a:extLst>
              <a:ext uri="{FF2B5EF4-FFF2-40B4-BE49-F238E27FC236}">
                <a16:creationId xmlns:a16="http://schemas.microsoft.com/office/drawing/2014/main" id="{04CFBE36-30C8-5158-28F1-3A6B3E0B78CD}"/>
              </a:ext>
            </a:extLst>
          </p:cNvPr>
          <p:cNvPicPr>
            <a:picLocks noChangeAspect="1"/>
          </p:cNvPicPr>
          <p:nvPr/>
        </p:nvPicPr>
        <p:blipFill>
          <a:blip r:embed="rId3"/>
          <a:stretch>
            <a:fillRect/>
          </a:stretch>
        </p:blipFill>
        <p:spPr>
          <a:xfrm>
            <a:off x="2423872" y="750747"/>
            <a:ext cx="6998815" cy="1780186"/>
          </a:xfrm>
          <a:prstGeom prst="rect">
            <a:avLst/>
          </a:prstGeom>
        </p:spPr>
      </p:pic>
      <p:sp>
        <p:nvSpPr>
          <p:cNvPr id="4" name="TextBox 3">
            <a:extLst>
              <a:ext uri="{FF2B5EF4-FFF2-40B4-BE49-F238E27FC236}">
                <a16:creationId xmlns:a16="http://schemas.microsoft.com/office/drawing/2014/main" id="{74302907-CC88-55F3-8A53-9109BC13F44B}"/>
              </a:ext>
            </a:extLst>
          </p:cNvPr>
          <p:cNvSpPr txBox="1"/>
          <p:nvPr/>
        </p:nvSpPr>
        <p:spPr>
          <a:xfrm>
            <a:off x="1016000" y="2143760"/>
            <a:ext cx="8473440" cy="440120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 Đọc đúng: </a:t>
            </a:r>
            <a:r>
              <a:rPr lang="vi-VN" sz="2800" dirty="0">
                <a:latin typeface="Cambria" panose="02040503050406030204" pitchFamily="18" charset="0"/>
                <a:ea typeface="Cambria" panose="02040503050406030204" pitchFamily="18" charset="0"/>
              </a:rPr>
              <a:t>Đọc đúng từ ngữ, câu, đoạn và toàn bộ bài đọc Trí tưởng tượng phong phú. Biết đọc diễn cảm, phù họp với lời kê, tả giàu hình ảnh, giàu cảm xúc trong bài.</a:t>
            </a:r>
          </a:p>
          <a:p>
            <a:pPr algn="just"/>
            <a:r>
              <a:rPr lang="vi-VN" sz="2800" b="1" dirty="0">
                <a:latin typeface="Cambria" panose="02040503050406030204" pitchFamily="18" charset="0"/>
                <a:ea typeface="Cambria" panose="02040503050406030204" pitchFamily="18" charset="0"/>
              </a:rPr>
              <a:t>- Đọc hiểu: </a:t>
            </a:r>
            <a:r>
              <a:rPr lang="vi-VN" sz="2800" dirty="0">
                <a:latin typeface="Cambria" panose="02040503050406030204" pitchFamily="18" charset="0"/>
                <a:ea typeface="Cambria" panose="02040503050406030204" pitchFamily="18" charset="0"/>
              </a:rPr>
              <a:t>Hi</a:t>
            </a:r>
            <a:r>
              <a:rPr lang="en-US" sz="2800" dirty="0">
                <a:latin typeface="Cambria" panose="02040503050406030204" pitchFamily="18" charset="0"/>
                <a:ea typeface="Cambria" panose="02040503050406030204" pitchFamily="18" charset="0"/>
              </a:rPr>
              <a:t>ể</a:t>
            </a:r>
            <a:r>
              <a:rPr lang="vi-VN" sz="2800" dirty="0">
                <a:latin typeface="Cambria" panose="02040503050406030204" pitchFamily="18" charset="0"/>
                <a:ea typeface="Cambria" panose="02040503050406030204" pitchFamily="18" charset="0"/>
              </a:rPr>
              <a:t>u nghĩa của từ ngữ, chi tiết nói về niềm đam mê sáng tạo, trí tưởng tượng phong phú của nhân vật Giô-an Rô-linh thông qua lời kể của tác giả. </a:t>
            </a:r>
          </a:p>
          <a:p>
            <a:pPr algn="just"/>
            <a:r>
              <a:rPr lang="vi-VN" sz="2800" dirty="0">
                <a:latin typeface="Cambria" panose="02040503050406030204" pitchFamily="18" charset="0"/>
                <a:ea typeface="Cambria" panose="02040503050406030204" pitchFamily="18" charset="0"/>
              </a:rPr>
              <a:t>- Hiểu được điều tác giả muốn nói qua câu chuyện: </a:t>
            </a:r>
            <a:r>
              <a:rPr lang="vi-VN" sz="28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công hiến.</a:t>
            </a:r>
          </a:p>
        </p:txBody>
      </p:sp>
    </p:spTree>
    <p:extLst>
      <p:ext uri="{BB962C8B-B14F-4D97-AF65-F5344CB8AC3E}">
        <p14:creationId xmlns:p14="http://schemas.microsoft.com/office/powerpoint/2010/main" val="4050703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7"/>
          <a:stretch>
            <a:fillRect/>
          </a:stretch>
        </p:blipFill>
        <p:spPr>
          <a:xfrm rot="21044453">
            <a:off x="2629586" y="1988518"/>
            <a:ext cx="5755284" cy="2433314"/>
          </a:xfrm>
          <a:prstGeom prst="rect">
            <a:avLst/>
          </a:prstGeom>
        </p:spPr>
      </p:pic>
    </p:spTree>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a:extLst>
              <a:ext uri="{FF2B5EF4-FFF2-40B4-BE49-F238E27FC236}">
                <a16:creationId xmlns:a16="http://schemas.microsoft.com/office/drawing/2014/main" id="{81957012-7281-3E9A-27F1-6D1BAA66A867}"/>
              </a:ext>
            </a:extLst>
          </p:cNvPr>
          <p:cNvPicPr>
            <a:picLocks noChangeAspect="1"/>
          </p:cNvPicPr>
          <p:nvPr/>
        </p:nvPicPr>
        <p:blipFill>
          <a:blip r:embed="rId5"/>
          <a:stretch>
            <a:fillRect/>
          </a:stretch>
        </p:blipFill>
        <p:spPr>
          <a:xfrm>
            <a:off x="3422630" y="854414"/>
            <a:ext cx="6322100" cy="963251"/>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599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482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extLst>
      <p:ext uri="{BB962C8B-B14F-4D97-AF65-F5344CB8AC3E}">
        <p14:creationId xmlns:p14="http://schemas.microsoft.com/office/powerpoint/2010/main" val="2789347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1353</Words>
  <Application>Microsoft Office PowerPoint</Application>
  <PresentationFormat>Widescreen</PresentationFormat>
  <Paragraphs>54</Paragraphs>
  <Slides>29</Slides>
  <Notes>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29</vt:i4>
      </vt:variant>
    </vt:vector>
  </HeadingPairs>
  <TitlesOfParts>
    <vt:vector size="45" baseType="lpstr">
      <vt:lpstr>#9Slide07 Marbelia Regular</vt:lpstr>
      <vt:lpstr>#9Slide07 SVNDessert Menu Scrip</vt:lpstr>
      <vt:lpstr>Arial</vt:lpstr>
      <vt:lpstr>Calibri</vt:lpstr>
      <vt:lpstr>Calibri Light</vt:lpstr>
      <vt:lpstr>Cambria</vt:lpstr>
      <vt:lpstr>等线</vt:lpstr>
      <vt:lpstr>LNTH-LuoLuoNotangYuanTi 1</vt:lpstr>
      <vt:lpstr>Symbol</vt:lpstr>
      <vt:lpstr>Times New Roman</vt:lpstr>
      <vt:lpstr>思源黑体 CN Bold</vt:lpstr>
      <vt:lpstr>思源黑体 CN Normal</vt:lpstr>
      <vt:lpstr>Office 主题​​</vt:lpstr>
      <vt:lpstr>1_千图网海量PPT模板www.58pic.com​​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50</cp:revision>
  <dcterms:created xsi:type="dcterms:W3CDTF">2022-08-12T16:31:42Z</dcterms:created>
  <dcterms:modified xsi:type="dcterms:W3CDTF">2024-10-12T15:46:28Z</dcterms:modified>
</cp:coreProperties>
</file>