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94" r:id="rId3"/>
  </p:sldMasterIdLst>
  <p:notesMasterIdLst>
    <p:notesMasterId r:id="rId32"/>
  </p:notesMasterIdLst>
  <p:sldIdLst>
    <p:sldId id="258" r:id="rId4"/>
    <p:sldId id="313" r:id="rId5"/>
    <p:sldId id="265" r:id="rId6"/>
    <p:sldId id="312" r:id="rId7"/>
    <p:sldId id="303" r:id="rId8"/>
    <p:sldId id="264" r:id="rId9"/>
    <p:sldId id="266" r:id="rId10"/>
    <p:sldId id="268" r:id="rId11"/>
    <p:sldId id="305" r:id="rId12"/>
    <p:sldId id="267" r:id="rId13"/>
    <p:sldId id="271" r:id="rId14"/>
    <p:sldId id="269" r:id="rId15"/>
    <p:sldId id="270" r:id="rId16"/>
    <p:sldId id="308" r:id="rId17"/>
    <p:sldId id="278" r:id="rId18"/>
    <p:sldId id="279" r:id="rId19"/>
    <p:sldId id="280" r:id="rId20"/>
    <p:sldId id="293" r:id="rId21"/>
    <p:sldId id="314" r:id="rId22"/>
    <p:sldId id="309" r:id="rId23"/>
    <p:sldId id="310" r:id="rId24"/>
    <p:sldId id="315" r:id="rId25"/>
    <p:sldId id="311" r:id="rId26"/>
    <p:sldId id="286" r:id="rId27"/>
    <p:sldId id="316" r:id="rId28"/>
    <p:sldId id="317" r:id="rId29"/>
    <p:sldId id="287" r:id="rId30"/>
    <p:sldId id="28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0" d="100"/>
          <a:sy n="30" d="100"/>
        </p:scale>
        <p:origin x="1988" y="7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10/12/2024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269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a:fillRect/>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6A3F35"/>
              </a:solidFill>
              <a:effectLst/>
              <a:uLnTx/>
              <a:uFillTx/>
              <a:latin typeface="Arial" panose="020B0604020202020204"/>
              <a:ea typeface="+mn-ea"/>
              <a:cs typeface="Arial" panose="020B0604020202020204"/>
              <a:sym typeface="Arial" panose="020B0604020202020204"/>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LÊ TÂM" descr="A cartoon of trees and leaves&#10;&#10;Description automatically generated">
            <a:extLst>
              <a:ext uri="{FF2B5EF4-FFF2-40B4-BE49-F238E27FC236}">
                <a16:creationId xmlns:a16="http://schemas.microsoft.com/office/drawing/2014/main" id="{2AA77C15-08FE-D316-9B66-1C5688715D8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5381" b="365"/>
          <a:stretch/>
        </p:blipFill>
        <p:spPr>
          <a:xfrm>
            <a:off x="20" y="1282"/>
            <a:ext cx="12191980" cy="6856718"/>
          </a:xfrm>
          <a:prstGeom prst="rect">
            <a:avLst/>
          </a:prstGeom>
        </p:spPr>
      </p:pic>
      <p:sp>
        <p:nvSpPr>
          <p:cNvPr id="7" name="Rectangle 6">
            <a:extLst>
              <a:ext uri="{FF2B5EF4-FFF2-40B4-BE49-F238E27FC236}">
                <a16:creationId xmlns:a16="http://schemas.microsoft.com/office/drawing/2014/main" id="{B8E04B52-7111-3381-2957-1936FA1603B3}"/>
              </a:ext>
            </a:extLst>
          </p:cNvPr>
          <p:cNvSpPr/>
          <p:nvPr userDrawn="1"/>
        </p:nvSpPr>
        <p:spPr>
          <a:xfrm>
            <a:off x="214122" y="241535"/>
            <a:ext cx="11763756" cy="6374931"/>
          </a:xfrm>
          <a:prstGeom prst="rect">
            <a:avLst/>
          </a:prstGeom>
          <a:solidFill>
            <a:schemeClr val="bg1">
              <a:alpha val="95000"/>
            </a:schemeClr>
          </a:solidFill>
          <a:ln w="38100">
            <a:solidFill>
              <a:schemeClr val="accent2"/>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800" dirty="0"/>
          </a:p>
        </p:txBody>
      </p:sp>
    </p:spTree>
    <p:extLst>
      <p:ext uri="{BB962C8B-B14F-4D97-AF65-F5344CB8AC3E}">
        <p14:creationId xmlns:p14="http://schemas.microsoft.com/office/powerpoint/2010/main" val="42224891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314092843"/>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LÊ TÂM">
            <a:extLst>
              <a:ext uri="{FF2B5EF4-FFF2-40B4-BE49-F238E27FC236}">
                <a16:creationId xmlns:a16="http://schemas.microsoft.com/office/drawing/2014/main" id="{A006D7E4-1399-7244-BA0C-9080CA2F34C1}"/>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0A650296-8D5B-168A-C0E7-B1B04B4552EC}"/>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82000"/>
                  </a:schemeClr>
                </a:solidFill>
              </a:defRPr>
            </a:lvl1pPr>
            <a:lvl2pPr marL="457223" indent="0">
              <a:buNone/>
              <a:defRPr sz="2000">
                <a:solidFill>
                  <a:schemeClr val="tx1">
                    <a:tint val="82000"/>
                  </a:schemeClr>
                </a:solidFill>
              </a:defRPr>
            </a:lvl2pPr>
            <a:lvl3pPr marL="914446" indent="0">
              <a:buNone/>
              <a:defRPr sz="1800">
                <a:solidFill>
                  <a:schemeClr val="tx1">
                    <a:tint val="82000"/>
                  </a:schemeClr>
                </a:solidFill>
              </a:defRPr>
            </a:lvl3pPr>
            <a:lvl4pPr marL="1371669" indent="0">
              <a:buNone/>
              <a:defRPr sz="1600">
                <a:solidFill>
                  <a:schemeClr val="tx1">
                    <a:tint val="82000"/>
                  </a:schemeClr>
                </a:solidFill>
              </a:defRPr>
            </a:lvl4pPr>
            <a:lvl5pPr marL="1828891" indent="0">
              <a:buNone/>
              <a:defRPr sz="1600">
                <a:solidFill>
                  <a:schemeClr val="tx1">
                    <a:tint val="82000"/>
                  </a:schemeClr>
                </a:solidFill>
              </a:defRPr>
            </a:lvl5pPr>
            <a:lvl6pPr marL="2286114" indent="0">
              <a:buNone/>
              <a:defRPr sz="1600">
                <a:solidFill>
                  <a:schemeClr val="tx1">
                    <a:tint val="82000"/>
                  </a:schemeClr>
                </a:solidFill>
              </a:defRPr>
            </a:lvl6pPr>
            <a:lvl7pPr marL="2743337" indent="0">
              <a:buNone/>
              <a:defRPr sz="1600">
                <a:solidFill>
                  <a:schemeClr val="tx1">
                    <a:tint val="82000"/>
                  </a:schemeClr>
                </a:solidFill>
              </a:defRPr>
            </a:lvl7pPr>
            <a:lvl8pPr marL="3200560" indent="0">
              <a:buNone/>
              <a:defRPr sz="1600">
                <a:solidFill>
                  <a:schemeClr val="tx1">
                    <a:tint val="82000"/>
                  </a:schemeClr>
                </a:solidFill>
              </a:defRPr>
            </a:lvl8pPr>
            <a:lvl9pPr marL="3657783"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AEF117-BAB8-3089-285E-6F5BEA69C508}"/>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6EA40CCD-9E2C-544F-86C8-EEC067063AD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534887F-3E3D-B2EA-DB8A-E57EAF2837D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235532654"/>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534BD-C182-165E-E3F4-13121C18372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5E217188-649F-9AB0-5310-0AECD0D4FB30}"/>
              </a:ext>
            </a:extLst>
          </p:cNvPr>
          <p:cNvSpPr>
            <a:spLocks noGrp="1"/>
          </p:cNvSpPr>
          <p:nvPr>
            <p:ph sz="half" idx="1"/>
          </p:nvPr>
        </p:nvSpPr>
        <p:spPr>
          <a:xfrm>
            <a:off x="838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4FA4064-81C1-9BB8-60FE-2441BB72A353}"/>
              </a:ext>
            </a:extLst>
          </p:cNvPr>
          <p:cNvSpPr>
            <a:spLocks noGrp="1"/>
          </p:cNvSpPr>
          <p:nvPr>
            <p:ph sz="half" idx="2"/>
          </p:nvPr>
        </p:nvSpPr>
        <p:spPr>
          <a:xfrm>
            <a:off x="6172200" y="1825626"/>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LÊ TÂM">
            <a:extLst>
              <a:ext uri="{FF2B5EF4-FFF2-40B4-BE49-F238E27FC236}">
                <a16:creationId xmlns:a16="http://schemas.microsoft.com/office/drawing/2014/main" id="{49364678-1AFD-A6EA-647E-BF73E8F38556}"/>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AAF36510-37C7-42F6-53FC-9E7F53668DF1}"/>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CD3A044-A1D0-C6F2-E71C-97AACC84F859}"/>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189120054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BD2A5-699D-BCA1-EDE7-D335945D15F1}"/>
              </a:ext>
            </a:extLst>
          </p:cNvPr>
          <p:cNvSpPr>
            <a:spLocks noGrp="1"/>
          </p:cNvSpPr>
          <p:nvPr>
            <p:ph type="title"/>
          </p:nvPr>
        </p:nvSpPr>
        <p:spPr>
          <a:xfrm>
            <a:off x="839788" y="365126"/>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0DD3A4E-1E2B-E9C6-094C-B70F3E56DF8F}"/>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5EF969-2E69-2E31-653F-0BC64C2BEAEF}"/>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25B97E55-817C-8F03-65B8-A54361C7253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9DBB38-A200-7776-5241-1B549ACA344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03F80A-57B7-5FA7-272C-E4B7964EE524}"/>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8" name="Footer Placeholder 7">
            <a:extLst>
              <a:ext uri="{FF2B5EF4-FFF2-40B4-BE49-F238E27FC236}">
                <a16:creationId xmlns:a16="http://schemas.microsoft.com/office/drawing/2014/main" id="{6523E862-AD75-6EB8-9A49-AC8886E69319}"/>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89675AA-8824-EC62-22EA-13F3514AA775}"/>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0558479"/>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754E-1395-0D07-796C-43F3F6C97948}"/>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8BCFDE8B-9993-5DD1-7BCE-596CD8C26FEF}"/>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4" name="Footer Placeholder 3">
            <a:extLst>
              <a:ext uri="{FF2B5EF4-FFF2-40B4-BE49-F238E27FC236}">
                <a16:creationId xmlns:a16="http://schemas.microsoft.com/office/drawing/2014/main" id="{06945BD2-BEC5-EB93-630F-9D342368D607}"/>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CC9486B-6AF4-68E8-551F-46180091931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293667430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4FF37B-1395-76A7-8E15-52C6237AD88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3" name="Footer Placeholder 2">
            <a:extLst>
              <a:ext uri="{FF2B5EF4-FFF2-40B4-BE49-F238E27FC236}">
                <a16:creationId xmlns:a16="http://schemas.microsoft.com/office/drawing/2014/main" id="{3DF94B72-5CA1-637D-C5F5-B7DACE34266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D05F8D97-A29E-5180-69B0-8CC902E947C8}"/>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75463876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9033-3960-7915-D9E5-6831F50949C9}"/>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F616F82-A58F-E815-89C0-73D540676384}"/>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B185697-B835-0B78-7E84-95DD307299B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5A37B-2EC2-5289-AD71-B8BF8A87BA75}"/>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43D6EE96-F915-83F6-D810-8EA595CF291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6059589-59F3-0267-0320-4C28B1EF2197}"/>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01070728"/>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CD59-2115-2F69-8920-0DE6EAF80507}"/>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120EC43B-B7C2-4296-0342-EC59384FF569}"/>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Text Placeholder 3">
            <a:extLst>
              <a:ext uri="{FF2B5EF4-FFF2-40B4-BE49-F238E27FC236}">
                <a16:creationId xmlns:a16="http://schemas.microsoft.com/office/drawing/2014/main" id="{87AC62BE-0D25-E9FE-E45B-37BD21A92AF8}"/>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F669B8-00E0-CEA3-F472-4245B791B9F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6" name="Footer Placeholder 5">
            <a:extLst>
              <a:ext uri="{FF2B5EF4-FFF2-40B4-BE49-F238E27FC236}">
                <a16:creationId xmlns:a16="http://schemas.microsoft.com/office/drawing/2014/main" id="{51DADEAE-70DF-A89C-9EEF-FC6699CEE274}"/>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631F3BD-9DD1-1A20-B947-F037CBBA31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3442156045"/>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8F852-FC05-9436-486A-8586537678E3}"/>
              </a:ext>
            </a:extLst>
          </p:cNvPr>
          <p:cNvSpPr>
            <a:spLocks noGrp="1"/>
          </p:cNvSpPr>
          <p:nvPr>
            <p:ph type="title"/>
          </p:nvPr>
        </p:nvSpPr>
        <p:spPr>
          <a:xfrm>
            <a:off x="838200" y="365126"/>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8FDD455-9BC5-6ED5-3ED8-E6067823C377}"/>
              </a:ext>
            </a:extLst>
          </p:cNvPr>
          <p:cNvSpPr>
            <a:spLocks noGrp="1"/>
          </p:cNvSpPr>
          <p:nvPr>
            <p:ph type="body" orient="vert" idx="1"/>
          </p:nvPr>
        </p:nvSpPr>
        <p:spPr>
          <a:xfrm>
            <a:off x="838200" y="1825626"/>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D829814-8E0C-C59D-E0BA-BCC28539AB0D}"/>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E28017D0-5D64-690A-7D1C-DB87DAC2FC63}"/>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FEDAC98-BAA4-B503-09B8-A6D330DA8EDD}"/>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659339445"/>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33D554-7B6C-7724-7A67-95063203A365}"/>
              </a:ext>
            </a:extLst>
          </p:cNvPr>
          <p:cNvSpPr>
            <a:spLocks noGrp="1"/>
          </p:cNvSpPr>
          <p:nvPr>
            <p:ph type="title" orient="vert"/>
          </p:nvPr>
        </p:nvSpPr>
        <p:spPr>
          <a:xfrm>
            <a:off x="8724900" y="365126"/>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D40FB7A-BD75-C207-71A9-9F2C994A414E}"/>
              </a:ext>
            </a:extLst>
          </p:cNvPr>
          <p:cNvSpPr>
            <a:spLocks noGrp="1"/>
          </p:cNvSpPr>
          <p:nvPr>
            <p:ph type="body" orient="vert" idx="1"/>
          </p:nvPr>
        </p:nvSpPr>
        <p:spPr>
          <a:xfrm>
            <a:off x="838200" y="365126"/>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1A8EA8C-C4C1-0AD7-1794-DFB043312E7C}"/>
              </a:ext>
            </a:extLst>
          </p:cNvPr>
          <p:cNvSpPr>
            <a:spLocks noGrp="1"/>
          </p:cNvSpPr>
          <p:nvPr>
            <p:ph type="dt" sz="half" idx="10"/>
          </p:nvPr>
        </p:nvSpPr>
        <p:spPr>
          <a:xfrm>
            <a:off x="838200" y="6356351"/>
            <a:ext cx="2743200" cy="365125"/>
          </a:xfrm>
          <a:prstGeom prst="rect">
            <a:avLst/>
          </a:prstGeom>
        </p:spPr>
        <p:txBody>
          <a:bodyPr/>
          <a:lstStyle/>
          <a:p>
            <a:fld id="{D75DCDB4-4683-4ACC-B7E1-FEAD6BA85555}" type="datetimeFigureOut">
              <a:rPr lang="vi-VN" smtClean="0"/>
              <a:t>12/10/2024</a:t>
            </a:fld>
            <a:endParaRPr lang="vi-VN"/>
          </a:p>
        </p:txBody>
      </p:sp>
      <p:sp>
        <p:nvSpPr>
          <p:cNvPr id="5" name="Footer Placeholder 4">
            <a:extLst>
              <a:ext uri="{FF2B5EF4-FFF2-40B4-BE49-F238E27FC236}">
                <a16:creationId xmlns:a16="http://schemas.microsoft.com/office/drawing/2014/main" id="{A72A2A55-AD05-2E8E-EF30-E0610085A7AB}"/>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6CB53A7-8962-BC73-656A-65F87087CEE3}"/>
              </a:ext>
            </a:extLst>
          </p:cNvPr>
          <p:cNvSpPr>
            <a:spLocks noGrp="1"/>
          </p:cNvSpPr>
          <p:nvPr>
            <p:ph type="sldNum" sz="quarter" idx="12"/>
          </p:nvPr>
        </p:nvSpPr>
        <p:spPr>
          <a:xfrm>
            <a:off x="8610600" y="6356351"/>
            <a:ext cx="2743200" cy="365125"/>
          </a:xfrm>
          <a:prstGeom prst="rect">
            <a:avLst/>
          </a:prstGeom>
        </p:spPr>
        <p:txBody>
          <a:bodyPr/>
          <a:lstStyle/>
          <a:p>
            <a:fld id="{668B829B-41E5-4C3D-B4B4-EC121BA26CAC}" type="slidenum">
              <a:rPr lang="vi-VN" smtClean="0"/>
              <a:t>‹#›</a:t>
            </a:fld>
            <a:endParaRPr lang="vi-VN"/>
          </a:p>
        </p:txBody>
      </p:sp>
    </p:spTree>
    <p:extLst>
      <p:ext uri="{BB962C8B-B14F-4D97-AF65-F5344CB8AC3E}">
        <p14:creationId xmlns:p14="http://schemas.microsoft.com/office/powerpoint/2010/main" val="84400400"/>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 name="Picture 1" descr="A round pink label with white text and a black background&#10;&#10;Description automatically generated">
            <a:extLst>
              <a:ext uri="{FF2B5EF4-FFF2-40B4-BE49-F238E27FC236}">
                <a16:creationId xmlns:a16="http://schemas.microsoft.com/office/drawing/2014/main" id="{9293A1E6-06CD-9DD5-DDAD-7D295EADB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76152" y="67660"/>
            <a:ext cx="1727360" cy="172736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1171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spd="slow">
    <p:wipe/>
  </p:transition>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6.svg"/><Relationship Id="rId7"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9.xml"/><Relationship Id="rId6" Type="http://schemas.openxmlformats.org/officeDocument/2006/relationships/image" Target="../media/image22.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9.sv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1.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4.xml"/><Relationship Id="rId6" Type="http://schemas.openxmlformats.org/officeDocument/2006/relationships/image" Target="../media/image34.png"/><Relationship Id="rId5" Type="http://schemas.microsoft.com/office/2007/relationships/hdphoto" Target="../media/hdphoto6.wdp"/><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0BCFABC-9AA4-51EF-86C3-54E85B992DEC}"/>
              </a:ext>
            </a:extLst>
          </p:cNvPr>
          <p:cNvPicPr>
            <a:picLocks noChangeAspect="1"/>
          </p:cNvPicPr>
          <p:nvPr/>
        </p:nvPicPr>
        <p:blipFill>
          <a:blip r:embed="rId5"/>
          <a:stretch>
            <a:fillRect/>
          </a:stretch>
        </p:blipFill>
        <p:spPr>
          <a:xfrm>
            <a:off x="3650085" y="2754180"/>
            <a:ext cx="6358679" cy="15972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rộng</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rãi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7554376" y="1637140"/>
            <a:ext cx="3218399"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Lọ</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Lem</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7439316" y="3092604"/>
            <a:ext cx="3885909"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xoay ngườ</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3544249"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Vở</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ba</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lê</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417342" y="438304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khổ</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luyện</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313749" y="4383066"/>
            <a:ext cx="3582351"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1" fmla="*/ 0 w 3584168"/>
                <a:gd name="connsiteY0-2" fmla="*/ 169281 h 1015663"/>
                <a:gd name="connsiteX1-3" fmla="*/ 169281 w 3584168"/>
                <a:gd name="connsiteY1-4" fmla="*/ 0 h 1015663"/>
                <a:gd name="connsiteX2-5" fmla="*/ 1468582 w 3584168"/>
                <a:gd name="connsiteY2-6" fmla="*/ 17033 h 1015663"/>
                <a:gd name="connsiteX3-7" fmla="*/ 3414887 w 3584168"/>
                <a:gd name="connsiteY3-8" fmla="*/ 0 h 1015663"/>
                <a:gd name="connsiteX4-9" fmla="*/ 3584168 w 3584168"/>
                <a:gd name="connsiteY4-10" fmla="*/ 169281 h 1015663"/>
                <a:gd name="connsiteX5-11" fmla="*/ 3584168 w 3584168"/>
                <a:gd name="connsiteY5-12" fmla="*/ 846382 h 1015663"/>
                <a:gd name="connsiteX6-13" fmla="*/ 3414887 w 3584168"/>
                <a:gd name="connsiteY6-14" fmla="*/ 1015663 h 1015663"/>
                <a:gd name="connsiteX7-15" fmla="*/ 169281 w 3584168"/>
                <a:gd name="connsiteY7-16" fmla="*/ 1015663 h 1015663"/>
                <a:gd name="connsiteX8-17" fmla="*/ 0 w 3584168"/>
                <a:gd name="connsiteY8-18" fmla="*/ 846382 h 1015663"/>
                <a:gd name="connsiteX9" fmla="*/ 0 w 3584168"/>
                <a:gd name="connsiteY9" fmla="*/ 169281 h 1015663"/>
                <a:gd name="connsiteX0-19" fmla="*/ 0 w 3584168"/>
                <a:gd name="connsiteY0-20" fmla="*/ 224903 h 1071285"/>
                <a:gd name="connsiteX1-21" fmla="*/ 169281 w 3584168"/>
                <a:gd name="connsiteY1-22" fmla="*/ 55622 h 1071285"/>
                <a:gd name="connsiteX2-23" fmla="*/ 1468582 w 3584168"/>
                <a:gd name="connsiteY2-24" fmla="*/ 72655 h 1071285"/>
                <a:gd name="connsiteX3-25" fmla="*/ 3414887 w 3584168"/>
                <a:gd name="connsiteY3-26" fmla="*/ 55622 h 1071285"/>
                <a:gd name="connsiteX4-27" fmla="*/ 3584168 w 3584168"/>
                <a:gd name="connsiteY4-28" fmla="*/ 224903 h 1071285"/>
                <a:gd name="connsiteX5-29" fmla="*/ 3584168 w 3584168"/>
                <a:gd name="connsiteY5-30" fmla="*/ 902004 h 1071285"/>
                <a:gd name="connsiteX6-31" fmla="*/ 3414887 w 3584168"/>
                <a:gd name="connsiteY6-32" fmla="*/ 1071285 h 1071285"/>
                <a:gd name="connsiteX7-33" fmla="*/ 169281 w 3584168"/>
                <a:gd name="connsiteY7-34" fmla="*/ 1071285 h 1071285"/>
                <a:gd name="connsiteX8-35" fmla="*/ 0 w 3584168"/>
                <a:gd name="connsiteY8-36" fmla="*/ 902004 h 1071285"/>
                <a:gd name="connsiteX9-37" fmla="*/ 0 w 3584168"/>
                <a:gd name="connsiteY9-38" fmla="*/ 224903 h 1071285"/>
                <a:gd name="connsiteX0-39" fmla="*/ 0 w 3584168"/>
                <a:gd name="connsiteY0-40" fmla="*/ 231964 h 1078346"/>
                <a:gd name="connsiteX1-41" fmla="*/ 169281 w 3584168"/>
                <a:gd name="connsiteY1-42" fmla="*/ 62683 h 1078346"/>
                <a:gd name="connsiteX2-43" fmla="*/ 1468582 w 3584168"/>
                <a:gd name="connsiteY2-44" fmla="*/ 79716 h 1078346"/>
                <a:gd name="connsiteX3-45" fmla="*/ 3414887 w 3584168"/>
                <a:gd name="connsiteY3-46" fmla="*/ 62683 h 1078346"/>
                <a:gd name="connsiteX4-47" fmla="*/ 3584168 w 3584168"/>
                <a:gd name="connsiteY4-48" fmla="*/ 231964 h 1078346"/>
                <a:gd name="connsiteX5-49" fmla="*/ 3584168 w 3584168"/>
                <a:gd name="connsiteY5-50" fmla="*/ 909065 h 1078346"/>
                <a:gd name="connsiteX6-51" fmla="*/ 3414887 w 3584168"/>
                <a:gd name="connsiteY6-52" fmla="*/ 1078346 h 1078346"/>
                <a:gd name="connsiteX7-53" fmla="*/ 169281 w 3584168"/>
                <a:gd name="connsiteY7-54" fmla="*/ 1078346 h 1078346"/>
                <a:gd name="connsiteX8-55" fmla="*/ 0 w 3584168"/>
                <a:gd name="connsiteY8-56" fmla="*/ 909065 h 1078346"/>
                <a:gd name="connsiteX9-57" fmla="*/ 0 w 3584168"/>
                <a:gd name="connsiteY9-58" fmla="*/ 231964 h 1078346"/>
                <a:gd name="connsiteX0-59" fmla="*/ 0 w 3584168"/>
                <a:gd name="connsiteY0-60" fmla="*/ 224904 h 1071286"/>
                <a:gd name="connsiteX1-61" fmla="*/ 169281 w 3584168"/>
                <a:gd name="connsiteY1-62" fmla="*/ 55623 h 1071286"/>
                <a:gd name="connsiteX2-63" fmla="*/ 1468582 w 3584168"/>
                <a:gd name="connsiteY2-64" fmla="*/ 72656 h 1071286"/>
                <a:gd name="connsiteX3-65" fmla="*/ 2646218 w 3584168"/>
                <a:gd name="connsiteY3-66" fmla="*/ 86510 h 1071286"/>
                <a:gd name="connsiteX4-67" fmla="*/ 3414887 w 3584168"/>
                <a:gd name="connsiteY4-68" fmla="*/ 55623 h 1071286"/>
                <a:gd name="connsiteX5-69" fmla="*/ 3584168 w 3584168"/>
                <a:gd name="connsiteY5-70" fmla="*/ 224904 h 1071286"/>
                <a:gd name="connsiteX6-71" fmla="*/ 3584168 w 3584168"/>
                <a:gd name="connsiteY6-72" fmla="*/ 902005 h 1071286"/>
                <a:gd name="connsiteX7-73" fmla="*/ 3414887 w 3584168"/>
                <a:gd name="connsiteY7-74" fmla="*/ 1071286 h 1071286"/>
                <a:gd name="connsiteX8-75" fmla="*/ 169281 w 3584168"/>
                <a:gd name="connsiteY8-76" fmla="*/ 1071286 h 1071286"/>
                <a:gd name="connsiteX9-77" fmla="*/ 0 w 3584168"/>
                <a:gd name="connsiteY9-78" fmla="*/ 902005 h 1071286"/>
                <a:gd name="connsiteX10" fmla="*/ 0 w 3584168"/>
                <a:gd name="connsiteY10" fmla="*/ 224904 h 1071286"/>
                <a:gd name="connsiteX0-79" fmla="*/ 0 w 3584168"/>
                <a:gd name="connsiteY0-80" fmla="*/ 224904 h 1071286"/>
                <a:gd name="connsiteX1-81" fmla="*/ 169281 w 3584168"/>
                <a:gd name="connsiteY1-82" fmla="*/ 55623 h 1071286"/>
                <a:gd name="connsiteX2-83" fmla="*/ 1468582 w 3584168"/>
                <a:gd name="connsiteY2-84" fmla="*/ 72656 h 1071286"/>
                <a:gd name="connsiteX3-85" fmla="*/ 2646218 w 3584168"/>
                <a:gd name="connsiteY3-86" fmla="*/ 86510 h 1071286"/>
                <a:gd name="connsiteX4-87" fmla="*/ 3414887 w 3584168"/>
                <a:gd name="connsiteY4-88" fmla="*/ 55623 h 1071286"/>
                <a:gd name="connsiteX5-89" fmla="*/ 3584168 w 3584168"/>
                <a:gd name="connsiteY5-90" fmla="*/ 224904 h 1071286"/>
                <a:gd name="connsiteX6-91" fmla="*/ 3584168 w 3584168"/>
                <a:gd name="connsiteY6-92" fmla="*/ 902005 h 1071286"/>
                <a:gd name="connsiteX7-93" fmla="*/ 3414887 w 3584168"/>
                <a:gd name="connsiteY7-94" fmla="*/ 1071286 h 1071286"/>
                <a:gd name="connsiteX8-95" fmla="*/ 169281 w 3584168"/>
                <a:gd name="connsiteY8-96" fmla="*/ 1071286 h 1071286"/>
                <a:gd name="connsiteX9-97" fmla="*/ 0 w 3584168"/>
                <a:gd name="connsiteY9-98" fmla="*/ 902005 h 1071286"/>
                <a:gd name="connsiteX10-99" fmla="*/ 0 w 3584168"/>
                <a:gd name="connsiteY10-100" fmla="*/ 224904 h 1071286"/>
                <a:gd name="connsiteX0-101" fmla="*/ 0 w 3584168"/>
                <a:gd name="connsiteY0-102" fmla="*/ 224904 h 1167166"/>
                <a:gd name="connsiteX1-103" fmla="*/ 169281 w 3584168"/>
                <a:gd name="connsiteY1-104" fmla="*/ 55623 h 1167166"/>
                <a:gd name="connsiteX2-105" fmla="*/ 1468582 w 3584168"/>
                <a:gd name="connsiteY2-106" fmla="*/ 72656 h 1167166"/>
                <a:gd name="connsiteX3-107" fmla="*/ 2646218 w 3584168"/>
                <a:gd name="connsiteY3-108" fmla="*/ 86510 h 1167166"/>
                <a:gd name="connsiteX4-109" fmla="*/ 3414887 w 3584168"/>
                <a:gd name="connsiteY4-110" fmla="*/ 55623 h 1167166"/>
                <a:gd name="connsiteX5-111" fmla="*/ 3584168 w 3584168"/>
                <a:gd name="connsiteY5-112" fmla="*/ 224904 h 1167166"/>
                <a:gd name="connsiteX6-113" fmla="*/ 3584168 w 3584168"/>
                <a:gd name="connsiteY6-114" fmla="*/ 902005 h 1167166"/>
                <a:gd name="connsiteX7-115" fmla="*/ 3414887 w 3584168"/>
                <a:gd name="connsiteY7-116" fmla="*/ 1071286 h 1167166"/>
                <a:gd name="connsiteX8-117" fmla="*/ 914400 w 3584168"/>
                <a:gd name="connsiteY8-118" fmla="*/ 1167165 h 1167166"/>
                <a:gd name="connsiteX9-119" fmla="*/ 169281 w 3584168"/>
                <a:gd name="connsiteY9-120" fmla="*/ 1071286 h 1167166"/>
                <a:gd name="connsiteX10-121" fmla="*/ 0 w 3584168"/>
                <a:gd name="connsiteY10-122" fmla="*/ 902005 h 1167166"/>
                <a:gd name="connsiteX11" fmla="*/ 0 w 3584168"/>
                <a:gd name="connsiteY11" fmla="*/ 224904 h 1167166"/>
                <a:gd name="connsiteX0-123" fmla="*/ 0 w 3584168"/>
                <a:gd name="connsiteY0-124" fmla="*/ 224904 h 1168127"/>
                <a:gd name="connsiteX1-125" fmla="*/ 169281 w 3584168"/>
                <a:gd name="connsiteY1-126" fmla="*/ 55623 h 1168127"/>
                <a:gd name="connsiteX2-127" fmla="*/ 1468582 w 3584168"/>
                <a:gd name="connsiteY2-128" fmla="*/ 72656 h 1168127"/>
                <a:gd name="connsiteX3-129" fmla="*/ 2646218 w 3584168"/>
                <a:gd name="connsiteY3-130" fmla="*/ 86510 h 1168127"/>
                <a:gd name="connsiteX4-131" fmla="*/ 3414887 w 3584168"/>
                <a:gd name="connsiteY4-132" fmla="*/ 55623 h 1168127"/>
                <a:gd name="connsiteX5-133" fmla="*/ 3584168 w 3584168"/>
                <a:gd name="connsiteY5-134" fmla="*/ 224904 h 1168127"/>
                <a:gd name="connsiteX6-135" fmla="*/ 3584168 w 3584168"/>
                <a:gd name="connsiteY6-136" fmla="*/ 902005 h 1168127"/>
                <a:gd name="connsiteX7-137" fmla="*/ 3414887 w 3584168"/>
                <a:gd name="connsiteY7-138" fmla="*/ 1071286 h 1168127"/>
                <a:gd name="connsiteX8-139" fmla="*/ 1482436 w 3584168"/>
                <a:gd name="connsiteY8-140" fmla="*/ 1028620 h 1168127"/>
                <a:gd name="connsiteX9-141" fmla="*/ 914400 w 3584168"/>
                <a:gd name="connsiteY9-142" fmla="*/ 1167165 h 1168127"/>
                <a:gd name="connsiteX10-143" fmla="*/ 169281 w 3584168"/>
                <a:gd name="connsiteY10-144" fmla="*/ 1071286 h 1168127"/>
                <a:gd name="connsiteX11-145" fmla="*/ 0 w 3584168"/>
                <a:gd name="connsiteY11-146" fmla="*/ 902005 h 1168127"/>
                <a:gd name="connsiteX12" fmla="*/ 0 w 3584168"/>
                <a:gd name="connsiteY12" fmla="*/ 224904 h 1168127"/>
                <a:gd name="connsiteX0-147" fmla="*/ 0 w 3584168"/>
                <a:gd name="connsiteY0-148" fmla="*/ 224904 h 1168127"/>
                <a:gd name="connsiteX1-149" fmla="*/ 169281 w 3584168"/>
                <a:gd name="connsiteY1-150" fmla="*/ 55623 h 1168127"/>
                <a:gd name="connsiteX2-151" fmla="*/ 1468582 w 3584168"/>
                <a:gd name="connsiteY2-152" fmla="*/ 72656 h 1168127"/>
                <a:gd name="connsiteX3-153" fmla="*/ 2646218 w 3584168"/>
                <a:gd name="connsiteY3-154" fmla="*/ 86510 h 1168127"/>
                <a:gd name="connsiteX4-155" fmla="*/ 3414887 w 3584168"/>
                <a:gd name="connsiteY4-156" fmla="*/ 55623 h 1168127"/>
                <a:gd name="connsiteX5-157" fmla="*/ 3584168 w 3584168"/>
                <a:gd name="connsiteY5-158" fmla="*/ 224904 h 1168127"/>
                <a:gd name="connsiteX6-159" fmla="*/ 3584168 w 3584168"/>
                <a:gd name="connsiteY6-160" fmla="*/ 902005 h 1168127"/>
                <a:gd name="connsiteX7-161" fmla="*/ 3414887 w 3584168"/>
                <a:gd name="connsiteY7-162" fmla="*/ 1071286 h 1168127"/>
                <a:gd name="connsiteX8-163" fmla="*/ 1482436 w 3584168"/>
                <a:gd name="connsiteY8-164" fmla="*/ 1028620 h 1168127"/>
                <a:gd name="connsiteX9-165" fmla="*/ 914400 w 3584168"/>
                <a:gd name="connsiteY9-166" fmla="*/ 1167165 h 1168127"/>
                <a:gd name="connsiteX10-167" fmla="*/ 169281 w 3584168"/>
                <a:gd name="connsiteY10-168" fmla="*/ 1071286 h 1168127"/>
                <a:gd name="connsiteX11-169" fmla="*/ 0 w 3584168"/>
                <a:gd name="connsiteY11-170" fmla="*/ 902005 h 1168127"/>
                <a:gd name="connsiteX12-171" fmla="*/ 0 w 3584168"/>
                <a:gd name="connsiteY12-172" fmla="*/ 224904 h 1168127"/>
                <a:gd name="connsiteX0-173" fmla="*/ 0 w 3584168"/>
                <a:gd name="connsiteY0-174" fmla="*/ 224904 h 1168127"/>
                <a:gd name="connsiteX1-175" fmla="*/ 169281 w 3584168"/>
                <a:gd name="connsiteY1-176" fmla="*/ 55623 h 1168127"/>
                <a:gd name="connsiteX2-177" fmla="*/ 1468582 w 3584168"/>
                <a:gd name="connsiteY2-178" fmla="*/ 72656 h 1168127"/>
                <a:gd name="connsiteX3-179" fmla="*/ 2646218 w 3584168"/>
                <a:gd name="connsiteY3-180" fmla="*/ 86510 h 1168127"/>
                <a:gd name="connsiteX4-181" fmla="*/ 3414887 w 3584168"/>
                <a:gd name="connsiteY4-182" fmla="*/ 55623 h 1168127"/>
                <a:gd name="connsiteX5-183" fmla="*/ 3584168 w 3584168"/>
                <a:gd name="connsiteY5-184" fmla="*/ 224904 h 1168127"/>
                <a:gd name="connsiteX6-185" fmla="*/ 3584168 w 3584168"/>
                <a:gd name="connsiteY6-186" fmla="*/ 902005 h 1168127"/>
                <a:gd name="connsiteX7-187" fmla="*/ 3414887 w 3584168"/>
                <a:gd name="connsiteY7-188" fmla="*/ 1071286 h 1168127"/>
                <a:gd name="connsiteX8-189" fmla="*/ 2660073 w 3584168"/>
                <a:gd name="connsiteY8-190" fmla="*/ 1014765 h 1168127"/>
                <a:gd name="connsiteX9-191" fmla="*/ 1482436 w 3584168"/>
                <a:gd name="connsiteY9-192" fmla="*/ 1028620 h 1168127"/>
                <a:gd name="connsiteX10-193" fmla="*/ 914400 w 3584168"/>
                <a:gd name="connsiteY10-194" fmla="*/ 1167165 h 1168127"/>
                <a:gd name="connsiteX11-195" fmla="*/ 169281 w 3584168"/>
                <a:gd name="connsiteY11-196" fmla="*/ 1071286 h 1168127"/>
                <a:gd name="connsiteX12-197" fmla="*/ 0 w 3584168"/>
                <a:gd name="connsiteY12-198" fmla="*/ 902005 h 1168127"/>
                <a:gd name="connsiteX13" fmla="*/ 0 w 3584168"/>
                <a:gd name="connsiteY13" fmla="*/ 224904 h 1168127"/>
                <a:gd name="connsiteX0-199" fmla="*/ 0 w 3584168"/>
                <a:gd name="connsiteY0-200" fmla="*/ 224904 h 1168127"/>
                <a:gd name="connsiteX1-201" fmla="*/ 169281 w 3584168"/>
                <a:gd name="connsiteY1-202" fmla="*/ 55623 h 1168127"/>
                <a:gd name="connsiteX2-203" fmla="*/ 1468582 w 3584168"/>
                <a:gd name="connsiteY2-204" fmla="*/ 72656 h 1168127"/>
                <a:gd name="connsiteX3-205" fmla="*/ 2646218 w 3584168"/>
                <a:gd name="connsiteY3-206" fmla="*/ 86510 h 1168127"/>
                <a:gd name="connsiteX4-207" fmla="*/ 3414887 w 3584168"/>
                <a:gd name="connsiteY4-208" fmla="*/ 55623 h 1168127"/>
                <a:gd name="connsiteX5-209" fmla="*/ 3584168 w 3584168"/>
                <a:gd name="connsiteY5-210" fmla="*/ 224904 h 1168127"/>
                <a:gd name="connsiteX6-211" fmla="*/ 3584168 w 3584168"/>
                <a:gd name="connsiteY6-212" fmla="*/ 902005 h 1168127"/>
                <a:gd name="connsiteX7-213" fmla="*/ 3414887 w 3584168"/>
                <a:gd name="connsiteY7-214" fmla="*/ 1071286 h 1168127"/>
                <a:gd name="connsiteX8-215" fmla="*/ 2660073 w 3584168"/>
                <a:gd name="connsiteY8-216" fmla="*/ 1014765 h 1168127"/>
                <a:gd name="connsiteX9-217" fmla="*/ 1482436 w 3584168"/>
                <a:gd name="connsiteY9-218" fmla="*/ 1028620 h 1168127"/>
                <a:gd name="connsiteX10-219" fmla="*/ 914400 w 3584168"/>
                <a:gd name="connsiteY10-220" fmla="*/ 1167165 h 1168127"/>
                <a:gd name="connsiteX11-221" fmla="*/ 169281 w 3584168"/>
                <a:gd name="connsiteY11-222" fmla="*/ 1071286 h 1168127"/>
                <a:gd name="connsiteX12-223" fmla="*/ 0 w 3584168"/>
                <a:gd name="connsiteY12-224" fmla="*/ 902005 h 1168127"/>
                <a:gd name="connsiteX13-225" fmla="*/ 0 w 3584168"/>
                <a:gd name="connsiteY13-226" fmla="*/ 224904 h 116812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99" y="connsiteY10-100"/>
                </a:cxn>
                <a:cxn ang="0">
                  <a:pos x="connsiteX11-145" y="connsiteY11-146"/>
                </a:cxn>
                <a:cxn ang="0">
                  <a:pos x="connsiteX12-171" y="connsiteY12-172"/>
                </a:cxn>
                <a:cxn ang="0">
                  <a:pos x="connsiteX13-225" y="connsiteY13-226"/>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mãnh</a:t>
              </a: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liệt</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4031873"/>
          </a:xfrm>
          <a:prstGeom prst="rect">
            <a:avLst/>
          </a:prstGeom>
          <a:noFill/>
        </p:spPr>
        <p:txBody>
          <a:bodyPr wrap="square" rtlCol="0">
            <a:spAutoFit/>
          </a:bodyPr>
          <a:lstStyle/>
          <a:p>
            <a:pPr lvl="0" algn="just">
              <a:defRPr/>
            </a:pPr>
            <a:r>
              <a:rPr lang="en-US" sz="3200" dirty="0">
                <a:solidFill>
                  <a:srgbClr val="002060"/>
                </a:solidFill>
                <a:latin typeface="Cambria" panose="02040503050406030204" pitchFamily="18" charset="0"/>
              </a:rPr>
              <a:t>   </a:t>
            </a:r>
            <a:r>
              <a:rPr lang="vi-VN" sz="3200" dirty="0">
                <a:solidFill>
                  <a:srgbClr val="002060"/>
                </a:solidFill>
                <a:latin typeface="Cambria" panose="02040503050406030204" pitchFamily="18" charset="0"/>
              </a:rPr>
              <a:t>Nghệ thuật múa ba lê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được biết đến rộng rãi thông qua những vở ba lê - một thể loại vũ kịch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có sự kết hợp giữa kịch, âm nhạc và vũ đạo;</a:t>
            </a:r>
            <a:endParaRPr lang="en-US" sz="3200" dirty="0">
              <a:solidFill>
                <a:srgbClr val="002060"/>
              </a:solidFill>
              <a:latin typeface="Cambria" panose="02040503050406030204" pitchFamily="18" charset="0"/>
            </a:endParaRPr>
          </a:p>
          <a:p>
            <a:pPr lvl="0" algn="just">
              <a:defRPr/>
            </a:pPr>
            <a:r>
              <a:rPr lang="vi-VN" sz="3200" dirty="0">
                <a:solidFill>
                  <a:srgbClr val="002060"/>
                </a:solidFill>
                <a:latin typeface="Cambria" panose="02040503050406030204" pitchFamily="18" charset="0"/>
              </a:rPr>
              <a:t>Như trong vở Hồ thiên nga,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các diễn viên thực hiện những cú xoay người đẹp mắt</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và chuẩn xác, những bước đi nhẹ như cánh hoa hé mở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khiến khán giả có cảm giác </a:t>
            </a:r>
            <a:r>
              <a:rPr lang="vi-VN" sz="3200" dirty="0">
                <a:solidFill>
                  <a:srgbClr val="FF0000"/>
                </a:solidFill>
                <a:latin typeface="Cambria" panose="02040503050406030204" pitchFamily="18" charset="0"/>
              </a:rPr>
              <a:t>/</a:t>
            </a:r>
            <a:r>
              <a:rPr lang="vi-VN" sz="3200" dirty="0">
                <a:solidFill>
                  <a:srgbClr val="002060"/>
                </a:solidFill>
                <a:latin typeface="Cambria" panose="02040503050406030204" pitchFamily="18" charset="0"/>
              </a:rPr>
              <a:t> được ngắm nhìn một đàn thiên nga </a:t>
            </a:r>
            <a:r>
              <a:rPr lang="vi-VN" sz="3200" dirty="0">
                <a:solidFill>
                  <a:srgbClr val="FF0000"/>
                </a:solidFill>
                <a:latin typeface="Cambria" panose="02040503050406030204" pitchFamily="18" charset="0"/>
              </a:rPr>
              <a:t>/ </a:t>
            </a:r>
            <a:r>
              <a:rPr lang="vi-VN" sz="3200" dirty="0">
                <a:solidFill>
                  <a:srgbClr val="002060"/>
                </a:solidFill>
                <a:latin typeface="Cambria" panose="02040503050406030204" pitchFamily="18" charset="0"/>
              </a:rPr>
              <a:t>đang lướt trên mặt hồ...</a:t>
            </a:r>
            <a:endParaRPr kumimoji="0" lang="en-GB" sz="3200" b="0" i="0" u="none" strike="noStrike" kern="1200" cap="none" spc="0" normalizeH="0" baseline="0" noProof="0" dirty="0">
              <a:ln>
                <a:noFill/>
              </a:ln>
              <a:solidFill>
                <a:srgbClr val="002060"/>
              </a:solidFill>
              <a:effectLst/>
              <a:uLnTx/>
              <a:uFillTx/>
              <a:latin typeface="Cambria" panose="02040503050406030204" pitchFamily="18" charset="0"/>
            </a:endParaRPr>
          </a:p>
        </p:txBody>
      </p:sp>
      <p:pic>
        <p:nvPicPr>
          <p:cNvPr id="3" name="Picture 2"/>
          <p:cNvPicPr>
            <a:picLocks noChangeAspect="1"/>
          </p:cNvPicPr>
          <p:nvPr/>
        </p:nvPicPr>
        <p:blipFill>
          <a:blip r:embed="rId5"/>
          <a:stretch>
            <a:fillRect/>
          </a:stretch>
        </p:blipFill>
        <p:spPr>
          <a:xfrm>
            <a:off x="3927383" y="398287"/>
            <a:ext cx="7986452"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CF487D5-43F3-DA5D-E67E-6CF7990F8C22}"/>
              </a:ext>
            </a:extLst>
          </p:cNvPr>
          <p:cNvGrpSpPr/>
          <p:nvPr/>
        </p:nvGrpSpPr>
        <p:grpSpPr>
          <a:xfrm>
            <a:off x="2850155" y="-1782518"/>
            <a:ext cx="7391125" cy="3528459"/>
            <a:chOff x="2868442" y="-1344168"/>
            <a:chExt cx="7391125" cy="3528459"/>
          </a:xfrm>
        </p:grpSpPr>
        <p:sp>
          <p:nvSpPr>
            <p:cNvPr id="7" name="Freeform 6">
              <a:extLst>
                <a:ext uri="{FF2B5EF4-FFF2-40B4-BE49-F238E27FC236}">
                  <a16:creationId xmlns:a16="http://schemas.microsoft.com/office/drawing/2014/main" id="{3C1B4813-7226-ADC8-A5EB-8090F147C6F1}"/>
                </a:ext>
              </a:extLst>
            </p:cNvPr>
            <p:cNvSpPr/>
            <p:nvPr/>
          </p:nvSpPr>
          <p:spPr>
            <a:xfrm>
              <a:off x="2868442" y="-1344168"/>
              <a:ext cx="6906493" cy="3528459"/>
            </a:xfrm>
            <a:custGeom>
              <a:avLst/>
              <a:gdLst/>
              <a:ahLst/>
              <a:cxnLst/>
              <a:rect l="l" t="t" r="r" b="b"/>
              <a:pathLst>
                <a:path w="5186620" h="2310207">
                  <a:moveTo>
                    <a:pt x="0" y="0"/>
                  </a:moveTo>
                  <a:lnTo>
                    <a:pt x="5186620" y="0"/>
                  </a:lnTo>
                  <a:lnTo>
                    <a:pt x="5186620" y="2310207"/>
                  </a:lnTo>
                  <a:lnTo>
                    <a:pt x="0" y="2310207"/>
                  </a:lnTo>
                  <a:lnTo>
                    <a:pt x="0" y="0"/>
                  </a:lnTo>
                  <a:close/>
                </a:path>
              </a:pathLst>
            </a:custGeom>
            <a:blipFill>
              <a:blip r:embed="rId2"/>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4BB108BA-2D6B-2A30-7DAF-FBE9A3E44120}"/>
                </a:ext>
              </a:extLst>
            </p:cNvPr>
            <p:cNvSpPr txBox="1"/>
            <p:nvPr/>
          </p:nvSpPr>
          <p:spPr>
            <a:xfrm>
              <a:off x="3319271" y="1078992"/>
              <a:ext cx="6940296" cy="830997"/>
            </a:xfrm>
            <a:prstGeom prst="rect">
              <a:avLst/>
            </a:prstGeom>
            <a:noFill/>
          </p:spPr>
          <p:txBody>
            <a:bodyPr wrap="square" rtlCol="0">
              <a:spAutoFit/>
            </a:bodyPr>
            <a:lstStyle/>
            <a:p>
              <a:pPr defTabSz="914446">
                <a:defRPr/>
              </a:pPr>
              <a:r>
                <a:rPr lang="vi-VN" sz="4800" b="1" kern="0" dirty="0">
                  <a:solidFill>
                    <a:prstClr val="white"/>
                  </a:solidFill>
                  <a:latin typeface="Cambria" panose="02040503050406030204" pitchFamily="18" charset="0"/>
                  <a:ea typeface="Cambria" panose="02040503050406030204" pitchFamily="18" charset="0"/>
                </a:rPr>
                <a:t>Luyện đọc trong nhóm</a:t>
              </a:r>
            </a:p>
          </p:txBody>
        </p:sp>
      </p:grpSp>
      <p:grpSp>
        <p:nvGrpSpPr>
          <p:cNvPr id="9" name="Group 8">
            <a:extLst>
              <a:ext uri="{FF2B5EF4-FFF2-40B4-BE49-F238E27FC236}">
                <a16:creationId xmlns:a16="http://schemas.microsoft.com/office/drawing/2014/main" id="{82070F5B-26E6-C1D7-1D44-74D3060BBD97}"/>
              </a:ext>
            </a:extLst>
          </p:cNvPr>
          <p:cNvGrpSpPr/>
          <p:nvPr/>
        </p:nvGrpSpPr>
        <p:grpSpPr>
          <a:xfrm>
            <a:off x="1619148" y="2256762"/>
            <a:ext cx="2881074" cy="1364015"/>
            <a:chOff x="4655463" y="665953"/>
            <a:chExt cx="2881074" cy="1364015"/>
          </a:xfrm>
        </p:grpSpPr>
        <p:sp>
          <p:nvSpPr>
            <p:cNvPr id="12" name="Freeform 14">
              <a:extLst>
                <a:ext uri="{FF2B5EF4-FFF2-40B4-BE49-F238E27FC236}">
                  <a16:creationId xmlns:a16="http://schemas.microsoft.com/office/drawing/2014/main" id="{D7E8B4DA-37FB-8312-E82C-1CE846AEC44B}"/>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D73B7F0-90F1-2C15-235C-80EA0B889AF7}"/>
                </a:ext>
              </a:extLst>
            </p:cNvPr>
            <p:cNvSpPr txBox="1"/>
            <p:nvPr/>
          </p:nvSpPr>
          <p:spPr>
            <a:xfrm>
              <a:off x="4919234" y="1099151"/>
              <a:ext cx="2384281" cy="707886"/>
            </a:xfrm>
            <a:prstGeom prst="rect">
              <a:avLst/>
            </a:prstGeom>
            <a:noFill/>
          </p:spPr>
          <p:txBody>
            <a:bodyPr wrap="square" rtlCol="0">
              <a:spAutoFit/>
            </a:bodyPr>
            <a:lstStyle/>
            <a:p>
              <a:pPr algn="ctr" defTabSz="914446">
                <a:defRPr/>
              </a:pPr>
              <a:r>
                <a:rPr lang="en-GB" sz="4000" b="1" kern="0" dirty="0" err="1">
                  <a:solidFill>
                    <a:prstClr val="white"/>
                  </a:solidFill>
                  <a:latin typeface="Cambria" panose="02040503050406030204" pitchFamily="18" charset="0"/>
                  <a:ea typeface="Cambria" panose="02040503050406030204" pitchFamily="18" charset="0"/>
                </a:rPr>
                <a:t>Yêu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cầu</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E4E0160-8EC1-BE43-049C-3DE54D6F44B5}"/>
              </a:ext>
            </a:extLst>
          </p:cNvPr>
          <p:cNvGrpSpPr/>
          <p:nvPr/>
        </p:nvGrpSpPr>
        <p:grpSpPr>
          <a:xfrm>
            <a:off x="530080" y="3898747"/>
            <a:ext cx="7424692" cy="2058745"/>
            <a:chOff x="3566396" y="2307938"/>
            <a:chExt cx="7424692" cy="2058745"/>
          </a:xfrm>
        </p:grpSpPr>
        <p:pic>
          <p:nvPicPr>
            <p:cNvPr id="18" name="Picture 17">
              <a:extLst>
                <a:ext uri="{FF2B5EF4-FFF2-40B4-BE49-F238E27FC236}">
                  <a16:creationId xmlns:a16="http://schemas.microsoft.com/office/drawing/2014/main" id="{863A49D5-DA84-057B-E25D-DCBE1EC9045F}"/>
                </a:ext>
              </a:extLst>
            </p:cNvPr>
            <p:cNvPicPr>
              <a:picLocks noChangeAspect="1"/>
            </p:cNvPicPr>
            <p:nvPr/>
          </p:nvPicPr>
          <p:blipFill>
            <a:blip r:embed="rId5"/>
            <a:stretch>
              <a:fillRect/>
            </a:stretch>
          </p:blipFill>
          <p:spPr>
            <a:xfrm>
              <a:off x="3742900" y="2402587"/>
              <a:ext cx="506012" cy="515157"/>
            </a:xfrm>
            <a:prstGeom prst="rect">
              <a:avLst/>
            </a:prstGeom>
          </p:spPr>
        </p:pic>
        <p:pic>
          <p:nvPicPr>
            <p:cNvPr id="19" name="Picture 18">
              <a:extLst>
                <a:ext uri="{FF2B5EF4-FFF2-40B4-BE49-F238E27FC236}">
                  <a16:creationId xmlns:a16="http://schemas.microsoft.com/office/drawing/2014/main" id="{CFEFFE61-2F79-A63B-2634-51C16CBB10CD}"/>
                </a:ext>
              </a:extLst>
            </p:cNvPr>
            <p:cNvPicPr>
              <a:picLocks noChangeAspect="1"/>
            </p:cNvPicPr>
            <p:nvPr/>
          </p:nvPicPr>
          <p:blipFill>
            <a:blip r:embed="rId5"/>
            <a:stretch>
              <a:fillRect/>
            </a:stretch>
          </p:blipFill>
          <p:spPr>
            <a:xfrm>
              <a:off x="3742900" y="3104053"/>
              <a:ext cx="506012" cy="515157"/>
            </a:xfrm>
            <a:prstGeom prst="rect">
              <a:avLst/>
            </a:prstGeom>
          </p:spPr>
        </p:pic>
        <p:pic>
          <p:nvPicPr>
            <p:cNvPr id="20" name="Picture 19">
              <a:extLst>
                <a:ext uri="{FF2B5EF4-FFF2-40B4-BE49-F238E27FC236}">
                  <a16:creationId xmlns:a16="http://schemas.microsoft.com/office/drawing/2014/main" id="{97D669D7-7E5F-1011-C530-013CDA503FF0}"/>
                </a:ext>
              </a:extLst>
            </p:cNvPr>
            <p:cNvPicPr>
              <a:picLocks noChangeAspect="1"/>
            </p:cNvPicPr>
            <p:nvPr/>
          </p:nvPicPr>
          <p:blipFill>
            <a:blip r:embed="rId5"/>
            <a:stretch>
              <a:fillRect/>
            </a:stretch>
          </p:blipFill>
          <p:spPr>
            <a:xfrm>
              <a:off x="3742900" y="3842027"/>
              <a:ext cx="506012" cy="515157"/>
            </a:xfrm>
            <a:prstGeom prst="rect">
              <a:avLst/>
            </a:prstGeom>
          </p:spPr>
        </p:pic>
        <p:sp>
          <p:nvSpPr>
            <p:cNvPr id="21" name="TextBox 20">
              <a:extLst>
                <a:ext uri="{FF2B5EF4-FFF2-40B4-BE49-F238E27FC236}">
                  <a16:creationId xmlns:a16="http://schemas.microsoft.com/office/drawing/2014/main" id="{315A3C3B-FF18-F3D2-2B05-2337629EBE5C}"/>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Phân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công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theo</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đoạn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2" name="TextBox 21">
              <a:extLst>
                <a:ext uri="{FF2B5EF4-FFF2-40B4-BE49-F238E27FC236}">
                  <a16:creationId xmlns:a16="http://schemas.microsoft.com/office/drawing/2014/main" id="{0EADB15D-D71A-A109-C4E8-3A48534E38AB}"/>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Tất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cả</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thành</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viên</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đều</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a:t>
              </a:r>
            </a:p>
          </p:txBody>
        </p:sp>
        <p:sp>
          <p:nvSpPr>
            <p:cNvPr id="23" name="TextBox 22">
              <a:extLst>
                <a:ext uri="{FF2B5EF4-FFF2-40B4-BE49-F238E27FC236}">
                  <a16:creationId xmlns:a16="http://schemas.microsoft.com/office/drawing/2014/main" id="{65008974-238C-5336-BFE9-FAF43E6EC326}"/>
                </a:ext>
              </a:extLst>
            </p:cNvPr>
            <p:cNvSpPr txBox="1"/>
            <p:nvPr/>
          </p:nvSpPr>
          <p:spPr>
            <a:xfrm>
              <a:off x="3601212" y="3737793"/>
              <a:ext cx="7389876" cy="628890"/>
            </a:xfrm>
            <a:prstGeom prst="rect">
              <a:avLst/>
            </a:prstGeom>
            <a:noFill/>
          </p:spPr>
          <p:txBody>
            <a:bodyPr wrap="square">
              <a:spAutoFit/>
            </a:bodyPr>
            <a:lstStyle/>
            <a:p>
              <a:pPr marL="757786" defTabSz="1219231">
                <a:lnSpc>
                  <a:spcPct val="120000"/>
                </a:lnSpc>
                <a:buClr>
                  <a:srgbClr val="000000"/>
                </a:buClr>
              </a:pP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giọng</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điệu</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cách</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200" kern="0" dirty="0">
                  <a:solidFill>
                    <a:srgbClr val="196B24">
                      <a:lumMod val="75000"/>
                    </a:srgbClr>
                  </a:solidFill>
                  <a:latin typeface="Cambria" panose="02040503050406030204" pitchFamily="18" charset="0"/>
                  <a:ea typeface="Cambria" panose="02040503050406030204" pitchFamily="18" charset="0"/>
                  <a:sym typeface="Arial"/>
                </a:rPr>
                <a:t> </a:t>
              </a:r>
              <a:r>
                <a:rPr lang="en-US" sz="3200" kern="0" dirty="0" err="1">
                  <a:solidFill>
                    <a:srgbClr val="196B24">
                      <a:lumMod val="75000"/>
                    </a:srgbClr>
                  </a:solidFill>
                  <a:latin typeface="Cambria" panose="02040503050406030204" pitchFamily="18" charset="0"/>
                  <a:ea typeface="Cambria" panose="02040503050406030204" pitchFamily="18" charset="0"/>
                  <a:sym typeface="Arial"/>
                </a:rPr>
                <a:t>nhịp</a:t>
              </a:r>
              <a:endParaRPr lang="en-US" sz="3200" kern="0" dirty="0">
                <a:solidFill>
                  <a:srgbClr val="196B24">
                    <a:lumMod val="75000"/>
                  </a:srgbClr>
                </a:solidFill>
                <a:latin typeface="Cambria" panose="02040503050406030204" pitchFamily="18" charset="0"/>
                <a:ea typeface="Cambria" panose="02040503050406030204" pitchFamily="18" charset="0"/>
                <a:sym typeface="Arial"/>
              </a:endParaRPr>
            </a:p>
          </p:txBody>
        </p:sp>
      </p:grpSp>
      <p:sp>
        <p:nvSpPr>
          <p:cNvPr id="24" name="Freeform 5">
            <a:extLst>
              <a:ext uri="{FF2B5EF4-FFF2-40B4-BE49-F238E27FC236}">
                <a16:creationId xmlns:a16="http://schemas.microsoft.com/office/drawing/2014/main" id="{845567C0-B451-8B5D-C569-0B16178AB0B1}"/>
              </a:ext>
            </a:extLst>
          </p:cNvPr>
          <p:cNvSpPr/>
          <p:nvPr/>
        </p:nvSpPr>
        <p:spPr>
          <a:xfrm>
            <a:off x="7868920" y="2256762"/>
            <a:ext cx="4129553" cy="4375686"/>
          </a:xfrm>
          <a:custGeom>
            <a:avLst/>
            <a:gdLst/>
            <a:ahLst/>
            <a:cxnLst/>
            <a:rect l="l" t="t" r="r" b="b"/>
            <a:pathLst>
              <a:path w="2898979" h="3071766">
                <a:moveTo>
                  <a:pt x="0" y="0"/>
                </a:moveTo>
                <a:lnTo>
                  <a:pt x="2898979" y="0"/>
                </a:lnTo>
                <a:lnTo>
                  <a:pt x="2898979" y="3071766"/>
                </a:lnTo>
                <a:lnTo>
                  <a:pt x="0" y="3071766"/>
                </a:lnTo>
                <a:lnTo>
                  <a:pt x="0" y="0"/>
                </a:lnTo>
                <a:close/>
              </a:path>
            </a:pathLst>
          </a:custGeom>
          <a:blipFill>
            <a:blip r:embed="rId6"/>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95058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2BBFB5A-AF51-C408-6BDF-C3F3E0306F1D}"/>
              </a:ext>
            </a:extLst>
          </p:cNvPr>
          <p:cNvGrpSpPr/>
          <p:nvPr/>
        </p:nvGrpSpPr>
        <p:grpSpPr>
          <a:xfrm>
            <a:off x="895736" y="553597"/>
            <a:ext cx="2970190" cy="3130618"/>
            <a:chOff x="256032" y="77725"/>
            <a:chExt cx="2962656" cy="3122676"/>
          </a:xfrm>
        </p:grpSpPr>
        <p:sp>
          <p:nvSpPr>
            <p:cNvPr id="4" name="Freeform 24">
              <a:extLst>
                <a:ext uri="{FF2B5EF4-FFF2-40B4-BE49-F238E27FC236}">
                  <a16:creationId xmlns:a16="http://schemas.microsoft.com/office/drawing/2014/main" id="{C91E0778-3148-7B0F-FE9C-AB2627D5C037}"/>
                </a:ext>
              </a:extLst>
            </p:cNvPr>
            <p:cNvSpPr/>
            <p:nvPr/>
          </p:nvSpPr>
          <p:spPr>
            <a:xfrm rot="20796787">
              <a:off x="256032" y="77725"/>
              <a:ext cx="2962656" cy="3122676"/>
            </a:xfrm>
            <a:custGeom>
              <a:avLst/>
              <a:gdLst/>
              <a:ahLst/>
              <a:cxnLst/>
              <a:rect l="l" t="t" r="r" b="b"/>
              <a:pathLst>
                <a:path w="2226855" h="2403081">
                  <a:moveTo>
                    <a:pt x="0" y="0"/>
                  </a:moveTo>
                  <a:lnTo>
                    <a:pt x="2226855" y="0"/>
                  </a:lnTo>
                  <a:lnTo>
                    <a:pt x="2226855" y="2403081"/>
                  </a:lnTo>
                  <a:lnTo>
                    <a:pt x="0" y="240308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EF811A0D-449D-AE47-177F-27AFDF1E6E0A}"/>
                </a:ext>
              </a:extLst>
            </p:cNvPr>
            <p:cNvSpPr txBox="1"/>
            <p:nvPr/>
          </p:nvSpPr>
          <p:spPr>
            <a:xfrm>
              <a:off x="557785" y="1128518"/>
              <a:ext cx="2487169" cy="1320082"/>
            </a:xfrm>
            <a:prstGeom prst="rect">
              <a:avLst/>
            </a:prstGeom>
            <a:noFill/>
          </p:spPr>
          <p:txBody>
            <a:bodyPr wrap="square" rtlCol="0">
              <a:spAutoFit/>
            </a:bodyPr>
            <a:lstStyle/>
            <a:p>
              <a:pPr algn="ctr" defTabSz="914446">
                <a:defRPr/>
              </a:pPr>
              <a:r>
                <a:rPr lang="en-GB" sz="4000" kern="0" dirty="0" err="1">
                  <a:solidFill>
                    <a:srgbClr val="C00000"/>
                  </a:solidFill>
                  <a:latin typeface="Cambria" panose="02040503050406030204" pitchFamily="18" charset="0"/>
                  <a:ea typeface="Cambria" panose="02040503050406030204" pitchFamily="18" charset="0"/>
                </a:rPr>
                <a:t>Luyện</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đọc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trước</a:t>
              </a:r>
              <a:r>
                <a:rPr lang="en-GB" sz="4000" kern="0" dirty="0">
                  <a:solidFill>
                    <a:srgbClr val="C00000"/>
                  </a:solidFill>
                  <a:latin typeface="Cambria" panose="02040503050406030204" pitchFamily="18" charset="0"/>
                  <a:ea typeface="Cambria" panose="02040503050406030204" pitchFamily="18" charset="0"/>
                </a:rPr>
                <a:t> </a:t>
              </a:r>
              <a:r>
                <a:rPr lang="en-GB" sz="4000" kern="0" dirty="0" err="1">
                  <a:solidFill>
                    <a:srgbClr val="C00000"/>
                  </a:solidFill>
                  <a:latin typeface="Cambria" panose="02040503050406030204" pitchFamily="18" charset="0"/>
                  <a:ea typeface="Cambria" panose="02040503050406030204" pitchFamily="18" charset="0"/>
                </a:rPr>
                <a:t>lớp</a:t>
              </a:r>
              <a:endParaRPr lang="vi-VN" sz="4000" kern="0" dirty="0">
                <a:solidFill>
                  <a:srgbClr val="C000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F3BF654F-DFE3-9287-DB60-0FC4454C5F8F}"/>
              </a:ext>
            </a:extLst>
          </p:cNvPr>
          <p:cNvGrpSpPr/>
          <p:nvPr/>
        </p:nvGrpSpPr>
        <p:grpSpPr>
          <a:xfrm>
            <a:off x="6598073" y="684523"/>
            <a:ext cx="2881074" cy="1364015"/>
            <a:chOff x="4655463" y="665953"/>
            <a:chExt cx="2881074" cy="1364015"/>
          </a:xfrm>
        </p:grpSpPr>
        <p:sp>
          <p:nvSpPr>
            <p:cNvPr id="13" name="Freeform 14">
              <a:extLst>
                <a:ext uri="{FF2B5EF4-FFF2-40B4-BE49-F238E27FC236}">
                  <a16:creationId xmlns:a16="http://schemas.microsoft.com/office/drawing/2014/main" id="{D2876CA4-CD82-7CB9-EE12-5D77724D3D53}"/>
                </a:ext>
              </a:extLst>
            </p:cNvPr>
            <p:cNvSpPr/>
            <p:nvPr/>
          </p:nvSpPr>
          <p:spPr>
            <a:xfrm>
              <a:off x="4655463" y="665953"/>
              <a:ext cx="2881074" cy="1364015"/>
            </a:xfrm>
            <a:custGeom>
              <a:avLst/>
              <a:gdLst/>
              <a:ahLst/>
              <a:cxnLst/>
              <a:rect l="l" t="t" r="r" b="b"/>
              <a:pathLst>
                <a:path w="2793396" h="1117359">
                  <a:moveTo>
                    <a:pt x="0" y="0"/>
                  </a:moveTo>
                  <a:lnTo>
                    <a:pt x="2793396" y="0"/>
                  </a:lnTo>
                  <a:lnTo>
                    <a:pt x="2793396" y="1117359"/>
                  </a:lnTo>
                  <a:lnTo>
                    <a:pt x="0" y="111735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08DA9B1F-8175-B001-CAA1-FB01C56CC4F7}"/>
                </a:ext>
              </a:extLst>
            </p:cNvPr>
            <p:cNvSpPr txBox="1"/>
            <p:nvPr/>
          </p:nvSpPr>
          <p:spPr>
            <a:xfrm>
              <a:off x="5001309" y="1107124"/>
              <a:ext cx="2074607" cy="707886"/>
            </a:xfrm>
            <a:prstGeom prst="rect">
              <a:avLst/>
            </a:prstGeom>
            <a:noFill/>
          </p:spPr>
          <p:txBody>
            <a:bodyPr wrap="none" rtlCol="0">
              <a:spAutoFit/>
            </a:bodyPr>
            <a:lstStyle/>
            <a:p>
              <a:pPr defTabSz="914446">
                <a:defRPr/>
              </a:pPr>
              <a:r>
                <a:rPr lang="en-GB" sz="4000" b="1" kern="0" dirty="0" err="1">
                  <a:solidFill>
                    <a:prstClr val="white"/>
                  </a:solidFill>
                  <a:latin typeface="Cambria" panose="02040503050406030204" pitchFamily="18" charset="0"/>
                  <a:ea typeface="Cambria" panose="02040503050406030204" pitchFamily="18" charset="0"/>
                </a:rPr>
                <a:t>Tiêu</a:t>
              </a:r>
              <a:r>
                <a:rPr lang="en-GB" sz="4000" b="1" kern="0" dirty="0">
                  <a:solidFill>
                    <a:prstClr val="white"/>
                  </a:solidFill>
                  <a:latin typeface="Cambria" panose="02040503050406030204" pitchFamily="18" charset="0"/>
                  <a:ea typeface="Cambria" panose="02040503050406030204" pitchFamily="18" charset="0"/>
                </a:rPr>
                <a:t> </a:t>
              </a:r>
              <a:r>
                <a:rPr lang="en-GB" sz="4000" b="1" kern="0" dirty="0" err="1">
                  <a:solidFill>
                    <a:prstClr val="white"/>
                  </a:solidFill>
                  <a:latin typeface="Cambria" panose="02040503050406030204" pitchFamily="18" charset="0"/>
                  <a:ea typeface="Cambria" panose="02040503050406030204" pitchFamily="18" charset="0"/>
                </a:rPr>
                <a:t>chí</a:t>
              </a:r>
              <a:endParaRPr lang="vi-VN" sz="4000" b="1" kern="0" dirty="0">
                <a:solidFill>
                  <a:prstClr val="white"/>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6BCB6A34-8BC5-D7DA-8130-C8242E8ED30A}"/>
              </a:ext>
            </a:extLst>
          </p:cNvPr>
          <p:cNvGrpSpPr/>
          <p:nvPr/>
        </p:nvGrpSpPr>
        <p:grpSpPr>
          <a:xfrm>
            <a:off x="4432256" y="2403399"/>
            <a:ext cx="7503756" cy="2125815"/>
            <a:chOff x="3566396" y="2307938"/>
            <a:chExt cx="7503756" cy="2125815"/>
          </a:xfrm>
        </p:grpSpPr>
        <p:pic>
          <p:nvPicPr>
            <p:cNvPr id="26" name="Picture 25">
              <a:extLst>
                <a:ext uri="{FF2B5EF4-FFF2-40B4-BE49-F238E27FC236}">
                  <a16:creationId xmlns:a16="http://schemas.microsoft.com/office/drawing/2014/main" id="{6AD2B969-1EB0-8A65-7B56-722170DFAA15}"/>
                </a:ext>
              </a:extLst>
            </p:cNvPr>
            <p:cNvPicPr>
              <a:picLocks noChangeAspect="1"/>
            </p:cNvPicPr>
            <p:nvPr/>
          </p:nvPicPr>
          <p:blipFill>
            <a:blip r:embed="rId6"/>
            <a:stretch>
              <a:fillRect/>
            </a:stretch>
          </p:blipFill>
          <p:spPr>
            <a:xfrm>
              <a:off x="3742900" y="2402587"/>
              <a:ext cx="506012" cy="515157"/>
            </a:xfrm>
            <a:prstGeom prst="rect">
              <a:avLst/>
            </a:prstGeom>
          </p:spPr>
        </p:pic>
        <p:pic>
          <p:nvPicPr>
            <p:cNvPr id="27" name="Picture 26">
              <a:extLst>
                <a:ext uri="{FF2B5EF4-FFF2-40B4-BE49-F238E27FC236}">
                  <a16:creationId xmlns:a16="http://schemas.microsoft.com/office/drawing/2014/main" id="{27B49E16-7CF7-DE02-CD49-A069AA73A75A}"/>
                </a:ext>
              </a:extLst>
            </p:cNvPr>
            <p:cNvPicPr>
              <a:picLocks noChangeAspect="1"/>
            </p:cNvPicPr>
            <p:nvPr/>
          </p:nvPicPr>
          <p:blipFill>
            <a:blip r:embed="rId6"/>
            <a:stretch>
              <a:fillRect/>
            </a:stretch>
          </p:blipFill>
          <p:spPr>
            <a:xfrm>
              <a:off x="3742900" y="3104053"/>
              <a:ext cx="506012" cy="515157"/>
            </a:xfrm>
            <a:prstGeom prst="rect">
              <a:avLst/>
            </a:prstGeom>
          </p:spPr>
        </p:pic>
        <p:pic>
          <p:nvPicPr>
            <p:cNvPr id="28" name="Picture 27">
              <a:extLst>
                <a:ext uri="{FF2B5EF4-FFF2-40B4-BE49-F238E27FC236}">
                  <a16:creationId xmlns:a16="http://schemas.microsoft.com/office/drawing/2014/main" id="{3A9D7533-4177-A400-239F-AB8276A12FE9}"/>
                </a:ext>
              </a:extLst>
            </p:cNvPr>
            <p:cNvPicPr>
              <a:picLocks noChangeAspect="1"/>
            </p:cNvPicPr>
            <p:nvPr/>
          </p:nvPicPr>
          <p:blipFill>
            <a:blip r:embed="rId6"/>
            <a:stretch>
              <a:fillRect/>
            </a:stretch>
          </p:blipFill>
          <p:spPr>
            <a:xfrm>
              <a:off x="3742900" y="3842027"/>
              <a:ext cx="506012" cy="515157"/>
            </a:xfrm>
            <a:prstGeom prst="rect">
              <a:avLst/>
            </a:prstGeom>
          </p:spPr>
        </p:pic>
        <p:sp>
          <p:nvSpPr>
            <p:cNvPr id="29" name="TextBox 28">
              <a:extLst>
                <a:ext uri="{FF2B5EF4-FFF2-40B4-BE49-F238E27FC236}">
                  <a16:creationId xmlns:a16="http://schemas.microsoft.com/office/drawing/2014/main" id="{67DF9617-3DC2-0944-CCD3-DE72331BCC6F}"/>
                </a:ext>
              </a:extLst>
            </p:cNvPr>
            <p:cNvSpPr txBox="1"/>
            <p:nvPr/>
          </p:nvSpPr>
          <p:spPr>
            <a:xfrm>
              <a:off x="3601212" y="2307938"/>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1.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0" name="TextBox 29">
              <a:extLst>
                <a:ext uri="{FF2B5EF4-FFF2-40B4-BE49-F238E27FC236}">
                  <a16:creationId xmlns:a16="http://schemas.microsoft.com/office/drawing/2014/main" id="{8863AED1-7364-C7D2-DB2C-86C0A700F9B6}"/>
                </a:ext>
              </a:extLst>
            </p:cNvPr>
            <p:cNvSpPr txBox="1"/>
            <p:nvPr/>
          </p:nvSpPr>
          <p:spPr>
            <a:xfrm>
              <a:off x="3566396" y="3002859"/>
              <a:ext cx="6131052"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2.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to,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rõ</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sp>
          <p:nvSpPr>
            <p:cNvPr id="31" name="TextBox 30">
              <a:extLst>
                <a:ext uri="{FF2B5EF4-FFF2-40B4-BE49-F238E27FC236}">
                  <a16:creationId xmlns:a16="http://schemas.microsoft.com/office/drawing/2014/main" id="{938665A5-1987-FC07-4CFD-0FFF14327B84}"/>
                </a:ext>
              </a:extLst>
            </p:cNvPr>
            <p:cNvSpPr txBox="1"/>
            <p:nvPr/>
          </p:nvSpPr>
          <p:spPr>
            <a:xfrm>
              <a:off x="3601212" y="3737793"/>
              <a:ext cx="7389876" cy="695960"/>
            </a:xfrm>
            <a:prstGeom prst="rect">
              <a:avLst/>
            </a:prstGeom>
            <a:noFill/>
          </p:spPr>
          <p:txBody>
            <a:bodyPr wrap="square">
              <a:spAutoFit/>
            </a:bodyPr>
            <a:lstStyle/>
            <a:p>
              <a:pPr marL="757786" defTabSz="1219231">
                <a:lnSpc>
                  <a:spcPct val="120000"/>
                </a:lnSpc>
                <a:buClr>
                  <a:srgbClr val="000000"/>
                </a:buClr>
              </a:pPr>
              <a:r>
                <a:rPr lang="en-US" sz="3600" kern="0" dirty="0">
                  <a:solidFill>
                    <a:srgbClr val="196B24">
                      <a:lumMod val="75000"/>
                    </a:srgbClr>
                  </a:solidFill>
                  <a:latin typeface="Cambria" panose="02040503050406030204" pitchFamily="18" charset="0"/>
                  <a:ea typeface="Cambria" panose="02040503050406030204" pitchFamily="18" charset="0"/>
                  <a:sym typeface="Arial"/>
                </a:rPr>
                <a:t>3.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Đọc</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ngắt</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nghỉ</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đúng</a:t>
              </a:r>
              <a:r>
                <a:rPr lang="en-US" sz="3600" kern="0" dirty="0">
                  <a:solidFill>
                    <a:srgbClr val="196B24">
                      <a:lumMod val="75000"/>
                    </a:srgbClr>
                  </a:solidFill>
                  <a:latin typeface="Cambria" panose="02040503050406030204" pitchFamily="18" charset="0"/>
                  <a:ea typeface="Cambria" panose="02040503050406030204" pitchFamily="18" charset="0"/>
                  <a:sym typeface="Arial"/>
                </a:rPr>
                <a:t> </a:t>
              </a:r>
              <a:r>
                <a:rPr lang="en-US" sz="3600" kern="0" dirty="0" err="1">
                  <a:solidFill>
                    <a:srgbClr val="196B24">
                      <a:lumMod val="75000"/>
                    </a:srgbClr>
                  </a:solidFill>
                  <a:latin typeface="Cambria" panose="02040503050406030204" pitchFamily="18" charset="0"/>
                  <a:ea typeface="Cambria" panose="02040503050406030204" pitchFamily="18" charset="0"/>
                  <a:sym typeface="Arial"/>
                </a:rPr>
                <a:t>chỗ</a:t>
              </a:r>
              <a:endParaRPr lang="en-US" sz="3600" kern="0" dirty="0">
                <a:solidFill>
                  <a:srgbClr val="196B24">
                    <a:lumMod val="75000"/>
                  </a:srgbClr>
                </a:solidFill>
                <a:latin typeface="Cambria" panose="02040503050406030204" pitchFamily="18" charset="0"/>
                <a:ea typeface="Cambria" panose="02040503050406030204" pitchFamily="18" charset="0"/>
                <a:sym typeface="Arial"/>
              </a:endParaRPr>
            </a:p>
          </p:txBody>
        </p:sp>
        <p:pic>
          <p:nvPicPr>
            <p:cNvPr id="32" name="Picture 31">
              <a:extLst>
                <a:ext uri="{FF2B5EF4-FFF2-40B4-BE49-F238E27FC236}">
                  <a16:creationId xmlns:a16="http://schemas.microsoft.com/office/drawing/2014/main" id="{E9B70451-5913-1650-6819-0F71EE96DF43}"/>
                </a:ext>
              </a:extLst>
            </p:cNvPr>
            <p:cNvPicPr>
              <a:picLocks noChangeAspect="1"/>
            </p:cNvPicPr>
            <p:nvPr/>
          </p:nvPicPr>
          <p:blipFill>
            <a:blip r:embed="rId7"/>
            <a:stretch>
              <a:fillRect/>
            </a:stretch>
          </p:blipFill>
          <p:spPr>
            <a:xfrm>
              <a:off x="6723082" y="2443011"/>
              <a:ext cx="506012" cy="526152"/>
            </a:xfrm>
            <a:prstGeom prst="rect">
              <a:avLst/>
            </a:prstGeom>
          </p:spPr>
        </p:pic>
        <p:pic>
          <p:nvPicPr>
            <p:cNvPr id="33" name="Picture 32">
              <a:extLst>
                <a:ext uri="{FF2B5EF4-FFF2-40B4-BE49-F238E27FC236}">
                  <a16:creationId xmlns:a16="http://schemas.microsoft.com/office/drawing/2014/main" id="{D2EF85BF-2D08-3C07-F25B-0ECA3198070A}"/>
                </a:ext>
              </a:extLst>
            </p:cNvPr>
            <p:cNvPicPr>
              <a:picLocks noChangeAspect="1"/>
            </p:cNvPicPr>
            <p:nvPr/>
          </p:nvPicPr>
          <p:blipFill>
            <a:blip r:embed="rId7"/>
            <a:stretch>
              <a:fillRect/>
            </a:stretch>
          </p:blipFill>
          <p:spPr>
            <a:xfrm>
              <a:off x="6754140" y="3079539"/>
              <a:ext cx="506012" cy="526152"/>
            </a:xfrm>
            <a:prstGeom prst="rect">
              <a:avLst/>
            </a:prstGeom>
          </p:spPr>
        </p:pic>
        <p:pic>
          <p:nvPicPr>
            <p:cNvPr id="34" name="Picture 33">
              <a:extLst>
                <a:ext uri="{FF2B5EF4-FFF2-40B4-BE49-F238E27FC236}">
                  <a16:creationId xmlns:a16="http://schemas.microsoft.com/office/drawing/2014/main" id="{68DDD946-79DF-EF0D-2570-11A5D33F3D61}"/>
                </a:ext>
              </a:extLst>
            </p:cNvPr>
            <p:cNvPicPr>
              <a:picLocks noChangeAspect="1"/>
            </p:cNvPicPr>
            <p:nvPr/>
          </p:nvPicPr>
          <p:blipFill>
            <a:blip r:embed="rId7"/>
            <a:stretch>
              <a:fillRect/>
            </a:stretch>
          </p:blipFill>
          <p:spPr>
            <a:xfrm>
              <a:off x="7446592" y="3095613"/>
              <a:ext cx="506012" cy="526152"/>
            </a:xfrm>
            <a:prstGeom prst="rect">
              <a:avLst/>
            </a:prstGeom>
          </p:spPr>
        </p:pic>
        <p:pic>
          <p:nvPicPr>
            <p:cNvPr id="35" name="Picture 34">
              <a:extLst>
                <a:ext uri="{FF2B5EF4-FFF2-40B4-BE49-F238E27FC236}">
                  <a16:creationId xmlns:a16="http://schemas.microsoft.com/office/drawing/2014/main" id="{D132D7D6-7B2A-3BC6-B585-B51116C94013}"/>
                </a:ext>
              </a:extLst>
            </p:cNvPr>
            <p:cNvPicPr>
              <a:picLocks noChangeAspect="1"/>
            </p:cNvPicPr>
            <p:nvPr/>
          </p:nvPicPr>
          <p:blipFill>
            <a:blip r:embed="rId7"/>
            <a:stretch>
              <a:fillRect/>
            </a:stretch>
          </p:blipFill>
          <p:spPr>
            <a:xfrm>
              <a:off x="9497340" y="3790739"/>
              <a:ext cx="506012" cy="526152"/>
            </a:xfrm>
            <a:prstGeom prst="rect">
              <a:avLst/>
            </a:prstGeom>
          </p:spPr>
        </p:pic>
        <p:pic>
          <p:nvPicPr>
            <p:cNvPr id="36" name="Picture 35">
              <a:extLst>
                <a:ext uri="{FF2B5EF4-FFF2-40B4-BE49-F238E27FC236}">
                  <a16:creationId xmlns:a16="http://schemas.microsoft.com/office/drawing/2014/main" id="{8BF51DC2-63B3-EE19-FC61-44E559799BA4}"/>
                </a:ext>
              </a:extLst>
            </p:cNvPr>
            <p:cNvPicPr>
              <a:picLocks noChangeAspect="1"/>
            </p:cNvPicPr>
            <p:nvPr/>
          </p:nvPicPr>
          <p:blipFill>
            <a:blip r:embed="rId7"/>
            <a:stretch>
              <a:fillRect/>
            </a:stretch>
          </p:blipFill>
          <p:spPr>
            <a:xfrm>
              <a:off x="10005340" y="3790739"/>
              <a:ext cx="506012" cy="526152"/>
            </a:xfrm>
            <a:prstGeom prst="rect">
              <a:avLst/>
            </a:prstGeom>
          </p:spPr>
        </p:pic>
        <p:pic>
          <p:nvPicPr>
            <p:cNvPr id="37" name="Picture 36">
              <a:extLst>
                <a:ext uri="{FF2B5EF4-FFF2-40B4-BE49-F238E27FC236}">
                  <a16:creationId xmlns:a16="http://schemas.microsoft.com/office/drawing/2014/main" id="{CE4F31C5-8BE6-46DB-E3F8-A93F8BF1EA70}"/>
                </a:ext>
              </a:extLst>
            </p:cNvPr>
            <p:cNvPicPr>
              <a:picLocks noChangeAspect="1"/>
            </p:cNvPicPr>
            <p:nvPr/>
          </p:nvPicPr>
          <p:blipFill>
            <a:blip r:embed="rId7"/>
            <a:stretch>
              <a:fillRect/>
            </a:stretch>
          </p:blipFill>
          <p:spPr>
            <a:xfrm>
              <a:off x="10564140" y="3790739"/>
              <a:ext cx="506012" cy="526152"/>
            </a:xfrm>
            <a:prstGeom prst="rect">
              <a:avLst/>
            </a:prstGeom>
          </p:spPr>
        </p:pic>
      </p:grpSp>
      <p:sp>
        <p:nvSpPr>
          <p:cNvPr id="38" name="Freeform 3">
            <a:extLst>
              <a:ext uri="{FF2B5EF4-FFF2-40B4-BE49-F238E27FC236}">
                <a16:creationId xmlns:a16="http://schemas.microsoft.com/office/drawing/2014/main" id="{37CF5ABB-FBE8-A739-88BF-AF438BA857CC}"/>
              </a:ext>
            </a:extLst>
          </p:cNvPr>
          <p:cNvSpPr/>
          <p:nvPr/>
        </p:nvSpPr>
        <p:spPr>
          <a:xfrm>
            <a:off x="355446" y="3684215"/>
            <a:ext cx="4066875" cy="4556723"/>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914446">
              <a:defRPr/>
            </a:pPr>
            <a:endParaRPr lang="vi-VN" kern="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842574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A27AB2A-9E65-7A3D-8DD6-1114188E5AF5}"/>
              </a:ext>
            </a:extLst>
          </p:cNvPr>
          <p:cNvPicPr>
            <a:picLocks noChangeAspect="1"/>
          </p:cNvPicPr>
          <p:nvPr/>
        </p:nvPicPr>
        <p:blipFill>
          <a:blip r:embed="rId5"/>
          <a:stretch>
            <a:fillRect/>
          </a:stretch>
        </p:blipFill>
        <p:spPr>
          <a:xfrm>
            <a:off x="3316690" y="2701985"/>
            <a:ext cx="6815919" cy="1530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lvl="0" algn="ctr">
              <a:defRPr/>
            </a:pPr>
            <a:r>
              <a:rPr lang="en-US" sz="4000" dirty="0">
                <a:solidFill>
                  <a:schemeClr val="accent6"/>
                </a:solidFill>
                <a:latin typeface="Calibri" panose="020F0502020204030204" pitchFamily="34" charset="0"/>
                <a:cs typeface="Calibri" panose="020F0502020204030204" pitchFamily="34" charset="0"/>
              </a:rPr>
              <a:t>1. </a:t>
            </a:r>
            <a:r>
              <a:rPr lang="vi-VN" sz="4000" dirty="0">
                <a:solidFill>
                  <a:schemeClr val="accent6"/>
                </a:solidFill>
                <a:latin typeface="Calibri" panose="020F0502020204030204" pitchFamily="34" charset="0"/>
                <a:cs typeface="Calibri" panose="020F0502020204030204" pitchFamily="34" charset="0"/>
              </a:rPr>
              <a:t>Nghệ thuật múa ba lê được giới thiệu như thế nào?</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sp>
        <p:nvSpPr>
          <p:cNvPr id="4" name="Speech Bubble: Rectangle with Corners Rounded 5">
            <a:extLst>
              <a:ext uri="{FF2B5EF4-FFF2-40B4-BE49-F238E27FC236}">
                <a16:creationId xmlns:a16="http://schemas.microsoft.com/office/drawing/2014/main" id="{73A20B24-BB93-4070-A0CF-2C81AB51B1C9}"/>
              </a:ext>
            </a:extLst>
          </p:cNvPr>
          <p:cNvSpPr/>
          <p:nvPr/>
        </p:nvSpPr>
        <p:spPr>
          <a:xfrm>
            <a:off x="3582706" y="2534705"/>
            <a:ext cx="7334065" cy="3256496"/>
          </a:xfrm>
          <a:prstGeom prst="wedgeRoundRectCallout">
            <a:avLst>
              <a:gd name="adj1" fmla="val -58945"/>
              <a:gd name="adj2" fmla="val 6459"/>
              <a:gd name="adj3" fmla="val 16667"/>
            </a:avLst>
          </a:prstGeom>
          <a:solidFill>
            <a:schemeClr val="accent2">
              <a:lumMod val="40000"/>
              <a:lumOff val="60000"/>
            </a:schemeClr>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002060"/>
                </a:solidFill>
                <a:latin typeface="Calibri" panose="020F0502020204030204" pitchFamily="34" charset="0"/>
                <a:cs typeface="Calibri" panose="020F0502020204030204" pitchFamily="34" charset="0"/>
              </a:rPr>
              <a:t>Có nguồn gốc từ châu Âu, được biết đến rộng rãi thông qua những vở ba lê – một thể loại vũ kịch có sự kết hợp giữa kịch, âm nhạc và vũ đạo.</a:t>
            </a:r>
            <a:endParaRPr kumimoji="0" lang="vi-VN"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8" name="Google Shape;1484;p40"/>
          <p:cNvGrpSpPr/>
          <p:nvPr/>
        </p:nvGrpSpPr>
        <p:grpSpPr>
          <a:xfrm rot="-899952">
            <a:off x="9650476" y="-35339"/>
            <a:ext cx="2191361" cy="2282467"/>
            <a:chOff x="3776725" y="489400"/>
            <a:chExt cx="484625" cy="500050"/>
          </a:xfrm>
        </p:grpSpPr>
        <p:sp>
          <p:nvSpPr>
            <p:cNvPr id="9"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0"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sp>
        <p:nvSpPr>
          <p:cNvPr id="14" name="Google Shape;275;p7"/>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5" name="TextBox 14"/>
          <p:cNvSpPr txBox="1"/>
          <p:nvPr/>
        </p:nvSpPr>
        <p:spPr>
          <a:xfrm>
            <a:off x="1505512" y="194753"/>
            <a:ext cx="8836431" cy="1323439"/>
          </a:xfrm>
          <a:prstGeom prst="rect">
            <a:avLst/>
          </a:prstGeom>
          <a:noFill/>
        </p:spPr>
        <p:txBody>
          <a:bodyPr wrap="square">
            <a:spAutoFit/>
          </a:bodyPr>
          <a:lstStyle/>
          <a:p>
            <a:pPr lvl="0" algn="ctr">
              <a:defRPr/>
            </a:pP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2.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Tìm</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thông</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tin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nói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về</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nội</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dung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các</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vở</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ba</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US" sz="4000"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lê</a:t>
            </a:r>
            <a:r>
              <a:rPr lang="en-US" sz="4000"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p:cNvGrpSpPr/>
          <p:nvPr/>
        </p:nvGrpSpPr>
        <p:grpSpPr>
          <a:xfrm>
            <a:off x="-190499" y="1452101"/>
            <a:ext cx="2624098" cy="1991287"/>
            <a:chOff x="6096075" y="734650"/>
            <a:chExt cx="709025" cy="447625"/>
          </a:xfrm>
        </p:grpSpPr>
        <p:sp>
          <p:nvSpPr>
            <p:cNvPr id="17"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1"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4000" dirty="0">
                <a:solidFill>
                  <a:srgbClr val="FFFFFF"/>
                </a:solidFill>
                <a:latin typeface="Calibri" panose="020F0502020204030204" pitchFamily="34" charset="0"/>
                <a:cs typeface="Calibri" panose="020F0502020204030204" pitchFamily="34" charset="0"/>
              </a:rPr>
              <a:t>Nội dung các vở ba lê (như Hồ thiên nga, Người đẹp ngủ trong rừng, Lọ Lem...) đều ca ngợi tình yêu, sự thánh thiện và ước mơ vươn tới những điều tốt đẹp của con người.</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48715" y="314929"/>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lvl="0" algn="ctr">
              <a:defRPr/>
            </a:pPr>
            <a:r>
              <a:rPr lang="en-US" sz="2800" kern="0" dirty="0">
                <a:solidFill>
                  <a:srgbClr val="FFFFFF"/>
                </a:solidFill>
                <a:latin typeface="Calibri" panose="020F0502020204030204" pitchFamily="34" charset="0"/>
                <a:cs typeface="Calibri" panose="020F0502020204030204" pitchFamily="34" charset="0"/>
              </a:rPr>
              <a:t>3. </a:t>
            </a:r>
            <a:r>
              <a:rPr lang="vi-VN" sz="2800" kern="0" dirty="0">
                <a:solidFill>
                  <a:srgbClr val="FFFFFF"/>
                </a:solidFill>
                <a:latin typeface="Calibri" panose="020F0502020204030204" pitchFamily="34" charset="0"/>
                <a:cs typeface="Calibri" panose="020F0502020204030204" pitchFamily="34" charset="0"/>
              </a:rPr>
              <a:t>Trong các vở ba lê, người diễn viên thể hiện nội dung vở kịch bằng cách nào? Điều đó được thể hiện ra sao trong vở Hồ thiên nga?</a:t>
            </a:r>
            <a:endParaRPr kumimoji="0" lang="en-US" sz="28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p:cNvSpPr/>
          <p:nvPr/>
        </p:nvSpPr>
        <p:spPr>
          <a:xfrm>
            <a:off x="3726494" y="1714500"/>
            <a:ext cx="7874956" cy="422910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Người diễn viên dùng động tác múa (vũ đạo) để thể hiện nội dung thay cho lời nói. Trong vở Hồ thiên nga, các diễn viên thực hiện </a:t>
            </a:r>
            <a:r>
              <a:rPr lang="vi-VN" sz="2800" b="1" dirty="0">
                <a:solidFill>
                  <a:srgbClr val="F7A9BD">
                    <a:lumMod val="10000"/>
                  </a:srgbClr>
                </a:solidFill>
                <a:latin typeface="Calibri" panose="020F0502020204030204" pitchFamily="34" charset="0"/>
                <a:cs typeface="Calibri" panose="020F0502020204030204" pitchFamily="34" charset="0"/>
              </a:rPr>
              <a:t>những cú xoay người đẹp mắt và chuẩn xác</a:t>
            </a:r>
            <a:r>
              <a:rPr lang="vi-VN" sz="2800" dirty="0">
                <a:solidFill>
                  <a:srgbClr val="F7A9BD">
                    <a:lumMod val="10000"/>
                  </a:srgbClr>
                </a:solidFill>
                <a:latin typeface="Calibri" panose="020F0502020204030204" pitchFamily="34" charset="0"/>
                <a:cs typeface="Calibri" panose="020F0502020204030204" pitchFamily="34" charset="0"/>
              </a:rPr>
              <a:t>, những </a:t>
            </a:r>
            <a:r>
              <a:rPr lang="vi-VN" sz="2800" b="1" dirty="0">
                <a:solidFill>
                  <a:srgbClr val="F7A9BD">
                    <a:lumMod val="10000"/>
                  </a:srgbClr>
                </a:solidFill>
                <a:latin typeface="Calibri" panose="020F0502020204030204" pitchFamily="34" charset="0"/>
                <a:cs typeface="Calibri" panose="020F0502020204030204" pitchFamily="34" charset="0"/>
              </a:rPr>
              <a:t>bước đi nhẹ như cánh hoa hé mở</a:t>
            </a:r>
            <a:r>
              <a:rPr lang="vi-VN" sz="2800" dirty="0">
                <a:solidFill>
                  <a:srgbClr val="F7A9BD">
                    <a:lumMod val="10000"/>
                  </a:srgbClr>
                </a:solidFill>
                <a:latin typeface="Calibri" panose="020F0502020204030204" pitchFamily="34" charset="0"/>
                <a:cs typeface="Calibri" panose="020F0502020204030204" pitchFamily="34" charset="0"/>
              </a:rPr>
              <a:t> để thể hiện cảnh đàn thiên nga đang lướt trên mặt hồ; diễn viên chính </a:t>
            </a:r>
            <a:r>
              <a:rPr lang="vi-VN" sz="2800" b="1" dirty="0">
                <a:solidFill>
                  <a:srgbClr val="F7A9BD">
                    <a:lumMod val="10000"/>
                  </a:srgbClr>
                </a:solidFill>
                <a:latin typeface="Calibri" panose="020F0502020204030204" pitchFamily="34" charset="0"/>
                <a:cs typeface="Calibri" panose="020F0502020204030204" pitchFamily="34" charset="0"/>
              </a:rPr>
              <a:t>đứng một chân xoay liên tục tới 32 vòng trên đầu mũi chân</a:t>
            </a:r>
            <a:r>
              <a:rPr lang="vi-VN" sz="2800" dirty="0">
                <a:solidFill>
                  <a:srgbClr val="F7A9BD">
                    <a:lumMod val="10000"/>
                  </a:srgbClr>
                </a:solidFill>
                <a:latin typeface="Calibri" panose="020F0502020204030204" pitchFamily="34" charset="0"/>
                <a:cs typeface="Calibri" panose="020F0502020204030204" pitchFamily="34" charset="0"/>
              </a:rPr>
              <a:t> để diễn tả nhân vật đang mong muốn thể hiện sức mạnh một cách mãnh liệt.</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 name="Google Shape;276;p7"/>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1483;p40"/>
          <p:cNvSpPr txBox="1"/>
          <p:nvPr/>
        </p:nvSpPr>
        <p:spPr>
          <a:xfrm>
            <a:off x="1118997" y="13395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4. </a:t>
            </a:r>
            <a:r>
              <a:rPr kumimoji="0" lang="vi-VN"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Theo em, vì sao diễn viên múa ba lê phải rất dày công khổ luyện?</a:t>
            </a:r>
            <a:endParaRPr kumimoji="0" lang="en-US" sz="4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266950"/>
            <a:ext cx="7874956" cy="36766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2800" dirty="0">
                <a:solidFill>
                  <a:srgbClr val="F7A9BD">
                    <a:lumMod val="10000"/>
                  </a:srgbClr>
                </a:solidFill>
                <a:latin typeface="Calibri" panose="020F0502020204030204" pitchFamily="34" charset="0"/>
                <a:cs typeface="Calibri" panose="020F0502020204030204" pitchFamily="34" charset="0"/>
              </a:rPr>
              <a:t>Vì những động tác múa của ba lê rất đẹp mắt, tinh tế nhưng đồng thời cũng rất khó. Ví dụ như động tác xoay người thật chuẩn xác, thậm chí xoay đến 32 vòng, động tác đi nhẹ như lướt, động tác đứng trên đầu mũi chân,... Để thể hiện vừa chính xác vừa đẹp mắt những động tác đó, người diễn viên phải dày công khổ luyện trong thời gian dài.</a:t>
            </a:r>
            <a:endParaRPr kumimoji="0" lang="en-US" sz="28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7" name="Speech Bubble: Rectangle with Corners Rounded 5">
            <a:extLst>
              <a:ext uri="{FF2B5EF4-FFF2-40B4-BE49-F238E27FC236}">
                <a16:creationId xmlns:a16="http://schemas.microsoft.com/office/drawing/2014/main" id="{DB896E30-4C80-F647-E243-F16C0825B3ED}"/>
              </a:ext>
            </a:extLst>
          </p:cNvPr>
          <p:cNvSpPr/>
          <p:nvPr/>
        </p:nvSpPr>
        <p:spPr>
          <a:xfrm>
            <a:off x="372649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a:solidFill>
                  <a:srgbClr val="F7A9BD">
                    <a:lumMod val="10000"/>
                  </a:srgbClr>
                </a:solidFill>
                <a:latin typeface="Calibri" panose="020F0502020204030204" pitchFamily="34" charset="0"/>
                <a:cs typeface="Calibri" panose="020F0502020204030204" pitchFamily="34" charset="0"/>
              </a:rPr>
              <a:t>Sắp xếp các thông tin dưới đây theo trật tự trong bài đọc.</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Sự phổ biến của múa ba lê hiện nay</a:t>
            </a:r>
          </a:p>
          <a:p>
            <a:pPr lvl="0" algn="just">
              <a:defRPr/>
            </a:pPr>
            <a:r>
              <a:rPr lang="vi-VN" sz="3200">
                <a:solidFill>
                  <a:srgbClr val="F7A9BD">
                    <a:lumMod val="10000"/>
                  </a:srgbClr>
                </a:solidFill>
                <a:latin typeface="Calibri" panose="020F0502020204030204" pitchFamily="34" charset="0"/>
                <a:cs typeface="Calibri" panose="020F0502020204030204" pitchFamily="34" charset="0"/>
              </a:rPr>
              <a:t>– Nội dung các vở ba lê</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
        <p:nvSpPr>
          <p:cNvPr id="6" name="Speech Bubble: Rectangle with Corners Rounded 5">
            <a:extLst>
              <a:ext uri="{FF2B5EF4-FFF2-40B4-BE49-F238E27FC236}">
                <a16:creationId xmlns:a16="http://schemas.microsoft.com/office/drawing/2014/main" id="{66C7B599-24CF-BD48-3324-9359420DC365}"/>
              </a:ext>
            </a:extLst>
          </p:cNvPr>
          <p:cNvSpPr/>
          <p:nvPr/>
        </p:nvSpPr>
        <p:spPr>
          <a:xfrm>
            <a:off x="3745544" y="285750"/>
            <a:ext cx="7874956" cy="3752850"/>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200" b="1" dirty="0">
                <a:solidFill>
                  <a:srgbClr val="F7A9BD">
                    <a:lumMod val="10000"/>
                  </a:srgbClr>
                </a:solidFill>
                <a:latin typeface="Calibri" panose="020F0502020204030204" pitchFamily="34" charset="0"/>
                <a:cs typeface="Calibri" panose="020F0502020204030204" pitchFamily="34" charset="0"/>
              </a:rPr>
              <a:t>Em sắp xếp các thông tin theo trật tự trong bài đọc như sau:</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Thông tin chung về nghệ thuật múa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Nội dung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Cách thể hiện nội dung trong các vở ba lê</a:t>
            </a:r>
          </a:p>
          <a:p>
            <a:pPr lvl="0" algn="just">
              <a:defRPr/>
            </a:pPr>
            <a:r>
              <a:rPr lang="vi-VN" sz="3200" dirty="0">
                <a:solidFill>
                  <a:srgbClr val="F7A9BD">
                    <a:lumMod val="10000"/>
                  </a:srgbClr>
                </a:solidFill>
                <a:latin typeface="Calibri" panose="020F0502020204030204" pitchFamily="34" charset="0"/>
                <a:cs typeface="Calibri" panose="020F0502020204030204" pitchFamily="34" charset="0"/>
              </a:rPr>
              <a:t>– Sự phổ biến của múa ba lê hiện nay</a:t>
            </a:r>
            <a:endParaRPr kumimoji="0" lang="en-US" sz="320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154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Winter Waltz  CASA DE BALET_720pFHR">
            <a:hlinkClick r:id="" action="ppaction://media"/>
            <a:extLst>
              <a:ext uri="{FF2B5EF4-FFF2-40B4-BE49-F238E27FC236}">
                <a16:creationId xmlns:a16="http://schemas.microsoft.com/office/drawing/2014/main" id="{C7AD72B7-2BFA-C926-A48D-BF60BC36D5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333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i="1" dirty="0">
                <a:solidFill>
                  <a:srgbClr val="7030A0"/>
                </a:solidFill>
                <a:latin typeface="Cambria" panose="02040503050406030204" pitchFamily="18" charset="0"/>
              </a:rPr>
              <a:t>   </a:t>
            </a:r>
            <a:r>
              <a:rPr lang="vi-VN" sz="4000" b="1" i="1" dirty="0">
                <a:solidFill>
                  <a:srgbClr val="7030A0"/>
                </a:solidFill>
                <a:latin typeface="Cambria" panose="02040503050406030204" pitchFamily="18" charset="0"/>
              </a:rPr>
              <a:t>Múa ba lê là một nghệ thuật do những diễn viên khổ luyện mới thực hiện được. Người múa phải truyền tải được ngôn ngữ thông qua những động tác múa, mỗi một vở ba lê là một câu chuyện không cất thành lời mà qua những động tác tạo nên.</a:t>
            </a:r>
            <a:endParaRPr lang="en-US" sz="4000" b="1" i="1" dirty="0">
              <a:solidFill>
                <a:srgbClr val="7030A0"/>
              </a:solidFill>
              <a:latin typeface="Cambria" panose="02040503050406030204" pitchFamily="18" charset="0"/>
            </a:endParaRPr>
          </a:p>
        </p:txBody>
      </p:sp>
      <p:pic>
        <p:nvPicPr>
          <p:cNvPr id="2" name="Picture 1"/>
          <p:cNvPicPr>
            <a:picLocks noChangeAspect="1"/>
          </p:cNvPicPr>
          <p:nvPr/>
        </p:nvPicPr>
        <p:blipFill>
          <a:blip r:embed="rId2"/>
          <a:stretch>
            <a:fillRect/>
          </a:stretch>
        </p:blipFill>
        <p:spPr>
          <a:xfrm>
            <a:off x="3809496" y="-154736"/>
            <a:ext cx="4462659" cy="1926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2" name="Picture 1">
            <a:extLst>
              <a:ext uri="{FF2B5EF4-FFF2-40B4-BE49-F238E27FC236}">
                <a16:creationId xmlns:a16="http://schemas.microsoft.com/office/drawing/2014/main" id="{D7D4831B-E07A-1880-917E-E626B83A3749}"/>
              </a:ext>
            </a:extLst>
          </p:cNvPr>
          <p:cNvPicPr>
            <a:picLocks noChangeAspect="1"/>
          </p:cNvPicPr>
          <p:nvPr/>
        </p:nvPicPr>
        <p:blipFill>
          <a:blip r:embed="rId5"/>
          <a:stretch>
            <a:fillRect/>
          </a:stretch>
        </p:blipFill>
        <p:spPr>
          <a:xfrm>
            <a:off x="2968428" y="2833815"/>
            <a:ext cx="7474344"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501F10-F0A2-E862-B2DF-03B388CAE9CE}"/>
              </a:ext>
            </a:extLst>
          </p:cNvPr>
          <p:cNvSpPr txBox="1"/>
          <p:nvPr/>
        </p:nvSpPr>
        <p:spPr>
          <a:xfrm>
            <a:off x="3114675" y="2124075"/>
            <a:ext cx="7277100" cy="3416320"/>
          </a:xfrm>
          <a:prstGeom prst="rect">
            <a:avLst/>
          </a:prstGeom>
          <a:noFill/>
        </p:spPr>
        <p:txBody>
          <a:bodyPr wrap="square" rtlCol="0">
            <a:spAutoFit/>
          </a:bodyPr>
          <a:lstStyle/>
          <a:p>
            <a:pPr algn="just"/>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diễn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bài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điệu</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chung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chậm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rãi</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tình</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đọc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phù</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hợp</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nhấn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giọng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vào</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từ</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ngữ</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thiết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thế</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tâm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trạng</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cảm</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xúc</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nhân</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3600" kern="10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vật</a:t>
            </a:r>
            <a:r>
              <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a:p>
            <a:pPr algn="just"/>
            <a:endParaRPr lang="en-US"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194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defRPr/>
              </a:pPr>
              <a:endParaRPr sz="1865" kern="0">
                <a:solidFill>
                  <a:srgbClr val="000000"/>
                </a:solidFill>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grpSp>
        <p:nvGrpSpPr>
          <p:cNvPr id="33" name="Google Shape;1461;p39"/>
          <p:cNvGrpSpPr/>
          <p:nvPr/>
        </p:nvGrpSpPr>
        <p:grpSpPr>
          <a:xfrm>
            <a:off x="1716456" y="-121094"/>
            <a:ext cx="2664048" cy="1681879"/>
            <a:chOff x="6096075" y="734650"/>
            <a:chExt cx="709025" cy="447625"/>
          </a:xfrm>
        </p:grpSpPr>
        <p:sp>
          <p:nvSpPr>
            <p:cNvPr id="34"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pic>
        <p:nvPicPr>
          <p:cNvPr id="2" name="Picture 1">
            <a:extLst>
              <a:ext uri="{FF2B5EF4-FFF2-40B4-BE49-F238E27FC236}">
                <a16:creationId xmlns:a16="http://schemas.microsoft.com/office/drawing/2014/main" id="{25BC4F9E-4D24-F8DC-F725-9615256E2425}"/>
              </a:ext>
            </a:extLst>
          </p:cNvPr>
          <p:cNvPicPr>
            <a:picLocks noChangeAspect="1"/>
          </p:cNvPicPr>
          <p:nvPr/>
        </p:nvPicPr>
        <p:blipFill>
          <a:blip r:embed="rId5"/>
          <a:stretch>
            <a:fillRect/>
          </a:stretch>
        </p:blipFill>
        <p:spPr>
          <a:xfrm>
            <a:off x="3107501" y="2610911"/>
            <a:ext cx="7291448"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143125" y="161521"/>
            <a:ext cx="8782050"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accent4">
                    <a:lumMod val="50000"/>
                  </a:schemeClr>
                </a:solidFill>
                <a:latin typeface="Calibri" panose="020F0502020204030204" pitchFamily="34" charset="0"/>
                <a:cs typeface="Calibri" panose="020F0502020204030204" pitchFamily="34" charset="0"/>
              </a:rPr>
              <a:t> </a:t>
            </a:r>
            <a:r>
              <a:rPr lang="en-US" sz="3600" b="1" dirty="0">
                <a:solidFill>
                  <a:schemeClr val="accent4">
                    <a:lumMod val="50000"/>
                  </a:schemeClr>
                </a:solidFill>
                <a:latin typeface="Calibri" panose="020F0502020204030204" pitchFamily="34" charset="0"/>
                <a:cs typeface="Calibri" panose="020F0502020204030204" pitchFamily="34" charset="0"/>
              </a:rPr>
              <a:t>1. </a:t>
            </a:r>
            <a:r>
              <a:rPr lang="vi-VN" sz="3600" b="1" dirty="0">
                <a:solidFill>
                  <a:schemeClr val="accent4">
                    <a:lumMod val="50000"/>
                  </a:schemeClr>
                </a:solidFill>
                <a:latin typeface="Calibri" panose="020F0502020204030204" pitchFamily="34" charset="0"/>
                <a:cs typeface="Calibri" panose="020F0502020204030204" pitchFamily="34" charset="0"/>
              </a:rPr>
              <a:t>Tìm các kết từ trong câu dưới đây và cho biết tác dụng của chúng trong câu.</a:t>
            </a:r>
            <a:endParaRPr lang="en-GB" sz="3600" b="1"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1133281" y="1857678"/>
            <a:ext cx="2838735" cy="5663333"/>
          </a:xfrm>
          <a:prstGeom prst="rect">
            <a:avLst/>
          </a:prstGeom>
          <a:noFill/>
        </p:spPr>
      </p:pic>
      <p:sp>
        <p:nvSpPr>
          <p:cNvPr id="2" name="Rectangle: Rounded Corners 1">
            <a:extLst>
              <a:ext uri="{FF2B5EF4-FFF2-40B4-BE49-F238E27FC236}">
                <a16:creationId xmlns:a16="http://schemas.microsoft.com/office/drawing/2014/main" id="{8FA9D4C4-13AB-5771-C9B0-A5DBD777475D}"/>
              </a:ext>
            </a:extLst>
          </p:cNvPr>
          <p:cNvSpPr/>
          <p:nvPr/>
        </p:nvSpPr>
        <p:spPr>
          <a:xfrm>
            <a:off x="3314700" y="1657350"/>
            <a:ext cx="7658100" cy="1676400"/>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rPr>
              <a:t>Để thực hiện được những kĩ thuật rất khó này, người diễn viên phải dày công khổ luyện trong một thời gian dài.</a:t>
            </a:r>
            <a:endParaRPr lang="en-US" sz="3200" dirty="0">
              <a:solidFill>
                <a:srgbClr val="002060"/>
              </a:solidFill>
              <a:latin typeface="Cambria" panose="02040503050406030204" pitchFamily="18" charset="0"/>
              <a:ea typeface="Cambria" panose="02040503050406030204" pitchFamily="18" charset="0"/>
            </a:endParaRPr>
          </a:p>
        </p:txBody>
      </p:sp>
      <p:graphicFrame>
        <p:nvGraphicFramePr>
          <p:cNvPr id="4" name="Table 3">
            <a:extLst>
              <a:ext uri="{FF2B5EF4-FFF2-40B4-BE49-F238E27FC236}">
                <a16:creationId xmlns:a16="http://schemas.microsoft.com/office/drawing/2014/main" id="{AA8F12AC-7E47-016F-1838-3204B5D99A54}"/>
              </a:ext>
            </a:extLst>
          </p:cNvPr>
          <p:cNvGraphicFramePr>
            <a:graphicFrameLocks noGrp="1"/>
          </p:cNvGraphicFramePr>
          <p:nvPr>
            <p:extLst>
              <p:ext uri="{D42A27DB-BD31-4B8C-83A1-F6EECF244321}">
                <p14:modId xmlns:p14="http://schemas.microsoft.com/office/powerpoint/2010/main" val="1108174026"/>
              </p:ext>
            </p:extLst>
          </p:nvPr>
        </p:nvGraphicFramePr>
        <p:xfrm>
          <a:off x="4334509" y="3622103"/>
          <a:ext cx="6190615" cy="2369122"/>
        </p:xfrm>
        <a:graphic>
          <a:graphicData uri="http://schemas.openxmlformats.org/drawingml/2006/table">
            <a:tbl>
              <a:tblPr firstRow="1" firstCol="1" bandRow="1">
                <a:tableStyleId>{93296810-A885-4BE3-A3E7-6D5BEEA58F35}</a:tableStyleId>
              </a:tblPr>
              <a:tblGrid>
                <a:gridCol w="1446113">
                  <a:extLst>
                    <a:ext uri="{9D8B030D-6E8A-4147-A177-3AD203B41FA5}">
                      <a16:colId xmlns:a16="http://schemas.microsoft.com/office/drawing/2014/main" val="636573925"/>
                    </a:ext>
                  </a:extLst>
                </a:gridCol>
                <a:gridCol w="4744502">
                  <a:extLst>
                    <a:ext uri="{9D8B030D-6E8A-4147-A177-3AD203B41FA5}">
                      <a16:colId xmlns:a16="http://schemas.microsoft.com/office/drawing/2014/main" val="3282651164"/>
                    </a:ext>
                  </a:extLst>
                </a:gridCol>
              </a:tblGrid>
              <a:tr h="578322">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Kết</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từ</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Tác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dụng</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8611294"/>
                  </a:ext>
                </a:extLst>
              </a:tr>
              <a:tr h="1212478">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để</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điều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sắp</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nêu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ra</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là</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mục</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đích</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883735"/>
                  </a:ext>
                </a:extLst>
              </a:tr>
              <a:tr h="578322">
                <a:tc>
                  <a:txBody>
                    <a:bodyPr/>
                    <a:lstStyle/>
                    <a:p>
                      <a:pPr marL="0" marR="0" algn="just">
                        <a:lnSpc>
                          <a:spcPct val="120000"/>
                        </a:lnSpc>
                        <a:spcBef>
                          <a:spcPts val="0"/>
                        </a:spcBef>
                        <a:spcAft>
                          <a:spcPts val="0"/>
                        </a:spcAft>
                        <a:tabLst>
                          <a:tab pos="2581275" algn="l"/>
                        </a:tabLst>
                      </a:pPr>
                      <a:r>
                        <a:rPr lang="en-US" sz="2800" kern="100">
                          <a:solidFill>
                            <a:srgbClr val="002060"/>
                          </a:solidFill>
                          <a:effectLst/>
                          <a:latin typeface="Cambria" panose="02040503050406030204" pitchFamily="18" charset="0"/>
                          <a:ea typeface="Cambria" panose="02040503050406030204" pitchFamily="18" charset="0"/>
                        </a:rPr>
                        <a:t>trong</a:t>
                      </a:r>
                      <a:endParaRPr lang="en-US" sz="240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tabLst>
                          <a:tab pos="2581275" algn="l"/>
                        </a:tabLst>
                      </a:pPr>
                      <a:r>
                        <a:rPr lang="en-US" sz="2800" kern="100" dirty="0" err="1">
                          <a:solidFill>
                            <a:srgbClr val="002060"/>
                          </a:solidFill>
                          <a:effectLst/>
                          <a:latin typeface="Cambria" panose="02040503050406030204" pitchFamily="18" charset="0"/>
                          <a:ea typeface="Cambria" panose="02040503050406030204" pitchFamily="18" charset="0"/>
                        </a:rPr>
                        <a:t>Biểu</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thị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quan</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hệ</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vị</a:t>
                      </a:r>
                      <a:r>
                        <a:rPr lang="en-US" sz="2800" kern="100" dirty="0">
                          <a:solidFill>
                            <a:srgbClr val="002060"/>
                          </a:solidFill>
                          <a:effectLst/>
                          <a:latin typeface="Cambria" panose="02040503050406030204" pitchFamily="18" charset="0"/>
                          <a:ea typeface="Cambria" panose="02040503050406030204" pitchFamily="18" charset="0"/>
                        </a:rPr>
                        <a:t> </a:t>
                      </a:r>
                      <a:r>
                        <a:rPr lang="en-US" sz="2800" kern="100" dirty="0" err="1">
                          <a:solidFill>
                            <a:srgbClr val="002060"/>
                          </a:solidFill>
                          <a:effectLst/>
                          <a:latin typeface="Cambria" panose="02040503050406030204" pitchFamily="18" charset="0"/>
                          <a:ea typeface="Cambria" panose="02040503050406030204" pitchFamily="18" charset="0"/>
                        </a:rPr>
                        <a:t>trí</a:t>
                      </a:r>
                      <a:endParaRPr lang="en-US" sz="2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805353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438275" y="94846"/>
            <a:ext cx="10048875" cy="81002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BA96F0">
                    <a:lumMod val="50000"/>
                  </a:srgbClr>
                </a:solidFill>
                <a:latin typeface="Calibri" panose="020F0502020204030204" pitchFamily="34" charset="0"/>
                <a:cs typeface="Calibri" panose="020F0502020204030204" pitchFamily="34" charset="0"/>
              </a:rPr>
              <a:t>2. </a:t>
            </a:r>
            <a:r>
              <a:rPr lang="vi-VN" sz="3600" b="1" dirty="0">
                <a:solidFill>
                  <a:srgbClr val="BA96F0">
                    <a:lumMod val="50000"/>
                  </a:srgbClr>
                </a:solidFill>
                <a:latin typeface="Calibri" panose="020F0502020204030204" pitchFamily="34" charset="0"/>
                <a:cs typeface="Calibri" panose="020F0502020204030204" pitchFamily="34" charset="0"/>
              </a:rPr>
              <a:t>Tìm kết từ thay cho bông hoa để hoàn thiện câu.</a:t>
            </a:r>
            <a:endParaRPr kumimoji="0" lang="en-GB" sz="3600" b="1" i="0" u="none" strike="noStrike" kern="1200" cap="none" spc="0" normalizeH="0" baseline="0" noProof="0" dirty="0">
              <a:ln>
                <a:noFill/>
              </a:ln>
              <a:solidFill>
                <a:srgbClr val="BA96F0">
                  <a:lumMod val="50000"/>
                </a:srgbClr>
              </a:solidFill>
              <a:effectLst/>
              <a:uLnTx/>
              <a:uFillTx/>
              <a:latin typeface="Calibri" panose="020F0502020204030204" pitchFamily="34" charset="0"/>
              <a:ea typeface="+mn-ea"/>
              <a:cs typeface="Calibri" panose="020F0502020204030204" pitchFamily="34" charset="0"/>
            </a:endParaRP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a:fillRect/>
          </a:stretch>
        </p:blipFill>
        <p:spPr>
          <a:xfrm>
            <a:off x="266506" y="1762428"/>
            <a:ext cx="2838735" cy="5663333"/>
          </a:xfrm>
          <a:prstGeom prst="rect">
            <a:avLst/>
          </a:prstGeom>
          <a:noFill/>
        </p:spPr>
      </p:pic>
      <p:sp>
        <p:nvSpPr>
          <p:cNvPr id="3" name="TextBox 2">
            <a:extLst>
              <a:ext uri="{FF2B5EF4-FFF2-40B4-BE49-F238E27FC236}">
                <a16:creationId xmlns:a16="http://schemas.microsoft.com/office/drawing/2014/main" id="{D13185F3-F21F-F78B-43DF-53F578F67D46}"/>
              </a:ext>
            </a:extLst>
          </p:cNvPr>
          <p:cNvSpPr txBox="1"/>
          <p:nvPr/>
        </p:nvSpPr>
        <p:spPr>
          <a:xfrm>
            <a:off x="2638425" y="1838325"/>
            <a:ext cx="8648700" cy="3046988"/>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a:t>
            </a:r>
            <a:r>
              <a:rPr lang="vi-VN" sz="3200" b="1" i="1" dirty="0">
                <a:solidFill>
                  <a:srgbClr val="000000"/>
                </a:solidFill>
                <a:effectLst/>
                <a:latin typeface="Cambria" panose="02040503050406030204" pitchFamily="18" charset="0"/>
                <a:ea typeface="Cambria" panose="02040503050406030204" pitchFamily="18" charset="0"/>
              </a:rPr>
              <a:t>Mặc dù</a:t>
            </a:r>
            <a:r>
              <a:rPr lang="vi-VN" sz="3200" b="0" i="0" dirty="0">
                <a:solidFill>
                  <a:srgbClr val="000000"/>
                </a:solidFill>
                <a:effectLst/>
                <a:latin typeface="Cambria" panose="02040503050406030204" pitchFamily="18" charset="0"/>
                <a:ea typeface="Cambria" panose="02040503050406030204" pitchFamily="18" charset="0"/>
              </a:rPr>
              <a:t> không dùng lời nói </a:t>
            </a:r>
            <a:r>
              <a:rPr lang="vi-VN" sz="3200" b="1" i="1" dirty="0">
                <a:solidFill>
                  <a:srgbClr val="000000"/>
                </a:solidFill>
                <a:effectLst/>
                <a:latin typeface="Cambria" panose="02040503050406030204" pitchFamily="18" charset="0"/>
                <a:ea typeface="Cambria" panose="02040503050406030204" pitchFamily="18" charset="0"/>
              </a:rPr>
              <a:t>nhưng</a:t>
            </a:r>
            <a:r>
              <a:rPr lang="vi-VN" sz="3200" b="0" i="0" dirty="0">
                <a:solidFill>
                  <a:srgbClr val="000000"/>
                </a:solidFill>
                <a:effectLst/>
                <a:latin typeface="Cambria" panose="02040503050406030204" pitchFamily="18" charset="0"/>
                <a:ea typeface="Cambria" panose="02040503050406030204" pitchFamily="18" charset="0"/>
              </a:rPr>
              <a:t> các nghệ sĩ ba lê vẫn thể hiện được nội dung vở kịch thông qua những vũ đạo đẹp mắt </a:t>
            </a:r>
            <a:r>
              <a:rPr lang="vi-VN" sz="3200" b="1" i="1"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điêu luyện.</a:t>
            </a:r>
          </a:p>
          <a:p>
            <a:pPr algn="just"/>
            <a:r>
              <a:rPr lang="vi-VN" sz="3200" b="0" i="0" dirty="0">
                <a:solidFill>
                  <a:srgbClr val="000000"/>
                </a:solidFill>
                <a:effectLst/>
                <a:latin typeface="Cambria" panose="02040503050406030204" pitchFamily="18" charset="0"/>
                <a:ea typeface="Cambria" panose="02040503050406030204" pitchFamily="18" charset="0"/>
              </a:rPr>
              <a:t>b. </a:t>
            </a:r>
            <a:r>
              <a:rPr lang="vi-VN" sz="3200" b="1" i="1" dirty="0">
                <a:solidFill>
                  <a:srgbClr val="000000"/>
                </a:solidFill>
                <a:effectLst/>
                <a:latin typeface="Cambria" panose="02040503050406030204" pitchFamily="18" charset="0"/>
                <a:ea typeface="Cambria" panose="02040503050406030204" pitchFamily="18" charset="0"/>
              </a:rPr>
              <a:t>Vì</a:t>
            </a:r>
            <a:r>
              <a:rPr lang="vi-VN" sz="3200" b="0" i="0" dirty="0">
                <a:solidFill>
                  <a:srgbClr val="000000"/>
                </a:solidFill>
                <a:effectLst/>
                <a:latin typeface="Cambria" panose="02040503050406030204" pitchFamily="18" charset="0"/>
                <a:ea typeface="Cambria" panose="02040503050406030204" pitchFamily="18" charset="0"/>
              </a:rPr>
              <a:t> múa ba lê là một môn nghệ thuật tinh tế, độc đáo </a:t>
            </a:r>
            <a:r>
              <a:rPr lang="vi-VN" sz="3200" b="1" i="1" dirty="0">
                <a:solidFill>
                  <a:srgbClr val="000000"/>
                </a:solidFill>
                <a:effectLst/>
                <a:latin typeface="Cambria" panose="02040503050406030204" pitchFamily="18" charset="0"/>
                <a:ea typeface="Cambria" panose="02040503050406030204" pitchFamily="18" charset="0"/>
              </a:rPr>
              <a:t>nên</a:t>
            </a:r>
            <a:r>
              <a:rPr lang="vi-VN" sz="3200" b="0" i="0" dirty="0">
                <a:solidFill>
                  <a:srgbClr val="000000"/>
                </a:solidFill>
                <a:effectLst/>
                <a:latin typeface="Cambria" panose="02040503050406030204" pitchFamily="18" charset="0"/>
                <a:ea typeface="Cambria" panose="02040503050406030204" pitchFamily="18" charset="0"/>
              </a:rPr>
              <a:t> ngày càng được nhiều người yêu thích.</a:t>
            </a:r>
          </a:p>
        </p:txBody>
      </p:sp>
      <p:pic>
        <p:nvPicPr>
          <p:cNvPr id="7" name="Picture 2" descr="Hình ảnh Bằng Tay Hoa Trang Trí PNG , Bông Hoa, Năm Bông Hoa, Hồng PNG miễn  phí tải tập tin PSDComment và Vector">
            <a:extLst>
              <a:ext uri="{FF2B5EF4-FFF2-40B4-BE49-F238E27FC236}">
                <a16:creationId xmlns:a16="http://schemas.microsoft.com/office/drawing/2014/main" id="{9977859A-1681-BBF8-5888-EEAA0AE2B7CD}"/>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68386" y="1238250"/>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ình ảnh Bằng Tay Hoa Trang Trí PNG , Bông Hoa, Năm Bông Hoa, Hồng PNG miễn  phí tải tập tin PSDComment và Vector">
            <a:extLst>
              <a:ext uri="{FF2B5EF4-FFF2-40B4-BE49-F238E27FC236}">
                <a16:creationId xmlns:a16="http://schemas.microsoft.com/office/drawing/2014/main" id="{75C37517-5ECE-E834-7BBC-C77F7171EC77}"/>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688036" y="1247775"/>
            <a:ext cx="1894114" cy="15933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ình ảnh Bằng Tay Hoa Trang Trí PNG , Bông Hoa, Năm Bông Hoa, Hồng PNG miễn  phí tải tập tin PSDComment và Vector">
            <a:extLst>
              <a:ext uri="{FF2B5EF4-FFF2-40B4-BE49-F238E27FC236}">
                <a16:creationId xmlns:a16="http://schemas.microsoft.com/office/drawing/2014/main" id="{63B78EB0-3CD2-9C12-D138-11462B642CA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211786" y="276225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ình ảnh Bằng Tay Hoa Trang Trí PNG , Bông Hoa, Năm Bông Hoa, Hồng PNG miễn  phí tải tập tin PSDComment và Vector">
            <a:extLst>
              <a:ext uri="{FF2B5EF4-FFF2-40B4-BE49-F238E27FC236}">
                <a16:creationId xmlns:a16="http://schemas.microsoft.com/office/drawing/2014/main" id="{BD601636-E915-A344-3851-D9C660FFA5E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896961" y="3200401"/>
            <a:ext cx="905811" cy="762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ình ảnh Bằng Tay Hoa Trang Trí PNG , Bông Hoa, Năm Bông Hoa, Hồng PNG miễn  phí tải tập tin PSDComment và Vector">
            <a:extLst>
              <a:ext uri="{FF2B5EF4-FFF2-40B4-BE49-F238E27FC236}">
                <a16:creationId xmlns:a16="http://schemas.microsoft.com/office/drawing/2014/main" id="{FD6CC712-5E0A-65AA-D2C2-E748E072C9F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30461" y="3752851"/>
            <a:ext cx="905811"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014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tabLst/>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341007" y="2119426"/>
            <a:ext cx="6869670" cy="2308324"/>
          </a:xfrm>
          <a:prstGeom prst="rect">
            <a:avLst/>
          </a:prstGeom>
          <a:noFill/>
        </p:spPr>
        <p:txBody>
          <a:bodyPr wrap="square" rtlCol="0">
            <a:spAutoFit/>
          </a:bodyPr>
          <a:lstStyle/>
          <a:p>
            <a:pPr lvl="0" algn="ctr">
              <a:defRPr/>
            </a:pP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Nêu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suy</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nghĩ</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và</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cảm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xúc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của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em</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sau</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khi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học</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xong</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bài</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Nghệ</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thuật</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múa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ba</a:t>
            </a:r>
            <a:r>
              <a:rPr lang="en-GB" sz="4800" dirty="0">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 </a:t>
            </a:r>
            <a:r>
              <a:rPr lang="en-GB" sz="4800" dirty="0" err="1">
                <a:solidFill>
                  <a:srgbClr val="F7A9BD">
                    <a:lumMod val="10000"/>
                  </a:srgbClr>
                </a:solidFill>
                <a:latin typeface="Cambria" panose="02040503050406030204" pitchFamily="18" charset="0"/>
                <a:ea typeface="Cambria" panose="02040503050406030204" pitchFamily="18" charset="0"/>
                <a:cs typeface="Calibri" panose="020F0502020204030204" pitchFamily="34" charset="0"/>
              </a:rPr>
              <a:t>lê</a:t>
            </a:r>
            <a:endParaRPr kumimoji="0" lang="en-GB" sz="4800" b="0" i="0" u="none" strike="noStrike" kern="1200" cap="none" spc="0" normalizeH="0" baseline="0" noProof="0" dirty="0">
              <a:ln>
                <a:noFill/>
              </a:ln>
              <a:solidFill>
                <a:srgbClr val="F7A9BD">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531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 name="Google Shape;275;p7"/>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Speech Bubble: Rectangle with Corners Rounded 5"/>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defRPr/>
            </a:pP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6A3F35"/>
              </a:solidFill>
              <a:effectLst/>
              <a:uLnTx/>
              <a:uFillTx/>
              <a:latin typeface="Arial" panose="020B0604020202020204"/>
              <a:ea typeface="+mn-ea"/>
              <a:cs typeface="+mn-cs"/>
            </a:endParaRPr>
          </a:p>
        </p:txBody>
      </p:sp>
      <p:grpSp>
        <p:nvGrpSpPr>
          <p:cNvPr id="3" name="Google Shape;1346;p35"/>
          <p:cNvGrpSpPr/>
          <p:nvPr/>
        </p:nvGrpSpPr>
        <p:grpSpPr>
          <a:xfrm>
            <a:off x="455525" y="4156982"/>
            <a:ext cx="1022698" cy="645654"/>
            <a:chOff x="6096075" y="734650"/>
            <a:chExt cx="709025" cy="447625"/>
          </a:xfrm>
        </p:grpSpPr>
        <p:sp>
          <p:nvSpPr>
            <p:cNvPr id="4"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5"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6"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7"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8"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9" name="Google Shape;39;p2"/>
          <p:cNvGrpSpPr/>
          <p:nvPr/>
        </p:nvGrpSpPr>
        <p:grpSpPr>
          <a:xfrm>
            <a:off x="8066401" y="1133589"/>
            <a:ext cx="1643223" cy="1412150"/>
            <a:chOff x="4243450" y="1793000"/>
            <a:chExt cx="438175" cy="470825"/>
          </a:xfrm>
        </p:grpSpPr>
        <p:sp>
          <p:nvSpPr>
            <p:cNvPr id="10" name="Google Shape;40;p2"/>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1" name="Google Shape;41;p2"/>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2" name="Google Shape;42;p2"/>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3" name="Google Shape;43;p2"/>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4" name="Google Shape;44;p2"/>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15" name="Google Shape;1334;p35"/>
          <p:cNvGrpSpPr/>
          <p:nvPr/>
        </p:nvGrpSpPr>
        <p:grpSpPr>
          <a:xfrm>
            <a:off x="6950291" y="4544699"/>
            <a:ext cx="829940" cy="785114"/>
            <a:chOff x="1826475" y="2921600"/>
            <a:chExt cx="564700" cy="534200"/>
          </a:xfrm>
        </p:grpSpPr>
        <p:sp>
          <p:nvSpPr>
            <p:cNvPr id="16"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7"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8"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19"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0"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37" name="Picture 36"/>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7259"/>
                </a:solidFill>
                <a:effectLst/>
                <a:uLnTx/>
                <a:uFillTx/>
                <a:latin typeface="Arial" panose="020B0604020202020204"/>
                <a:ea typeface="+mn-ea"/>
                <a:cs typeface="+mn-cs"/>
              </a:endParaRPr>
            </a:p>
          </p:txBody>
        </p:sp>
      </p:grpSp>
      <p:pic>
        <p:nvPicPr>
          <p:cNvPr id="44" name="Picture 43"/>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1835B7B-C308-D596-3212-F94125C1D67C}"/>
              </a:ext>
            </a:extLst>
          </p:cNvPr>
          <p:cNvPicPr>
            <a:picLocks noChangeAspect="1"/>
          </p:cNvPicPr>
          <p:nvPr/>
        </p:nvPicPr>
        <p:blipFill>
          <a:blip r:embed="rId2"/>
          <a:stretch>
            <a:fillRect/>
          </a:stretch>
        </p:blipFill>
        <p:spPr>
          <a:xfrm>
            <a:off x="435289" y="752475"/>
            <a:ext cx="11242361" cy="5842620"/>
          </a:xfrm>
          <a:prstGeom prst="rect">
            <a:avLst/>
          </a:prstGeom>
        </p:spPr>
      </p:pic>
      <p:sp>
        <p:nvSpPr>
          <p:cNvPr id="4" name="Rounded Rectangle 3">
            <a:extLst>
              <a:ext uri="{FF2B5EF4-FFF2-40B4-BE49-F238E27FC236}">
                <a16:creationId xmlns:a16="http://schemas.microsoft.com/office/drawing/2014/main" id="{DBAAE2BD-E08C-D949-A7F4-4B84A2BB3A3E}"/>
              </a:ext>
            </a:extLst>
          </p:cNvPr>
          <p:cNvSpPr/>
          <p:nvPr/>
        </p:nvSpPr>
        <p:spPr>
          <a:xfrm>
            <a:off x="1891451" y="190500"/>
            <a:ext cx="8229600" cy="1266825"/>
          </a:xfrm>
          <a:prstGeom prst="round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Quan </a:t>
            </a:r>
            <a:r>
              <a:rPr lang="en-US" sz="3600" b="1" dirty="0" err="1">
                <a:solidFill>
                  <a:srgbClr val="FF0000"/>
                </a:solidFill>
                <a:latin typeface="Cambria" panose="02040503050406030204" pitchFamily="18" charset="0"/>
                <a:ea typeface="Cambria" panose="02040503050406030204" pitchFamily="18" charset="0"/>
              </a:rPr>
              <a:t>sát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nêu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suy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nghĩ</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của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em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về</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các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diễn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viên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trong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tranh</a:t>
            </a:r>
            <a:r>
              <a:rPr lang="en-US" sz="3600" b="1" dirty="0">
                <a:solidFill>
                  <a:srgbClr val="FF0000"/>
                </a:solidFill>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356B5DC-50D8-0152-2AD0-33A912E004F7}"/>
              </a:ext>
            </a:extLst>
          </p:cNvPr>
          <p:cNvPicPr>
            <a:picLocks noChangeAspect="1"/>
          </p:cNvPicPr>
          <p:nvPr/>
        </p:nvPicPr>
        <p:blipFill>
          <a:blip r:embed="rId2"/>
          <a:srcRect/>
          <a:stretch>
            <a:fillRect/>
          </a:stretch>
        </p:blipFill>
        <p:spPr>
          <a:xfrm>
            <a:off x="-628650" y="1532069"/>
            <a:ext cx="4200525" cy="5403104"/>
          </a:xfrm>
          <a:prstGeom prst="rect">
            <a:avLst/>
          </a:prstGeom>
        </p:spPr>
      </p:pic>
      <p:pic>
        <p:nvPicPr>
          <p:cNvPr id="4" name="Picture 3">
            <a:extLst>
              <a:ext uri="{FF2B5EF4-FFF2-40B4-BE49-F238E27FC236}">
                <a16:creationId xmlns:a16="http://schemas.microsoft.com/office/drawing/2014/main" id="{70D87710-C276-E32E-4018-9ACBAE2F494D}"/>
              </a:ext>
            </a:extLst>
          </p:cNvPr>
          <p:cNvPicPr>
            <a:picLocks noChangeAspect="1"/>
          </p:cNvPicPr>
          <p:nvPr/>
        </p:nvPicPr>
        <p:blipFill>
          <a:blip r:embed="rId3"/>
          <a:stretch>
            <a:fillRect/>
          </a:stretch>
        </p:blipFill>
        <p:spPr>
          <a:xfrm>
            <a:off x="4324350" y="200025"/>
            <a:ext cx="4986960" cy="1402202"/>
          </a:xfrm>
          <a:prstGeom prst="rect">
            <a:avLst/>
          </a:prstGeom>
        </p:spPr>
      </p:pic>
      <p:pic>
        <p:nvPicPr>
          <p:cNvPr id="5" name="Picture 4" descr="A yellow circles with red lines&#10;&#10;Description automatically generated">
            <a:extLst>
              <a:ext uri="{FF2B5EF4-FFF2-40B4-BE49-F238E27FC236}">
                <a16:creationId xmlns:a16="http://schemas.microsoft.com/office/drawing/2014/main" id="{D369A366-FE03-9B4C-E0E1-5B18E11F4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75" y="1790700"/>
            <a:ext cx="2084374" cy="1247775"/>
          </a:xfrm>
          <a:prstGeom prst="rect">
            <a:avLst/>
          </a:prstGeom>
        </p:spPr>
      </p:pic>
      <p:pic>
        <p:nvPicPr>
          <p:cNvPr id="7" name="Picture 6">
            <a:extLst>
              <a:ext uri="{FF2B5EF4-FFF2-40B4-BE49-F238E27FC236}">
                <a16:creationId xmlns:a16="http://schemas.microsoft.com/office/drawing/2014/main" id="{2388D98E-D89F-4283-083B-F7DC678A3737}"/>
              </a:ext>
            </a:extLst>
          </p:cNvPr>
          <p:cNvPicPr>
            <a:picLocks noChangeAspect="1"/>
          </p:cNvPicPr>
          <p:nvPr/>
        </p:nvPicPr>
        <p:blipFill>
          <a:blip r:embed="rId5"/>
          <a:stretch>
            <a:fillRect/>
          </a:stretch>
        </p:blipFill>
        <p:spPr>
          <a:xfrm>
            <a:off x="3751025" y="2864618"/>
            <a:ext cx="6937849" cy="2786113"/>
          </a:xfrm>
          <a:prstGeom prst="rect">
            <a:avLst/>
          </a:prstGeom>
        </p:spPr>
      </p:pic>
    </p:spTree>
    <p:extLst>
      <p:ext uri="{BB962C8B-B14F-4D97-AF65-F5344CB8AC3E}">
        <p14:creationId xmlns:p14="http://schemas.microsoft.com/office/powerpoint/2010/main" val="217896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Yêu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cầu</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cần</a:t>
            </a:r>
            <a:r>
              <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 </a:t>
            </a:r>
            <a:r>
              <a:rPr kumimoji="0" lang="en-US" altLang="zh-CN" sz="4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rPr>
              <a:t>đạt</a:t>
            </a:r>
            <a:endParaRPr kumimoji="0" lang="en-US" altLang="zh-CN" sz="4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mbria" panose="02040503050406030204" pitchFamily="18" charset="0"/>
              <a:ea typeface="Cambria" panose="02040503050406030204" pitchFamily="18" charset="0"/>
              <a:cs typeface="Vogue-ExtraBold" panose="020B0500000000000000" pitchFamily="34" charset="0"/>
            </a:endParaRPr>
          </a:p>
        </p:txBody>
      </p:sp>
      <p:sp>
        <p:nvSpPr>
          <p:cNvPr id="6" name="TextBox 5"/>
          <p:cNvSpPr txBox="1"/>
          <p:nvPr/>
        </p:nvSpPr>
        <p:spPr>
          <a:xfrm>
            <a:off x="1017915" y="1624120"/>
            <a:ext cx="10420710" cy="500562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ea typeface="Cambria" panose="02040503050406030204" pitchFamily="18" charset="0"/>
              </a:rPr>
              <a:t>- Đọc hiểu: Nhận biết bố cục và các thông tin trong bài đọc. Nhận biết được những chi tiết tiêu biểu và các thông tin chính của văn bản. Nhận biết được trình tự các sự việc thể hiện trong văn bản. Hiểu điều tác giả muốn nói qua văn bản: Múa ba lê là một môn nghệ thuật rất độc đáo và tinh tế,</a:t>
            </a:r>
          </a:p>
          <a:p>
            <a:pPr algn="just"/>
            <a:r>
              <a:rPr lang="vi-VN" sz="3200" b="1" dirty="0">
                <a:solidFill>
                  <a:srgbClr val="7030A0"/>
                </a:solidFill>
                <a:latin typeface="Cambria" panose="02040503050406030204" pitchFamily="18" charset="0"/>
                <a:ea typeface="Cambria" panose="02040503050406030204" pitchFamily="18" charset="0"/>
              </a:rPr>
              <a:t>- Đọc mở rộng: Tìm đọc được các bài giới thiệu phim, viết được phiếu đọc sách theo mâu. Phân chia được bố cục và bước đầu tóm tắt được văn bản.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pic>
        <p:nvPicPr>
          <p:cNvPr id="2" name="Picture 1">
            <a:extLst>
              <a:ext uri="{FF2B5EF4-FFF2-40B4-BE49-F238E27FC236}">
                <a16:creationId xmlns:a16="http://schemas.microsoft.com/office/drawing/2014/main" id="{BA740F8B-C8CF-3298-D67D-1CB701AFA6F0}"/>
              </a:ext>
            </a:extLst>
          </p:cNvPr>
          <p:cNvPicPr>
            <a:picLocks noChangeAspect="1"/>
          </p:cNvPicPr>
          <p:nvPr/>
        </p:nvPicPr>
        <p:blipFill>
          <a:blip r:embed="rId5"/>
          <a:stretch>
            <a:fillRect/>
          </a:stretch>
        </p:blipFill>
        <p:spPr>
          <a:xfrm>
            <a:off x="3027105" y="2572811"/>
            <a:ext cx="7395089" cy="18838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61174" y="856357"/>
            <a:ext cx="11786300" cy="6001643"/>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lê là môn nghệ thuật múa có nguồn gốc từ châu Âu. Nghệ thuật múa ba lê được biết đến rộng rãi thông qua những vở ba lê – một thể loại vũ kịch có sự kết hợp giữa kịch, âm nhạc và vũ đạo.</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Những vở ba lê nổi tiếng thế giới có thể kể đến như </a:t>
            </a:r>
            <a:r>
              <a:rPr lang="vi-VN" sz="2400" i="1" dirty="0">
                <a:latin typeface="Cambria" panose="02040503050406030204" pitchFamily="18" charset="0"/>
                <a:ea typeface="Cambria" panose="02040503050406030204" pitchFamily="18" charset="0"/>
              </a:rPr>
              <a:t>Hồ thiên nga, Người đẹp ngủ trong rừng, Lọ Lem,...</a:t>
            </a:r>
            <a:r>
              <a:rPr lang="vi-VN" sz="2400" dirty="0">
                <a:latin typeface="Cambria" panose="02040503050406030204" pitchFamily="18" charset="0"/>
                <a:ea typeface="Cambria" panose="02040503050406030204" pitchFamily="18" charset="0"/>
              </a:rPr>
              <a:t> Mỗi vở kịch là một câu chuyện ca ngợi tình yêu, sự thánh thiện và ước mơ vươn tới những điều tốt đẹp của con người trong cuộc sống.</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Trong các vở ba lê, người diễn viên dùng động tác múa để thể hiện nội dung thay cho lời nói. Như trong vở </a:t>
            </a:r>
            <a:r>
              <a:rPr lang="vi-VN" sz="2400" i="1" dirty="0">
                <a:latin typeface="Cambria" panose="02040503050406030204" pitchFamily="18" charset="0"/>
                <a:ea typeface="Cambria" panose="02040503050406030204" pitchFamily="18" charset="0"/>
              </a:rPr>
              <a:t>Hồ thiên nga</a:t>
            </a:r>
            <a:r>
              <a:rPr lang="vi-VN" sz="2400" dirty="0">
                <a:latin typeface="Cambria" panose="02040503050406030204" pitchFamily="18" charset="0"/>
                <a:ea typeface="Cambria" panose="02040503050406030204" pitchFamily="18" charset="0"/>
              </a:rPr>
              <a:t>, các diễn viên thực hiện những cú xoay người đẹp mắt và chuẩn xác, những bước đi nhẹ như cánh hoa hé mở khiến khán giả có cảm giác được ngắm nhìn một đàn thiên nga đang lướt trên mặt hồ. Khi diễn viên chính đứng một chân xoay liên tục tới 32 vòng trên đầu mũi chân, khán giả cũng cảm nhận được nhân vật đang mong muốn thể hiện sức mạnh một cách mãnh liệt. Để thực hiện được những kĩ thuật rất khó này, người diễn viên phải dày công khổ luyện trong một thời gian dài.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Hiện nay, ba lê là môn nghệ thuật được nhiều người yêu thích và được dạy ở các trường múa trên khắp thế giới.</a:t>
            </a:r>
          </a:p>
          <a:p>
            <a:pPr algn="r"/>
            <a:r>
              <a:rPr lang="vi-VN" sz="2400" dirty="0">
                <a:latin typeface="Cambria" panose="02040503050406030204" pitchFamily="18" charset="0"/>
                <a:ea typeface="Cambria" panose="02040503050406030204" pitchFamily="18" charset="0"/>
              </a:rPr>
              <a:t>(Tuệ Nhi </a:t>
            </a:r>
            <a:r>
              <a:rPr lang="vi-VN" sz="2400" i="1" dirty="0">
                <a:latin typeface="Cambria" panose="02040503050406030204" pitchFamily="18" charset="0"/>
                <a:ea typeface="Cambria" panose="02040503050406030204" pitchFamily="18" charset="0"/>
              </a:rPr>
              <a:t>tổng hợp</a:t>
            </a:r>
            <a:r>
              <a:rPr lang="vi-VN" sz="2400" dirty="0">
                <a:latin typeface="Cambria" panose="02040503050406030204" pitchFamily="18" charset="0"/>
                <a:ea typeface="Cambria" panose="02040503050406030204" pitchFamily="18" charset="0"/>
              </a:rPr>
              <a:t>)</a:t>
            </a:r>
          </a:p>
        </p:txBody>
      </p:sp>
      <p:pic>
        <p:nvPicPr>
          <p:cNvPr id="3" name="Picture 2">
            <a:extLst>
              <a:ext uri="{FF2B5EF4-FFF2-40B4-BE49-F238E27FC236}">
                <a16:creationId xmlns:a16="http://schemas.microsoft.com/office/drawing/2014/main" id="{2402E294-CB0B-0CD7-5245-FDB68E04A389}"/>
              </a:ext>
            </a:extLst>
          </p:cNvPr>
          <p:cNvPicPr>
            <a:picLocks noChangeAspect="1"/>
          </p:cNvPicPr>
          <p:nvPr/>
        </p:nvPicPr>
        <p:blipFill>
          <a:blip r:embed="rId2"/>
          <a:stretch>
            <a:fillRect/>
          </a:stretch>
        </p:blipFill>
        <p:spPr>
          <a:xfrm>
            <a:off x="3680588" y="377538"/>
            <a:ext cx="5840474" cy="7498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tập</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chia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làm</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mấy</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GB" sz="7200" b="0" i="0" u="none" strike="noStrike" kern="1200" cap="none" spc="0" normalizeH="0" baseline="0" noProof="0" dirty="0" err="1">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đoạn</a:t>
            </a:r>
            <a:r>
              <a:rPr kumimoji="0" lang="en-GB" sz="7200" b="0" i="0" u="none" strike="noStrike" kern="1200" cap="none" spc="0" normalizeH="0" baseline="0" noProof="0" dirty="0">
                <a:ln>
                  <a:noFill/>
                </a:ln>
                <a:solidFill>
                  <a:schemeClr val="bg1">
                    <a:lumMod val="10000"/>
                  </a:schemeClr>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3" name="Speech Bubble: Oval 9"/>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Bài</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được</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chia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làm</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lang="en-US" sz="4000" b="1" kern="0" dirty="0">
                <a:solidFill>
                  <a:srgbClr val="FF0000"/>
                </a:solidFill>
                <a:latin typeface="Cambria" panose="02040503050406030204" pitchFamily="18" charset="0"/>
                <a:ea typeface="Cambria" panose="02040503050406030204" pitchFamily="18" charset="0"/>
              </a:rPr>
              <a:t>3</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 </a:t>
            </a:r>
            <a:r>
              <a:rPr kumimoji="0" lang="en-US" sz="4000" b="1" i="0" u="none" strike="noStrike" kern="0" cap="none" spc="0" normalizeH="0" baseline="0" noProof="0" dirty="0" err="1">
                <a:ln>
                  <a:noFill/>
                </a:ln>
                <a:solidFill>
                  <a:srgbClr val="FE7A26">
                    <a:lumMod val="50000"/>
                  </a:srgbClr>
                </a:solidFill>
                <a:effectLst/>
                <a:uLnTx/>
                <a:uFillTx/>
                <a:latin typeface="Cambria" panose="02040503050406030204" pitchFamily="18" charset="0"/>
                <a:ea typeface="Cambria" panose="02040503050406030204" pitchFamily="18" charset="0"/>
              </a:rPr>
              <a:t>đoạn</a:t>
            </a:r>
            <a:r>
              <a:rPr kumimoji="0" lang="en-US" sz="4000" b="1" i="0" u="none" strike="noStrike" kern="0" cap="none" spc="0" normalizeH="0" baseline="0" noProof="0" dirty="0">
                <a:ln>
                  <a:noFill/>
                </a:ln>
                <a:solidFill>
                  <a:srgbClr val="FE7A26">
                    <a:lumMod val="50000"/>
                  </a:srgbClr>
                </a:solidFill>
                <a:effectLst/>
                <a:uLnTx/>
                <a:uFillTx/>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905196" y="1882158"/>
            <a:ext cx="1717234" cy="678760"/>
            <a:chOff x="1147155" y="2228671"/>
            <a:chExt cx="2640678" cy="963416"/>
          </a:xfrm>
        </p:grpSpPr>
        <p:sp>
          <p:nvSpPr>
            <p:cNvPr id="5"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p:cNvSpPr txBox="1"/>
            <p:nvPr/>
          </p:nvSpPr>
          <p:spPr>
            <a:xfrm>
              <a:off x="1382685" y="2325658"/>
              <a:ext cx="2405148"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p:cNvGrpSpPr/>
          <p:nvPr/>
        </p:nvGrpSpPr>
        <p:grpSpPr>
          <a:xfrm>
            <a:off x="905192" y="2814703"/>
            <a:ext cx="1717237" cy="704874"/>
            <a:chOff x="1147155" y="2228671"/>
            <a:chExt cx="2640678" cy="963416"/>
          </a:xfrm>
        </p:grpSpPr>
        <p:sp>
          <p:nvSpPr>
            <p:cNvPr id="8"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p:cNvSpPr txBox="1"/>
            <p:nvPr/>
          </p:nvSpPr>
          <p:spPr>
            <a:xfrm>
              <a:off x="1382684" y="2325657"/>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p:cNvGrpSpPr/>
          <p:nvPr/>
        </p:nvGrpSpPr>
        <p:grpSpPr>
          <a:xfrm>
            <a:off x="905192" y="3747867"/>
            <a:ext cx="1717236" cy="626737"/>
            <a:chOff x="1147155" y="2228671"/>
            <a:chExt cx="2640678" cy="963416"/>
          </a:xfrm>
        </p:grpSpPr>
        <p:sp>
          <p:nvSpPr>
            <p:cNvPr id="11"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p:cNvSpPr txBox="1"/>
            <p:nvPr/>
          </p:nvSpPr>
          <p:spPr>
            <a:xfrm>
              <a:off x="1382684" y="2325659"/>
              <a:ext cx="2405149" cy="523221"/>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cuộc</a:t>
            </a:r>
            <a:r>
              <a:rPr lang="en-US" sz="2800" b="1" i="1" dirty="0">
                <a:solidFill>
                  <a:srgbClr val="000000"/>
                </a:solidFill>
                <a:latin typeface="Cambria" panose="02040503050406030204" pitchFamily="18" charset="0"/>
                <a:ea typeface="思源宋体 SemiBold"/>
              </a:rPr>
              <a:t> </a:t>
            </a:r>
            <a:r>
              <a:rPr lang="en-US" sz="2800" b="1" i="1" dirty="0" err="1">
                <a:solidFill>
                  <a:srgbClr val="000000"/>
                </a:solidFill>
                <a:latin typeface="Cambria" panose="02040503050406030204" pitchFamily="18" charset="0"/>
                <a:ea typeface="思源宋体 SemiBold"/>
              </a:rPr>
              <a:t>sống</a:t>
            </a:r>
            <a:endParaRPr lang="en-US" sz="2800" b="1" i="1" dirty="0"/>
          </a:p>
        </p:txBody>
      </p:sp>
      <p:sp>
        <p:nvSpPr>
          <p:cNvPr id="14" name="TextBox 13"/>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thời</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gian</a:t>
            </a:r>
            <a:r>
              <a:rPr kumimoji="0" lang="en-US" sz="2800" b="1" i="1" u="none" strike="noStrike" kern="1200" cap="none" spc="0" normalizeH="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a:ln>
                  <a:noFill/>
                </a:ln>
                <a:solidFill>
                  <a:srgbClr val="000000"/>
                </a:solidFill>
                <a:effectLst/>
                <a:uLnTx/>
                <a:uFillTx/>
                <a:latin typeface="Cambria" panose="02040503050406030204" pitchFamily="18" charset="0"/>
                <a:ea typeface="思源宋体 SemiBold"/>
              </a:rPr>
              <a:t>dài</a:t>
            </a:r>
            <a:endParaRPr lang="en-US" sz="2800" b="1" i="1" dirty="0"/>
          </a:p>
        </p:txBody>
      </p:sp>
      <p:sp>
        <p:nvSpPr>
          <p:cNvPr id="15" name="TextBox 14"/>
          <p:cNvSpPr txBox="1"/>
          <p:nvPr/>
        </p:nvSpPr>
        <p:spPr>
          <a:xfrm>
            <a:off x="2775592" y="3851384"/>
            <a:ext cx="8322143" cy="523220"/>
          </a:xfrm>
          <a:prstGeom prst="rect">
            <a:avLst/>
          </a:prstGeom>
          <a:noFill/>
        </p:spPr>
        <p:txBody>
          <a:bodyPr wrap="square">
            <a:spAutoFit/>
          </a:bodyPr>
          <a:lstStyle/>
          <a:p>
            <a:pPr algn="just"/>
            <a:r>
              <a:rPr lang="en-US" sz="2800" b="1" dirty="0" err="1">
                <a:solidFill>
                  <a:srgbClr val="000000"/>
                </a:solidFill>
                <a:latin typeface="Cambria" panose="02040503050406030204" pitchFamily="18" charset="0"/>
              </a:rPr>
              <a:t>Đoạn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còn</a:t>
            </a:r>
            <a:r>
              <a:rPr lang="en-US" sz="2800" b="1" dirty="0">
                <a:solidFill>
                  <a:srgbClr val="000000"/>
                </a:solidFill>
                <a:latin typeface="Cambria" panose="02040503050406030204" pitchFamily="18" charset="0"/>
              </a:rPr>
              <a:t> </a:t>
            </a:r>
            <a:r>
              <a:rPr lang="en-US" sz="2800" b="1" dirty="0" err="1">
                <a:solidFill>
                  <a:srgbClr val="000000"/>
                </a:solidFill>
                <a:latin typeface="Cambria" panose="02040503050406030204" pitchFamily="18" charset="0"/>
              </a:rPr>
              <a:t>lại</a:t>
            </a:r>
            <a:endParaRPr lang="en-US" sz="28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1058</Words>
  <Application>Microsoft Office PowerPoint</Application>
  <PresentationFormat>Widescreen</PresentationFormat>
  <Paragraphs>71</Paragraphs>
  <Slides>28</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28</vt:i4>
      </vt:variant>
    </vt:vector>
  </HeadingPairs>
  <TitlesOfParts>
    <vt:vector size="41" baseType="lpstr">
      <vt:lpstr>Aptos</vt:lpstr>
      <vt:lpstr>Aptos Display</vt:lpstr>
      <vt:lpstr>Arial</vt:lpstr>
      <vt:lpstr>Calibri</vt:lpstr>
      <vt:lpstr>Calibri Light</vt:lpstr>
      <vt:lpstr>Cambria</vt:lpstr>
      <vt:lpstr>iCiel Cadena</vt:lpstr>
      <vt:lpstr>Times New Roman</vt:lpstr>
      <vt:lpstr>Vogue-ExtraBold</vt:lpstr>
      <vt:lpstr>思源宋体 SemiBold</vt:lpstr>
      <vt:lpstr>1_Office Theme</vt:lpstr>
      <vt:lpstr>Grammar Subject for Pre-K: Adjectives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cp:lastModifiedBy>
  <cp:revision>48</cp:revision>
  <dcterms:created xsi:type="dcterms:W3CDTF">2023-07-07T08:11:00Z</dcterms:created>
  <dcterms:modified xsi:type="dcterms:W3CDTF">2024-10-12T08:06:07Z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4A6AB3EDBBE2492991281E2D113E6901_13</vt:lpwstr>
  </property>
  <property fmtid="{D5CDD505-2E9C-101B-9397-08002B2CF9AE}" pid="3" name="KSOProductBuildVer">
    <vt:lpwstr>1033-12.2.0.13201</vt:lpwstr>
  </property>
</Properties>
</file>