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73" r:id="rId4"/>
    <p:sldId id="290" r:id="rId5"/>
    <p:sldId id="295" r:id="rId6"/>
    <p:sldId id="258" r:id="rId7"/>
    <p:sldId id="266" r:id="rId8"/>
    <p:sldId id="291" r:id="rId9"/>
    <p:sldId id="296" r:id="rId10"/>
    <p:sldId id="270" r:id="rId11"/>
    <p:sldId id="292" r:id="rId12"/>
    <p:sldId id="293" r:id="rId13"/>
    <p:sldId id="294" r:id="rId14"/>
    <p:sldId id="297" r:id="rId15"/>
    <p:sldId id="272" r:id="rId1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7BFCC"/>
    <a:srgbClr val="FE8ACC"/>
    <a:srgbClr val="FECEED"/>
    <a:srgbClr val="FD0B95"/>
    <a:srgbClr val="FDBBE5"/>
    <a:srgbClr val="FD49B0"/>
    <a:srgbClr val="FEA8D9"/>
    <a:srgbClr val="FD2B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772" autoAdjust="0"/>
  </p:normalViewPr>
  <p:slideViewPr>
    <p:cSldViewPr>
      <p:cViewPr>
        <p:scale>
          <a:sx n="66" d="100"/>
          <a:sy n="66" d="100"/>
        </p:scale>
        <p:origin x="-72" y="1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4/8/2021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a:t>
            </a:fld>
            <a:endParaRPr lang="en-US"/>
          </a:p>
        </p:txBody>
      </p:sp>
    </p:spTree>
    <p:extLst>
      <p:ext uri="{BB962C8B-B14F-4D97-AF65-F5344CB8AC3E}">
        <p14:creationId xmlns:p14="http://schemas.microsoft.com/office/powerpoint/2010/main" xmlns=""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xmlns=""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10</a:t>
            </a:fld>
            <a:endParaRPr lang="en-US"/>
          </a:p>
        </p:txBody>
      </p:sp>
    </p:spTree>
    <p:extLst>
      <p:ext uri="{BB962C8B-B14F-4D97-AF65-F5344CB8AC3E}">
        <p14:creationId xmlns:p14="http://schemas.microsoft.com/office/powerpoint/2010/main" xmlns=""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pPr/>
              <a:t>4/8/2021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1.png"/><Relationship Id="rId5" Type="http://schemas.microsoft.com/office/2007/relationships/media" Target="../media/media1.mp3"/><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slideLayout" Target="../slideLayouts/slideLayout4.xml"/><Relationship Id="rId1" Type="http://schemas.openxmlformats.org/officeDocument/2006/relationships/video" Target="NULL" TargetMode="External"/><Relationship Id="rId6" Type="http://schemas.openxmlformats.org/officeDocument/2006/relationships/image" Target="../media/image14.png"/><Relationship Id="rId5" Type="http://schemas.microsoft.com/office/2007/relationships/media" Target="../media/media3.mp4"/><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slideLayout" Target="../slideLayouts/slideLayout4.xml"/><Relationship Id="rId1" Type="http://schemas.openxmlformats.org/officeDocument/2006/relationships/video" Target="NULL" TargetMode="External"/><Relationship Id="rId6" Type="http://schemas.openxmlformats.org/officeDocument/2006/relationships/image" Target="../media/image22.png"/><Relationship Id="rId5" Type="http://schemas.microsoft.com/office/2007/relationships/media" Target="../media/media4.mp4"/><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trong hoặc ngoài bài đọc </a:t>
            </a:r>
            <a:r>
              <a:rPr lang="en-US" sz="2400" b="1" i="1" smtClean="0">
                <a:latin typeface="Arial" pitchFamily="34" charset="0"/>
                <a:ea typeface="Arial-Rounded" pitchFamily="34" charset="0"/>
                <a:cs typeface="Arial" pitchFamily="34" charset="0"/>
              </a:rPr>
              <a:t>Kiến và chim bồ câu </a:t>
            </a:r>
            <a:r>
              <a:rPr lang="en-US" sz="2400" b="1" smtClean="0">
                <a:latin typeface="Arial" pitchFamily="34" charset="0"/>
                <a:ea typeface="Arial-Rounded" pitchFamily="34" charset="0"/>
                <a:cs typeface="Arial" pitchFamily="34" charset="0"/>
              </a:rPr>
              <a:t>từ ngữ có tiếng chứa vần </a:t>
            </a:r>
            <a:r>
              <a:rPr lang="en-US" sz="2400" b="1" i="1" smtClean="0">
                <a:latin typeface="Arial" pitchFamily="34" charset="0"/>
                <a:ea typeface="Arial-Rounded" pitchFamily="34" charset="0"/>
                <a:cs typeface="Arial" pitchFamily="34" charset="0"/>
              </a:rPr>
              <a:t>ăn, ăng, oat, oắt</a:t>
            </a:r>
            <a:r>
              <a:rPr lang="en-US" sz="2400" b="1" smtClean="0">
                <a:latin typeface="Arial" pitchFamily="34" charset="0"/>
                <a:ea typeface="Arial-Rounded" pitchFamily="34" charset="0"/>
                <a:cs typeface="Arial" pitchFamily="34" charset="0"/>
              </a:rPr>
              <a:t> </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a:t>
            </a:r>
            <a:endParaRPr lang="en-US" sz="4000" b="1">
              <a:solidFill>
                <a:schemeClr val="bg1"/>
              </a:solidFill>
              <a:latin typeface="Arial" pitchFamily="34" charset="0"/>
              <a:ea typeface="Arial-Rounded" pitchFamily="34" charset="0"/>
              <a:cs typeface="Arial" pitchFamily="34" charset="0"/>
            </a:endParaRP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con</a:t>
              </a:r>
            </a:p>
            <a:p>
              <a:pPr algn="ctr"/>
              <a:r>
                <a:rPr lang="en-US" sz="3200" b="1" smtClean="0">
                  <a:solidFill>
                    <a:schemeClr val="bg1"/>
                  </a:solidFill>
                  <a:latin typeface="Arial" pitchFamily="34" charset="0"/>
                  <a:ea typeface="Arial-Rounded" pitchFamily="34" charset="0"/>
                  <a:cs typeface="Arial" pitchFamily="34" charset="0"/>
                </a:rPr>
                <a:t>trăn</a:t>
              </a:r>
              <a:endParaRPr lang="en-US" sz="3200" b="1">
                <a:solidFill>
                  <a:schemeClr val="bg1"/>
                </a:solidFill>
                <a:latin typeface="Arial" pitchFamily="34" charset="0"/>
                <a:ea typeface="Arial-Rounded" pitchFamily="34" charset="0"/>
                <a:cs typeface="Arial" pitchFamily="34" charset="0"/>
              </a:endParaRP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khăn</a:t>
              </a:r>
              <a:endParaRPr lang="en-US" sz="3200" b="1">
                <a:solidFill>
                  <a:schemeClr val="bg1"/>
                </a:solidFill>
                <a:latin typeface="Arial" pitchFamily="34" charset="0"/>
                <a:ea typeface="Arial-Rounded" pitchFamily="34" charset="0"/>
                <a:cs typeface="Arial" pitchFamily="34" charset="0"/>
              </a:endParaRP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bắn</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a:t>
              </a:r>
              <a:r>
                <a:rPr lang="en-US" sz="3200" b="1" smtClean="0">
                  <a:solidFill>
                    <a:schemeClr val="bg1"/>
                  </a:solidFill>
                  <a:latin typeface="Arial" pitchFamily="34" charset="0"/>
                  <a:ea typeface="Arial-Rounded" pitchFamily="34" charset="0"/>
                  <a:cs typeface="Arial" pitchFamily="34" charset="0"/>
                </a:rPr>
                <a:t>hằn</a:t>
              </a:r>
            </a:p>
            <a:p>
              <a:pPr algn="ctr"/>
              <a:r>
                <a:rPr lang="en-US" sz="3200" b="1" smtClean="0">
                  <a:solidFill>
                    <a:schemeClr val="bg1"/>
                  </a:solidFill>
                  <a:latin typeface="Arial" pitchFamily="34" charset="0"/>
                  <a:ea typeface="Arial-Rounded" pitchFamily="34" charset="0"/>
                  <a:cs typeface="Arial" pitchFamily="34" charset="0"/>
                </a:rPr>
                <a:t>lằn</a:t>
              </a:r>
              <a:endParaRPr lang="en-US" sz="3200" b="1">
                <a:solidFill>
                  <a:schemeClr val="bg1"/>
                </a:solidFill>
                <a:latin typeface="Arial" pitchFamily="34" charset="0"/>
                <a:ea typeface="Arial-Rounded" pitchFamily="34" charset="0"/>
                <a:cs typeface="Arial" pitchFamily="34" charset="0"/>
              </a:endParaRP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ăng</a:t>
            </a:r>
            <a:endParaRPr lang="en-US" sz="4000" b="1">
              <a:solidFill>
                <a:schemeClr val="bg1"/>
              </a:solidFill>
              <a:latin typeface="Arial" pitchFamily="34" charset="0"/>
              <a:ea typeface="Arial-Rounded" pitchFamily="34" charset="0"/>
              <a:cs typeface="Arial" pitchFamily="34" charset="0"/>
            </a:endParaRP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la mắng</a:t>
              </a:r>
              <a:endParaRPr lang="en-US" sz="2800" b="1">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tặng</a:t>
              </a:r>
              <a:endParaRPr lang="en-US" sz="3200" b="1">
                <a:solidFill>
                  <a:schemeClr val="bg1"/>
                </a:solidFill>
                <a:latin typeface="Arial" pitchFamily="34" charset="0"/>
                <a:ea typeface="Arial-Rounded" pitchFamily="34" charset="0"/>
                <a:cs typeface="Arial" pitchFamily="34" charset="0"/>
              </a:endParaRPr>
            </a:p>
          </p:txBody>
        </p:sp>
      </p:grpSp>
      <p:grpSp>
        <p:nvGrpSpPr>
          <p:cNvPr id="73" name="Group 72"/>
          <p:cNvGrpSpPr/>
          <p:nvPr/>
        </p:nvGrpSpPr>
        <p:grpSpPr>
          <a:xfrm>
            <a:off x="8025165" y="2168252"/>
            <a:ext cx="1247772" cy="1540322"/>
            <a:chOff x="8025165" y="2048510"/>
            <a:chExt cx="1247772" cy="1540322"/>
          </a:xfrm>
        </p:grpSpPr>
        <p:sp>
          <p:nvSpPr>
            <p:cNvPr id="60" name="Oval 59"/>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xmlns=""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a:t>
            </a:r>
            <a:endParaRPr lang="en-US" sz="6600" b="1">
              <a:solidFill>
                <a:srgbClr val="00B0F0"/>
              </a:solidFill>
              <a:latin typeface="Arial" pitchFamily="34" charset="0"/>
              <a:cs typeface="Arial" pitchFamily="34" charset="0"/>
            </a:endParaRP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ăng</a:t>
            </a:r>
            <a:endParaRPr lang="en-US" sz="6600" b="1">
              <a:solidFill>
                <a:srgbClr val="00B0F0"/>
              </a:solidFill>
              <a:latin typeface="Arial" pitchFamily="34" charset="0"/>
              <a:cs typeface="Arial" pitchFamily="34" charset="0"/>
            </a:endParaRP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oat</a:t>
            </a:r>
            <a:endParaRPr lang="en-US" sz="4000" b="1">
              <a:solidFill>
                <a:schemeClr val="bg1"/>
              </a:solidFill>
              <a:latin typeface="Arial" pitchFamily="34" charset="0"/>
              <a:ea typeface="Arial-Rounded" pitchFamily="34" charset="0"/>
              <a:cs typeface="Arial" pitchFamily="34" charset="0"/>
            </a:endParaRP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soát</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thoát</a:t>
              </a:r>
              <a:endParaRPr lang="en-US" sz="3200" b="1">
                <a:solidFill>
                  <a:schemeClr val="bg1"/>
                </a:solidFill>
                <a:latin typeface="Arial" pitchFamily="34" charset="0"/>
                <a:ea typeface="Arial-Rounded" pitchFamily="34" charset="0"/>
                <a:cs typeface="Arial" pitchFamily="34" charset="0"/>
              </a:endParaRP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hoạt</a:t>
              </a:r>
            </a:p>
            <a:p>
              <a:pPr algn="ctr"/>
              <a:r>
                <a:rPr lang="en-US" sz="2800" b="1" smtClean="0">
                  <a:solidFill>
                    <a:schemeClr val="bg1"/>
                  </a:solidFill>
                  <a:latin typeface="Arial" pitchFamily="34" charset="0"/>
                  <a:ea typeface="Arial-Rounded" pitchFamily="34" charset="0"/>
                  <a:cs typeface="Arial" pitchFamily="34" charset="0"/>
                </a:rPr>
                <a:t>động</a:t>
              </a:r>
              <a:endParaRPr lang="en-US" sz="2800" b="1">
                <a:solidFill>
                  <a:schemeClr val="bg1"/>
                </a:solidFill>
                <a:latin typeface="Arial" pitchFamily="34" charset="0"/>
                <a:ea typeface="Arial-Rounded" pitchFamily="34" charset="0"/>
                <a:cs typeface="Arial" pitchFamily="34" charset="0"/>
              </a:endParaRP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toát</a:t>
              </a:r>
              <a:endParaRPr lang="en-US" sz="3200" b="1">
                <a:solidFill>
                  <a:schemeClr val="bg1"/>
                </a:solidFill>
                <a:latin typeface="Arial" pitchFamily="34" charset="0"/>
                <a:ea typeface="Arial-Rounded" pitchFamily="34" charset="0"/>
                <a:cs typeface="Arial" pitchFamily="34" charset="0"/>
              </a:endParaRP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nhọn</a:t>
              </a:r>
            </a:p>
            <a:p>
              <a:pPr algn="ctr"/>
              <a:r>
                <a:rPr lang="en-US" sz="2800" b="1" smtClean="0">
                  <a:solidFill>
                    <a:schemeClr val="bg1"/>
                  </a:solidFill>
                  <a:latin typeface="Arial" pitchFamily="34" charset="0"/>
                  <a:ea typeface="Arial-Rounded" pitchFamily="34" charset="0"/>
                  <a:cs typeface="Arial" pitchFamily="34" charset="0"/>
                </a:rPr>
                <a:t>hoắt</a:t>
              </a:r>
              <a:endParaRPr lang="en-US" sz="2800" b="1">
                <a:solidFill>
                  <a:schemeClr val="bg1"/>
                </a:solidFill>
                <a:latin typeface="Arial" pitchFamily="34" charset="0"/>
                <a:ea typeface="Arial-Rounded" pitchFamily="34" charset="0"/>
                <a:cs typeface="Arial" pitchFamily="34" charset="0"/>
              </a:endParaRP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oăt</a:t>
            </a:r>
            <a:endParaRPr lang="en-US" sz="4000" b="1">
              <a:solidFill>
                <a:schemeClr val="bg1"/>
              </a:solidFill>
              <a:latin typeface="Arial" pitchFamily="34" charset="0"/>
              <a:ea typeface="Arial-Rounded" pitchFamily="34" charset="0"/>
              <a:cs typeface="Arial" pitchFamily="34" charset="0"/>
            </a:endParaRPr>
          </a:p>
        </p:txBody>
      </p:sp>
      <p:grpSp>
        <p:nvGrpSpPr>
          <p:cNvPr id="30" name="Group 29"/>
          <p:cNvGrpSpPr/>
          <p:nvPr/>
        </p:nvGrpSpPr>
        <p:grpSpPr>
          <a:xfrm>
            <a:off x="6128595" y="3563496"/>
            <a:ext cx="1567605" cy="770162"/>
            <a:chOff x="6128595" y="3682721"/>
            <a:chExt cx="1567605" cy="770162"/>
          </a:xfrm>
        </p:grpSpPr>
        <p:sp>
          <p:nvSpPr>
            <p:cNvPr id="31" name="Oval 30"/>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ngoắt</a:t>
              </a:r>
              <a:endParaRPr lang="en-US" sz="2800" b="1">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loắt choắt</a:t>
              </a:r>
              <a:endParaRPr lang="en-US" sz="2800" b="1">
                <a:solidFill>
                  <a:schemeClr val="bg1"/>
                </a:solidFill>
                <a:latin typeface="Arial" pitchFamily="34" charset="0"/>
                <a:ea typeface="Arial-Rounded" pitchFamily="34" charset="0"/>
                <a:cs typeface="Arial" pitchFamily="34" charset="0"/>
              </a:endParaRP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oắt con</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xmlns=""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smtClean="0">
                <a:latin typeface="Arial" pitchFamily="34" charset="0"/>
                <a:cs typeface="Arial" pitchFamily="34" charset="0"/>
              </a:rPr>
              <a:t>Em thường nhầm lẫn vần </a:t>
            </a:r>
            <a:r>
              <a:rPr lang="en-US" sz="3200" b="1" i="1" smtClean="0">
                <a:latin typeface="Arial" pitchFamily="34" charset="0"/>
                <a:cs typeface="Arial" pitchFamily="34" charset="0"/>
              </a:rPr>
              <a:t>oăt </a:t>
            </a:r>
            <a:r>
              <a:rPr lang="en-US" sz="3200" b="1" smtClean="0">
                <a:latin typeface="Arial" pitchFamily="34" charset="0"/>
                <a:cs typeface="Arial" pitchFamily="34" charset="0"/>
              </a:rPr>
              <a:t>với vần nào?</a:t>
            </a:r>
            <a:endParaRPr lang="en-US" sz="3200" b="1">
              <a:latin typeface="Arial" pitchFamily="34" charset="0"/>
              <a:cs typeface="Arial" pitchFamily="34" charset="0"/>
            </a:endParaRP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oat</a:t>
            </a:r>
            <a:endParaRPr lang="en-US" sz="6600" b="1">
              <a:solidFill>
                <a:srgbClr val="00B0F0"/>
              </a:solidFill>
              <a:latin typeface="Arial" pitchFamily="34" charset="0"/>
              <a:cs typeface="Arial" pitchFamily="34" charset="0"/>
            </a:endParaRP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oăt</a:t>
            </a:r>
            <a:endParaRPr lang="en-US" sz="6600" b="1">
              <a:solidFill>
                <a:srgbClr val="00B0F0"/>
              </a:solidFill>
              <a:latin typeface="Arial" pitchFamily="34" charset="0"/>
              <a:cs typeface="Arial" pitchFamily="34" charset="0"/>
            </a:endParaRP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a</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ă</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smtClean="0">
                <a:latin typeface="Arial" pitchFamily="34" charset="0"/>
                <a:cs typeface="Arial" pitchFamily="34" charset="0"/>
              </a:rPr>
              <a:t>oat – oăt – oăc </a:t>
            </a:r>
            <a:endParaRPr lang="en-US" sz="4000" b="1">
              <a:latin typeface="Arial" pitchFamily="34" charset="0"/>
              <a:cs typeface="Arial" pitchFamily="34" charset="0"/>
            </a:endParaRPr>
          </a:p>
        </p:txBody>
      </p:sp>
    </p:spTree>
    <p:extLst>
      <p:ext uri="{BB962C8B-B14F-4D97-AF65-F5344CB8AC3E}">
        <p14:creationId xmlns:p14="http://schemas.microsoft.com/office/powerpoint/2010/main" xmlns=""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8223" t="31349" r="29721" b="24405"/>
          <a:stretch/>
        </p:blipFill>
        <p:spPr bwMode="auto">
          <a:xfrm>
            <a:off x="1447800" y="1068393"/>
            <a:ext cx="6386286" cy="3777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a:t>
            </a:r>
            <a:r>
              <a:rPr lang="en-US" sz="2400" b="1" i="1" smtClean="0">
                <a:latin typeface="Arial" pitchFamily="34" charset="0"/>
                <a:ea typeface="Arial-Rounded" pitchFamily="34" charset="0"/>
                <a:cs typeface="Arial" pitchFamily="34" charset="0"/>
              </a:rPr>
              <a:t>Việc làm của người thợ săn là đúng hay sai? Vì sao?</a:t>
            </a:r>
            <a:endParaRPr lang="en-US" sz="24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0197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84 - 87).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Câu chuyện của rễ </a:t>
            </a:r>
            <a:r>
              <a:rPr lang="en-US" sz="3200" smtClean="0">
                <a:solidFill>
                  <a:schemeClr val="tx1"/>
                </a:solidFill>
                <a:latin typeface="Arial" pitchFamily="34" charset="0"/>
                <a:cs typeface="Arial" pitchFamily="34" charset="0"/>
              </a:rPr>
              <a:t>(trang 89, 90).</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giật mình</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Nam (………..) nghĩ ngay ra lời giải cho câu đố.</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Ông kể cho em nghe một câu chuyện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giúp nhau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cứu</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cảm động</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videoFile r:link="rId1"/>
            <p:extLst>
              <p:ext uri="{DAA4B4D4-6D71-4841-9C94-3DE7FCFB9230}">
                <p14:media xmlns:p14="http://schemas.microsoft.com/office/powerpoint/2010/main" xmlns="" r:embed="rId5">
                  <p14:trim end="1213.8521"/>
                </p14:media>
              </p:ext>
            </p:extLst>
          </p:nvPr>
        </p:nvPicPr>
        <p:blipFill>
          <a:blip r:embed="rId6" cstate="print"/>
          <a:stretch>
            <a:fillRect/>
          </a:stretch>
        </p:blipFill>
        <p:spPr>
          <a:xfrm>
            <a:off x="9906000" y="975070"/>
            <a:ext cx="609600" cy="609600"/>
          </a:xfrm>
          <a:prstGeom prst="rect">
            <a:avLst/>
          </a:prstGeom>
        </p:spPr>
      </p:pic>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nhanh trí</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11" presetID="1" presetClass="mediacall" presetSubtype="0" fill="hold" nodeType="withEffect">
                                  <p:stCondLst>
                                    <p:cond delay="0"/>
                                  </p:stCondLst>
                                  <p:childTnLst>
                                    <p:cmd type="call" cmd="playFrom(0.0)">
                                      <p:cBhvr>
                                        <p:cTn id="12" dur="1659"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1.48148E-6 L -0.23038 0.34074 " pathEditMode="relative" rAng="0" ptsTypes="AA">
                                      <p:cBhvr>
                                        <p:cTn id="17" dur="2000" fill="hold"/>
                                        <p:tgtEl>
                                          <p:spTgt spid="14"/>
                                        </p:tgtEl>
                                        <p:attrNameLst>
                                          <p:attrName>ppt_x</p:attrName>
                                          <p:attrName>ppt_y</p:attrName>
                                        </p:attrNameLst>
                                      </p:cBhvr>
                                      <p:rCtr x="-11528" y="17037"/>
                                    </p:animMotion>
                                  </p:childTnLst>
                                  <p:subTnLst>
                                    <p:audio>
                                      <p:cMediaNode vol="100000">
                                        <p:cTn display="0" masterRel="sameClick">
                                          <p:stCondLst>
                                            <p:cond evt="begin" delay="0">
                                              <p:tn val="1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par>
                                <p:cTn id="27" presetID="1" presetClass="mediacall" presetSubtype="0" fill="hold" nodeType="withEffect">
                                  <p:stCondLst>
                                    <p:cond delay="0"/>
                                  </p:stCondLst>
                                  <p:childTnLst>
                                    <p:cmd type="call" cmd="playFrom(0.0)">
                                      <p:cBhvr>
                                        <p:cTn id="28" dur="1659"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par>
                                <p:cTn id="38" presetID="1" presetClass="mediacall" presetSubtype="0" fill="hold" nodeType="withEffect">
                                  <p:stCondLst>
                                    <p:cond delay="0"/>
                                  </p:stCondLst>
                                  <p:childTnLst>
                                    <p:cmd type="call" cmd="playFrom(0.0)">
                                      <p:cBhvr>
                                        <p:cTn id="39" dur="1659"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44444E-6 0.04784 L -0.70902 0.65031 " pathEditMode="relative" rAng="0" ptsTypes="AA">
                                      <p:cBhvr>
                                        <p:cTn id="44" dur="2000" fill="hold"/>
                                        <p:tgtEl>
                                          <p:spTgt spid="19"/>
                                        </p:tgtEl>
                                        <p:attrNameLst>
                                          <p:attrName>ppt_x</p:attrName>
                                          <p:attrName>ppt_y</p:attrName>
                                        </p:attrNameLst>
                                      </p:cBhvr>
                                      <p:rCtr x="-35451" y="30123"/>
                                    </p:animMotion>
                                  </p:childTnLst>
                                  <p:subTnLst>
                                    <p:audio>
                                      <p:cMediaNode vol="100000">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video>
              <p:cMediaNode vol="100000">
                <p:cTn id="45" fill="hold" display="0">
                  <p:stCondLst>
                    <p:cond delay="indefinite"/>
                  </p:stCondLst>
                  <p:endCondLst>
                    <p:cond evt="onStopAudio" delay="0">
                      <p:tgtEl>
                        <p:sldTgt/>
                      </p:tgtEl>
                    </p:cond>
                  </p:endCondLst>
                </p:cTn>
                <p:tgtEl>
                  <p:spTgt spid="20"/>
                </p:tgtEl>
              </p:cMediaNode>
            </p:vide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Nam </a:t>
            </a:r>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w</a:t>
            </a:r>
            <a:r>
              <a:rPr lang="el-GR" sz="3500" b="1">
                <a:solidFill>
                  <a:srgbClr val="7030A0"/>
                </a:solidFill>
                <a:latin typeface="HP001 5 hàng" pitchFamily="34" charset="0"/>
              </a:rPr>
              <a:t>θ</a:t>
            </a:r>
            <a:r>
              <a:rPr lang="vi-VN" sz="3500" b="1">
                <a:solidFill>
                  <a:srgbClr val="7030A0"/>
                </a:solidFill>
                <a:latin typeface="HP001 5 hàng" pitchFamily="34" charset="0"/>
              </a:rPr>
              <a:t>ĩ wgay ǟa lƟ </a:t>
            </a:r>
            <a:r>
              <a:rPr lang="vi-VN" sz="3500" b="1" smtClean="0">
                <a:solidFill>
                  <a:srgbClr val="7030A0"/>
                </a:solidFill>
                <a:latin typeface="HP001 5 hàng" pitchFamily="34" charset="0"/>
              </a:rPr>
              <a:t>giải</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ε</a:t>
            </a:r>
            <a:r>
              <a:rPr lang="vi-VN" sz="3500" b="1">
                <a:solidFill>
                  <a:srgbClr val="7030A0"/>
                </a:solidFill>
                <a:latin typeface="HP001 5 hàng" pitchFamily="34" charset="0"/>
              </a:rPr>
              <a:t>o câu </a:t>
            </a:r>
            <a:r>
              <a:rPr lang="vi-VN" sz="3500" b="1" smtClean="0">
                <a:solidFill>
                  <a:srgbClr val="7030A0"/>
                </a:solidFill>
                <a:latin typeface="HP001 5 hàng" pitchFamily="34" charset="0"/>
              </a:rPr>
              <a:t>đố</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Ông </a:t>
            </a:r>
            <a:r>
              <a:rPr lang="el-GR" sz="3500" b="1">
                <a:solidFill>
                  <a:srgbClr val="7030A0"/>
                </a:solidFill>
                <a:latin typeface="HP001 5 hàng" pitchFamily="34" charset="0"/>
              </a:rPr>
              <a:t>ΓϜ ε</a:t>
            </a:r>
            <a:r>
              <a:rPr lang="vi-VN" sz="3500" b="1">
                <a:solidFill>
                  <a:srgbClr val="7030A0"/>
                </a:solidFill>
                <a:latin typeface="HP001 5 hàng" pitchFamily="34" charset="0"/>
              </a:rPr>
              <a:t>o em w</a:t>
            </a:r>
            <a:r>
              <a:rPr lang="el-GR" sz="3500" b="1">
                <a:solidFill>
                  <a:srgbClr val="7030A0"/>
                </a:solidFill>
                <a:latin typeface="HP001 5 hàng" pitchFamily="34" charset="0"/>
              </a:rPr>
              <a:t>Ή; </a:t>
            </a:r>
            <a:r>
              <a:rPr lang="vi-VN" sz="3500" b="1">
                <a:solidFill>
                  <a:srgbClr val="7030A0"/>
                </a:solidFill>
                <a:latin typeface="HP001 5 hàng" pitchFamily="34" charset="0"/>
              </a:rPr>
              <a:t>jŎ câu </a:t>
            </a:r>
            <a:r>
              <a:rPr lang="el-GR" sz="3500" b="1">
                <a:solidFill>
                  <a:srgbClr val="7030A0"/>
                </a:solidFill>
                <a:latin typeface="HP001 5 hàng" pitchFamily="34" charset="0"/>
              </a:rPr>
              <a:t>ε</a:t>
            </a:r>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smtClean="0">
                <a:solidFill>
                  <a:srgbClr val="7030A0"/>
                </a:solidFill>
                <a:latin typeface="HP001 5 hàng" pitchFamily="34" charset="0"/>
              </a:rPr>
              <a:t>İn</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cảm đųg</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xmlns=""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1"/>
            <p:extLst>
              <p:ext uri="{DAA4B4D4-6D71-4841-9C94-3DE7FCFB9230}">
                <p14:media xmlns:p14="http://schemas.microsoft.com/office/powerpoint/2010/main" xmlns="" r:embed="rId3"/>
              </p:ext>
            </p:extLst>
          </p:nvPr>
        </p:nvPicPr>
        <p:blipFill>
          <a:blip r:embed="rId4"/>
          <a:stretch>
            <a:fillRect/>
          </a:stretch>
        </p:blipFill>
        <p:spPr>
          <a:xfrm>
            <a:off x="0" y="361950"/>
            <a:ext cx="4630738" cy="4630738"/>
          </a:xfrm>
        </p:spPr>
      </p:pic>
      <p:pic>
        <p:nvPicPr>
          <p:cNvPr id="8" name="Ô.mp4">
            <a:hlinkClick r:id="" action="ppaction://media"/>
          </p:cNvPr>
          <p:cNvPicPr>
            <a:picLocks noGrp="1" noChangeAspect="1"/>
          </p:cNvPicPr>
          <p:nvPr>
            <p:ph sz="half" idx="2"/>
            <a:videoFile r:link="rId1"/>
            <p:extLst>
              <p:ext uri="{DAA4B4D4-6D71-4841-9C94-3DE7FCFB9230}">
                <p14:media xmlns:p14="http://schemas.microsoft.com/office/powerpoint/2010/main" xmlns="" r:embed="rId5"/>
              </p:ext>
            </p:extLst>
          </p:nvPr>
        </p:nvPicPr>
        <p:blipFill>
          <a:blip r:embed="rId6"/>
          <a:stretch>
            <a:fillRect/>
          </a:stretch>
        </p:blipFill>
        <p:spPr>
          <a:xfrm>
            <a:off x="4549548" y="361950"/>
            <a:ext cx="4630738" cy="4630738"/>
          </a:xfrm>
        </p:spPr>
      </p:pic>
    </p:spTree>
    <p:extLst>
      <p:ext uri="{BB962C8B-B14F-4D97-AF65-F5344CB8AC3E}">
        <p14:creationId xmlns:p14="http://schemas.microsoft.com/office/powerpoint/2010/main" xmlns=""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Kiến và chim bồ câu</a:t>
            </a:r>
            <a:r>
              <a:rPr lang="en-US" sz="2800" b="1" smtClean="0">
                <a:latin typeface="Arial" pitchFamily="34" charset="0"/>
                <a:ea typeface="Arial-Rounded" pitchFamily="34" charset="0"/>
                <a:cs typeface="Arial" pitchFamily="34" charset="0"/>
              </a:rPr>
              <a:t> </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smtClean="0">
                <a:latin typeface="Arial" pitchFamily="34" charset="0"/>
                <a:cs typeface="Arial" pitchFamily="34" charset="0"/>
              </a:rPr>
              <a:t>Một con kiến (…)</a:t>
            </a:r>
            <a:endParaRPr lang="en-US" b="1">
              <a:latin typeface="Arial" pitchFamily="34" charset="0"/>
              <a:cs typeface="Arial" pitchFamily="34" charset="0"/>
            </a:endParaRP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smtClean="0">
                <a:latin typeface="Arial" pitchFamily="34" charset="0"/>
                <a:cs typeface="Arial" pitchFamily="34" charset="0"/>
              </a:rPr>
              <a:t>Nghe tiếng kê cứu (…)</a:t>
            </a:r>
            <a:endParaRPr lang="en-US" b="1">
              <a:latin typeface="Arial" pitchFamily="34" charset="0"/>
              <a:cs typeface="Arial" pitchFamily="34" charset="0"/>
            </a:endParaRP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smtClean="0">
                <a:latin typeface="Arial" pitchFamily="34" charset="0"/>
                <a:cs typeface="Arial" pitchFamily="34" charset="0"/>
              </a:rPr>
              <a:t>Một hôm kiến thấy (…)</a:t>
            </a:r>
            <a:endParaRPr lang="en-US" b="1">
              <a:latin typeface="Arial" pitchFamily="34" charset="0"/>
              <a:cs typeface="Arial" pitchFamily="34" charset="0"/>
            </a:endParaRP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smtClean="0">
                <a:latin typeface="Arial" pitchFamily="34" charset="0"/>
                <a:cs typeface="Arial" pitchFamily="34" charset="0"/>
              </a:rPr>
              <a:t>Bồ câu tìm đến chỗ kiến (…)</a:t>
            </a:r>
            <a:endParaRPr lang="en-US" b="1">
              <a:latin typeface="Arial" pitchFamily="34" charset="0"/>
              <a:cs typeface="Arial" pitchFamily="34" charset="0"/>
            </a:endParaRPr>
          </a:p>
        </p:txBody>
      </p:sp>
    </p:spTree>
    <p:extLst>
      <p:ext uri="{BB962C8B-B14F-4D97-AF65-F5344CB8AC3E}">
        <p14:creationId xmlns:p14="http://schemas.microsoft.com/office/powerpoint/2010/main" xmlns=""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Nghe</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tiếng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kêu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cứu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của</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kiến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bồ</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câu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nhanh</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trí</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nhặt</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chiếc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lá</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thả</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xuống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nước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Kiến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bám</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vào</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chiếc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lá</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và</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leo</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được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lên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bờ</a:t>
            </a:r>
            <a:r>
              <a:rPr lang="en-US" sz="3200" dirty="0" smtClean="0">
                <a:latin typeface="Arial" pitchFamily="34" charset="0"/>
                <a:ea typeface="Arial-Rounded" pitchFamily="34" charset="0"/>
                <a:cs typeface="Arial" pitchFamily="34" charset="0"/>
              </a:rPr>
              <a:t>.</a:t>
            </a:r>
            <a:endParaRPr lang="en-US" sz="3200" dirty="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7449" y="2818494"/>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8194180" y="211940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1415841" y="311020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N</a:t>
            </a:r>
            <a:r>
              <a:rPr lang="el-GR" sz="3500" b="1" dirty="0">
                <a:solidFill>
                  <a:srgbClr val="7030A0"/>
                </a:solidFill>
                <a:latin typeface="HP001 5 hàng" pitchFamily="34" charset="0"/>
              </a:rPr>
              <a:t>Ή</a:t>
            </a:r>
            <a:r>
              <a:rPr lang="el-GR" sz="3500" b="1" dirty="0" smtClean="0">
                <a:solidFill>
                  <a:srgbClr val="7030A0"/>
                </a:solidFill>
                <a:latin typeface="HP001 5 hàng" pitchFamily="34" charset="0"/>
              </a:rPr>
              <a:t>;</a:t>
            </a:r>
            <a:r>
              <a:rPr lang="en-US" sz="3500" b="1" dirty="0" smtClean="0">
                <a:solidFill>
                  <a:srgbClr val="7030A0"/>
                </a:solidFill>
                <a:latin typeface="HP001 5 hàng" pitchFamily="34" charset="0"/>
              </a:rPr>
              <a:t> Ǉ</a:t>
            </a:r>
            <a:r>
              <a:rPr lang="el-GR" sz="3500" b="1" dirty="0">
                <a:solidFill>
                  <a:srgbClr val="7030A0"/>
                </a:solidFill>
                <a:latin typeface="HP001 5 hàng" pitchFamily="34" charset="0"/>
              </a:rPr>
              <a:t>Η</a:t>
            </a:r>
            <a:r>
              <a:rPr lang="en-US" sz="3500" b="1" dirty="0" err="1" smtClean="0">
                <a:solidFill>
                  <a:srgbClr val="7030A0"/>
                </a:solidFill>
                <a:latin typeface="HP001 5 hàng" pitchFamily="34" charset="0"/>
              </a:rPr>
              <a:t>Ğng</a:t>
            </a:r>
            <a:r>
              <a:rPr lang="en-US" sz="3500" b="1" dirty="0" smtClean="0">
                <a:solidFill>
                  <a:srgbClr val="7030A0"/>
                </a:solidFill>
                <a:latin typeface="HP001 5 hàng" pitchFamily="34" charset="0"/>
              </a:rPr>
              <a:t> </a:t>
            </a:r>
            <a:r>
              <a:rPr lang="el-GR" sz="3500" b="1" dirty="0" smtClean="0">
                <a:solidFill>
                  <a:srgbClr val="7030A0"/>
                </a:solidFill>
                <a:latin typeface="HP001 5 hàng" pitchFamily="34" charset="0"/>
              </a:rPr>
              <a:t>Γ</a:t>
            </a:r>
            <a:r>
              <a:rPr lang="en-US" sz="3500" b="1" dirty="0" err="1" smtClean="0">
                <a:solidFill>
                  <a:srgbClr val="7030A0"/>
                </a:solidFill>
                <a:latin typeface="HP001 5 hàng" pitchFamily="34" charset="0"/>
              </a:rPr>
              <a:t>łu</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cứu</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của</a:t>
            </a:r>
            <a:r>
              <a:rPr lang="en-US" sz="3500" b="1" dirty="0" smtClean="0">
                <a:solidFill>
                  <a:srgbClr val="7030A0"/>
                </a:solidFill>
                <a:latin typeface="HP001 5 hàng" pitchFamily="34" charset="0"/>
              </a:rPr>
              <a:t> k</a:t>
            </a:r>
            <a:r>
              <a:rPr lang="el-GR" sz="3500" b="1" dirty="0">
                <a:solidFill>
                  <a:srgbClr val="7030A0"/>
                </a:solidFill>
                <a:latin typeface="HP001 5 hàng" pitchFamily="34" charset="0"/>
              </a:rPr>
              <a:t>Η</a:t>
            </a:r>
            <a:r>
              <a:rPr lang="en-US" sz="3500" b="1" dirty="0" err="1">
                <a:solidFill>
                  <a:srgbClr val="7030A0"/>
                </a:solidFill>
                <a:latin typeface="HP001 5 hàng" pitchFamily="34" charset="0"/>
              </a:rPr>
              <a:t>Ğn</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bồ</a:t>
            </a:r>
            <a:r>
              <a:rPr lang="en-US" sz="3500" b="1" dirty="0" smtClean="0">
                <a:solidFill>
                  <a:srgbClr val="7030A0"/>
                </a:solidFill>
                <a:latin typeface="HP001 5 hàng" pitchFamily="34" charset="0"/>
              </a:rPr>
              <a:t> </a:t>
            </a:r>
            <a:r>
              <a:rPr lang="en-US" sz="3500" b="1" dirty="0" err="1">
                <a:solidFill>
                  <a:srgbClr val="7030A0"/>
                </a:solidFill>
                <a:latin typeface="HP001 5 hàng" pitchFamily="34" charset="0"/>
              </a:rPr>
              <a:t>câu</a:t>
            </a:r>
            <a:r>
              <a:rPr lang="en-US" sz="3500" b="1" dirty="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a:t>
            </a:r>
            <a:r>
              <a:rPr lang="el-GR" sz="3500" b="1">
                <a:solidFill>
                  <a:srgbClr val="7030A0"/>
                </a:solidFill>
                <a:latin typeface="HP001 5 hàng" pitchFamily="34" charset="0"/>
              </a:rPr>
              <a:t>η</a:t>
            </a:r>
            <a:r>
              <a:rPr lang="vi-VN" sz="3500" b="1">
                <a:solidFill>
                  <a:srgbClr val="7030A0"/>
                </a:solidFill>
                <a:latin typeface="HP001 5 hàng" pitchFamily="34" charset="0"/>
              </a:rPr>
              <a:t>ặt </a:t>
            </a:r>
            <a:r>
              <a:rPr lang="el-GR" sz="3500" b="1">
                <a:solidFill>
                  <a:srgbClr val="7030A0"/>
                </a:solidFill>
                <a:latin typeface="HP001 5 hàng" pitchFamily="34" charset="0"/>
              </a:rPr>
              <a:t>εΗ</a:t>
            </a:r>
            <a:r>
              <a:rPr lang="vi-VN" sz="3500" b="1">
                <a:solidFill>
                  <a:srgbClr val="7030A0"/>
                </a:solidFill>
                <a:latin typeface="HP001 5 hàng" pitchFamily="34" charset="0"/>
              </a:rPr>
              <a:t>Ğc lá </a:t>
            </a:r>
            <a:r>
              <a:rPr lang="el-GR" sz="3500" b="1">
                <a:solidFill>
                  <a:srgbClr val="7030A0"/>
                </a:solidFill>
                <a:latin typeface="HP001 5 hàng" pitchFamily="34" charset="0"/>
              </a:rPr>
              <a:t>κ</a:t>
            </a:r>
            <a:r>
              <a:rPr lang="vi-VN" sz="3500" b="1">
                <a:solidFill>
                  <a:srgbClr val="7030A0"/>
                </a:solidFill>
                <a:latin typeface="HP001 5 hàng" pitchFamily="34" charset="0"/>
              </a:rPr>
              <a:t>ả xuūg wư</a:t>
            </a:r>
            <a:r>
              <a:rPr lang="el-GR" sz="3500" b="1" smtClean="0">
                <a:solidFill>
                  <a:srgbClr val="7030A0"/>
                </a:solidFill>
                <a:latin typeface="HP001 5 hàng" pitchFamily="34" charset="0"/>
              </a:rPr>
              <a:t>ϐ</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vi-VN" sz="3500" b="1">
                <a:solidFill>
                  <a:srgbClr val="7030A0"/>
                </a:solidFill>
                <a:latin typeface="HP001 5 hàng" pitchFamily="34" charset="0"/>
              </a:rPr>
              <a:t>K</a:t>
            </a:r>
            <a:r>
              <a:rPr lang="el-GR" sz="3500" b="1">
                <a:solidFill>
                  <a:srgbClr val="7030A0"/>
                </a:solidFill>
                <a:latin typeface="HP001 5 hàng" pitchFamily="34" charset="0"/>
              </a:rPr>
              <a:t>Η</a:t>
            </a:r>
            <a:r>
              <a:rPr lang="vi-VN" sz="3500" b="1">
                <a:solidFill>
                  <a:srgbClr val="7030A0"/>
                </a:solidFill>
                <a:latin typeface="HP001 5 hàng" pitchFamily="34" charset="0"/>
              </a:rPr>
              <a:t>Ğn bám vào </a:t>
            </a:r>
            <a:r>
              <a:rPr lang="el-GR" sz="3500" b="1">
                <a:solidFill>
                  <a:srgbClr val="7030A0"/>
                </a:solidFill>
                <a:latin typeface="HP001 5 hàng" pitchFamily="34" charset="0"/>
              </a:rPr>
              <a:t>εΗ</a:t>
            </a:r>
            <a:r>
              <a:rPr lang="vi-VN" sz="3500" b="1">
                <a:solidFill>
                  <a:srgbClr val="7030A0"/>
                </a:solidFill>
                <a:latin typeface="HP001 5 hàng" pitchFamily="34" charset="0"/>
              </a:rPr>
              <a:t>Ğc lá và </a:t>
            </a:r>
            <a:r>
              <a:rPr lang="el-GR" sz="3500" b="1">
                <a:solidFill>
                  <a:srgbClr val="7030A0"/>
                </a:solidFill>
                <a:latin typeface="HP001 5 hàng" pitchFamily="34" charset="0"/>
              </a:rPr>
              <a:t>Δ;</a:t>
            </a:r>
            <a:r>
              <a:rPr lang="vi-VN" sz="3500" b="1">
                <a:solidFill>
                  <a:srgbClr val="7030A0"/>
                </a:solidFill>
                <a:latin typeface="HP001 5 hàng" pitchFamily="34" charset="0"/>
              </a:rPr>
              <a:t>o đư</a:t>
            </a:r>
            <a:r>
              <a:rPr lang="el-GR" sz="3500" b="1">
                <a:solidFill>
                  <a:srgbClr val="7030A0"/>
                </a:solidFill>
                <a:latin typeface="HP001 5 hàng" pitchFamily="34" charset="0"/>
              </a:rPr>
              <a:t>ϑ Δ</a:t>
            </a:r>
            <a:r>
              <a:rPr lang="vi-VN" sz="3500" b="1">
                <a:solidFill>
                  <a:srgbClr val="7030A0"/>
                </a:solidFill>
                <a:latin typeface="HP001 5 hàng" pitchFamily="34" charset="0"/>
              </a:rPr>
              <a:t>łn </a:t>
            </a:r>
            <a:r>
              <a:rPr lang="vi-VN" sz="3500" b="1" smtClean="0">
                <a:solidFill>
                  <a:srgbClr val="7030A0"/>
                </a:solidFill>
                <a:latin typeface="HP001 5 hàng" pitchFamily="34" charset="0"/>
              </a:rPr>
              <a:t>bờ</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xmlns=""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1"/>
            <p:extLst>
              <p:ext uri="{DAA4B4D4-6D71-4841-9C94-3DE7FCFB9230}">
                <p14:media xmlns:p14="http://schemas.microsoft.com/office/powerpoint/2010/main" xmlns="" r:embed="rId3"/>
              </p:ext>
            </p:extLst>
          </p:nvPr>
        </p:nvPicPr>
        <p:blipFill>
          <a:blip r:embed="rId4"/>
          <a:stretch>
            <a:fillRect/>
          </a:stretch>
        </p:blipFill>
        <p:spPr>
          <a:xfrm>
            <a:off x="-34924" y="250826"/>
            <a:ext cx="4606924" cy="4606924"/>
          </a:xfrm>
        </p:spPr>
      </p:pic>
      <p:pic>
        <p:nvPicPr>
          <p:cNvPr id="8" name="K.mp4">
            <a:hlinkClick r:id="" action="ppaction://media"/>
          </p:cNvPr>
          <p:cNvPicPr>
            <a:picLocks noGrp="1" noChangeAspect="1"/>
          </p:cNvPicPr>
          <p:nvPr>
            <p:ph sz="half" idx="2"/>
            <a:videoFile r:link="rId1"/>
            <p:extLst>
              <p:ext uri="{DAA4B4D4-6D71-4841-9C94-3DE7FCFB9230}">
                <p14:media xmlns:p14="http://schemas.microsoft.com/office/powerpoint/2010/main" xmlns="" r:embed="rId5"/>
              </p:ext>
            </p:extLst>
          </p:nvPr>
        </p:nvPicPr>
        <p:blipFill>
          <a:blip r:embed="rId6"/>
          <a:stretch>
            <a:fillRect/>
          </a:stretch>
        </p:blipFill>
        <p:spPr>
          <a:xfrm>
            <a:off x="4555219" y="285750"/>
            <a:ext cx="4606924" cy="4606924"/>
          </a:xfrm>
        </p:spPr>
      </p:pic>
    </p:spTree>
    <p:extLst>
      <p:ext uri="{BB962C8B-B14F-4D97-AF65-F5344CB8AC3E}">
        <p14:creationId xmlns:p14="http://schemas.microsoft.com/office/powerpoint/2010/main" xmlns=""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427</Words>
  <Application>Microsoft Office PowerPoint</Application>
  <PresentationFormat>On-screen Show (16:9)</PresentationFormat>
  <Paragraphs>83</Paragraphs>
  <Slides>15</Slides>
  <Notes>3</Notes>
  <HiddenSlides>0</HiddenSlides>
  <MMClips>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So sánh</vt:lpstr>
      <vt:lpstr>Slide 12</vt:lpstr>
      <vt:lpstr>Em thường nhầm lẫn vần oăt với vần nào?</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Sinh Phu Company</cp:lastModifiedBy>
  <cp:revision>222</cp:revision>
  <dcterms:created xsi:type="dcterms:W3CDTF">2020-12-08T15:48:47Z</dcterms:created>
  <dcterms:modified xsi:type="dcterms:W3CDTF">2021-04-08T08:41:06Z</dcterms:modified>
</cp:coreProperties>
</file>