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78" r:id="rId3"/>
    <p:sldId id="257" r:id="rId4"/>
    <p:sldId id="259" r:id="rId5"/>
    <p:sldId id="276" r:id="rId6"/>
    <p:sldId id="260" r:id="rId7"/>
    <p:sldId id="282" r:id="rId8"/>
    <p:sldId id="283" r:id="rId9"/>
    <p:sldId id="285" r:id="rId10"/>
    <p:sldId id="280" r:id="rId11"/>
    <p:sldId id="281" r:id="rId12"/>
    <p:sldId id="270" r:id="rId13"/>
    <p:sldId id="273" r:id="rId14"/>
    <p:sldId id="277" r:id="rId15"/>
    <p:sldId id="274" r:id="rId16"/>
    <p:sldId id="275" r:id="rId1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D5D"/>
    <a:srgbClr val="FA7E26"/>
    <a:srgbClr val="F58D56"/>
    <a:srgbClr val="64CEA4"/>
    <a:srgbClr val="F7F2BC"/>
    <a:srgbClr val="F79B8E"/>
    <a:srgbClr val="FFE4A9"/>
    <a:srgbClr val="9148C8"/>
    <a:srgbClr val="81C240"/>
    <a:srgbClr val="40BF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249" autoAdjust="0"/>
  </p:normalViewPr>
  <p:slideViewPr>
    <p:cSldViewPr snapToGrid="0">
      <p:cViewPr varScale="1">
        <p:scale>
          <a:sx n="69" d="100"/>
          <a:sy n="69" d="100"/>
        </p:scale>
        <p:origin x="78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9A64472-9DC3-473E-81C8-D857383B32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2A7C0E-C5FB-4701-8462-43400057FF8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7DE79F-85C5-4347-865A-EC1231B82829}" type="datetimeFigureOut">
              <a:rPr lang="vi-VN" smtClean="0"/>
              <a:t>26/02/2022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BD9FF9-050E-47DF-850C-A194E51C289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595FFC-4476-418A-B96E-4CC122083C4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85AF85-5BB3-4FCC-93C0-9708DA9078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57618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846E3-D653-4186-BBE1-0817F3028A2F}" type="datetimeFigureOut">
              <a:rPr lang="vi-VN" smtClean="0"/>
              <a:t>26/02/2022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5CFA73-C10E-43FA-A7AE-E3BC7829A1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073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097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CFA73-C10E-43FA-A7AE-E3BC7829A128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78057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CFA73-C10E-43FA-A7AE-E3BC7829A128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4836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CFA73-C10E-43FA-A7AE-E3BC7829A128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36930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CFA73-C10E-43FA-A7AE-E3BC7829A128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304031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B4F9-1C72-4740-BCEE-0A1A069752E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822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1136912" y="1959429"/>
            <a:ext cx="3541749" cy="228801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731581" y="1630344"/>
            <a:ext cx="3541749" cy="228801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99;p25">
            <a:extLst>
              <a:ext uri="{FF2B5EF4-FFF2-40B4-BE49-F238E27FC236}">
                <a16:creationId xmlns:a16="http://schemas.microsoft.com/office/drawing/2014/main" id="{1E53B03F-BC1A-4E76-94A8-0F97B8C8D97E}"/>
              </a:ext>
            </a:extLst>
          </p:cNvPr>
          <p:cNvSpPr/>
          <p:nvPr userDrawn="1"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grpSp>
        <p:nvGrpSpPr>
          <p:cNvPr id="17" name="Google Shape;201;p25">
            <a:extLst>
              <a:ext uri="{FF2B5EF4-FFF2-40B4-BE49-F238E27FC236}">
                <a16:creationId xmlns:a16="http://schemas.microsoft.com/office/drawing/2014/main" id="{C8419503-85C4-48BE-9789-5302D78FB313}"/>
              </a:ext>
            </a:extLst>
          </p:cNvPr>
          <p:cNvGrpSpPr/>
          <p:nvPr userDrawn="1"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8" name="Google Shape;202;p25">
              <a:extLst>
                <a:ext uri="{FF2B5EF4-FFF2-40B4-BE49-F238E27FC236}">
                  <a16:creationId xmlns:a16="http://schemas.microsoft.com/office/drawing/2014/main" id="{5349A810-3FD4-47D8-876D-FE9E4DE373A7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" name="Google Shape;203;p25">
              <a:extLst>
                <a:ext uri="{FF2B5EF4-FFF2-40B4-BE49-F238E27FC236}">
                  <a16:creationId xmlns:a16="http://schemas.microsoft.com/office/drawing/2014/main" id="{E41FE954-EABB-4A9C-AA92-7781FCAFACD9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" name="Google Shape;204;p25">
              <a:extLst>
                <a:ext uri="{FF2B5EF4-FFF2-40B4-BE49-F238E27FC236}">
                  <a16:creationId xmlns:a16="http://schemas.microsoft.com/office/drawing/2014/main" id="{88F6A534-10FA-40D3-AF9F-06295E65F366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" name="Google Shape;205;p25">
              <a:extLst>
                <a:ext uri="{FF2B5EF4-FFF2-40B4-BE49-F238E27FC236}">
                  <a16:creationId xmlns:a16="http://schemas.microsoft.com/office/drawing/2014/main" id="{44227B7E-2610-4D73-B260-4CC8347532A8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" name="Google Shape;206;p25">
              <a:extLst>
                <a:ext uri="{FF2B5EF4-FFF2-40B4-BE49-F238E27FC236}">
                  <a16:creationId xmlns:a16="http://schemas.microsoft.com/office/drawing/2014/main" id="{B1882B66-ECF7-46CF-9D6A-AA541004902E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" name="Google Shape;207;p25">
              <a:extLst>
                <a:ext uri="{FF2B5EF4-FFF2-40B4-BE49-F238E27FC236}">
                  <a16:creationId xmlns:a16="http://schemas.microsoft.com/office/drawing/2014/main" id="{10BF7BC9-B1F8-45E4-A7EE-7C2B63DDE136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" name="Google Shape;208;p25">
              <a:extLst>
                <a:ext uri="{FF2B5EF4-FFF2-40B4-BE49-F238E27FC236}">
                  <a16:creationId xmlns:a16="http://schemas.microsoft.com/office/drawing/2014/main" id="{E60D2D73-A35F-4B05-A62A-E69E49A62BBC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" name="Google Shape;209;p25">
              <a:extLst>
                <a:ext uri="{FF2B5EF4-FFF2-40B4-BE49-F238E27FC236}">
                  <a16:creationId xmlns:a16="http://schemas.microsoft.com/office/drawing/2014/main" id="{5E9E148A-0EEA-4917-956C-42F081BD1720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" name="Google Shape;210;p25">
              <a:extLst>
                <a:ext uri="{FF2B5EF4-FFF2-40B4-BE49-F238E27FC236}">
                  <a16:creationId xmlns:a16="http://schemas.microsoft.com/office/drawing/2014/main" id="{46726DE0-2B71-4B37-A0F3-B1640F45B5A4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" name="Google Shape;211;p25">
              <a:extLst>
                <a:ext uri="{FF2B5EF4-FFF2-40B4-BE49-F238E27FC236}">
                  <a16:creationId xmlns:a16="http://schemas.microsoft.com/office/drawing/2014/main" id="{FBEF7B57-FBCC-4123-A1DA-F51E4665C545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28" name="Google Shape;536;p34">
            <a:extLst>
              <a:ext uri="{FF2B5EF4-FFF2-40B4-BE49-F238E27FC236}">
                <a16:creationId xmlns:a16="http://schemas.microsoft.com/office/drawing/2014/main" id="{7097A048-ADBC-4FF4-89B8-6E87B516EBD4}"/>
              </a:ext>
            </a:extLst>
          </p:cNvPr>
          <p:cNvGrpSpPr/>
          <p:nvPr userDrawn="1"/>
        </p:nvGrpSpPr>
        <p:grpSpPr>
          <a:xfrm>
            <a:off x="4744382" y="2755994"/>
            <a:ext cx="1191594" cy="1544846"/>
            <a:chOff x="5685225" y="1586850"/>
            <a:chExt cx="598600" cy="724900"/>
          </a:xfrm>
        </p:grpSpPr>
        <p:sp>
          <p:nvSpPr>
            <p:cNvPr id="29" name="Google Shape;537;p34">
              <a:extLst>
                <a:ext uri="{FF2B5EF4-FFF2-40B4-BE49-F238E27FC236}">
                  <a16:creationId xmlns:a16="http://schemas.microsoft.com/office/drawing/2014/main" id="{36EE5A05-C957-4640-9C24-7A5F1D88A9B8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0" name="Google Shape;538;p34">
              <a:extLst>
                <a:ext uri="{FF2B5EF4-FFF2-40B4-BE49-F238E27FC236}">
                  <a16:creationId xmlns:a16="http://schemas.microsoft.com/office/drawing/2014/main" id="{8F5E4858-90A1-481F-97A4-0A1575C9541A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1" name="Google Shape;539;p34">
              <a:extLst>
                <a:ext uri="{FF2B5EF4-FFF2-40B4-BE49-F238E27FC236}">
                  <a16:creationId xmlns:a16="http://schemas.microsoft.com/office/drawing/2014/main" id="{935512B0-BFCE-4B7C-A310-BEB2558B657F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2" name="Google Shape;540;p34">
              <a:extLst>
                <a:ext uri="{FF2B5EF4-FFF2-40B4-BE49-F238E27FC236}">
                  <a16:creationId xmlns:a16="http://schemas.microsoft.com/office/drawing/2014/main" id="{7DFEF17C-6AB0-4414-87A2-5D88E7538084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3" name="Google Shape;541;p34">
              <a:extLst>
                <a:ext uri="{FF2B5EF4-FFF2-40B4-BE49-F238E27FC236}">
                  <a16:creationId xmlns:a16="http://schemas.microsoft.com/office/drawing/2014/main" id="{923E700B-A432-4D49-B49C-9DB23A0D3076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4" name="Google Shape;542;p34">
              <a:extLst>
                <a:ext uri="{FF2B5EF4-FFF2-40B4-BE49-F238E27FC236}">
                  <a16:creationId xmlns:a16="http://schemas.microsoft.com/office/drawing/2014/main" id="{929929F3-301E-4DCF-91B2-4C6505E6165F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5" name="Google Shape;543;p34">
              <a:extLst>
                <a:ext uri="{FF2B5EF4-FFF2-40B4-BE49-F238E27FC236}">
                  <a16:creationId xmlns:a16="http://schemas.microsoft.com/office/drawing/2014/main" id="{D3D77902-1481-482F-8ED8-5BF744A4B414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6" name="Google Shape;544;p34">
              <a:extLst>
                <a:ext uri="{FF2B5EF4-FFF2-40B4-BE49-F238E27FC236}">
                  <a16:creationId xmlns:a16="http://schemas.microsoft.com/office/drawing/2014/main" id="{A28CB761-1CF6-47D3-ADFA-AB7796F7E245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7" name="Google Shape;545;p34">
              <a:extLst>
                <a:ext uri="{FF2B5EF4-FFF2-40B4-BE49-F238E27FC236}">
                  <a16:creationId xmlns:a16="http://schemas.microsoft.com/office/drawing/2014/main" id="{0ED9A6B5-8997-4B35-AF3C-51E7DFF15A12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8" name="Google Shape;546;p34">
              <a:extLst>
                <a:ext uri="{FF2B5EF4-FFF2-40B4-BE49-F238E27FC236}">
                  <a16:creationId xmlns:a16="http://schemas.microsoft.com/office/drawing/2014/main" id="{EECC14E8-023B-4255-B2E6-3D97B9267949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9" name="Google Shape;547;p34">
              <a:extLst>
                <a:ext uri="{FF2B5EF4-FFF2-40B4-BE49-F238E27FC236}">
                  <a16:creationId xmlns:a16="http://schemas.microsoft.com/office/drawing/2014/main" id="{91AF55CD-3C22-414A-BEFA-69C2C05005EA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0" name="Google Shape;548;p34">
              <a:extLst>
                <a:ext uri="{FF2B5EF4-FFF2-40B4-BE49-F238E27FC236}">
                  <a16:creationId xmlns:a16="http://schemas.microsoft.com/office/drawing/2014/main" id="{4DB2887F-FEA7-4DA5-ADF6-7784D0E06D98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1" name="Google Shape;549;p34">
              <a:extLst>
                <a:ext uri="{FF2B5EF4-FFF2-40B4-BE49-F238E27FC236}">
                  <a16:creationId xmlns:a16="http://schemas.microsoft.com/office/drawing/2014/main" id="{33BE96BC-64F2-454C-ACF5-13DA9D9FE0E8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2" name="Google Shape;550;p34">
              <a:extLst>
                <a:ext uri="{FF2B5EF4-FFF2-40B4-BE49-F238E27FC236}">
                  <a16:creationId xmlns:a16="http://schemas.microsoft.com/office/drawing/2014/main" id="{E2E710EC-93D6-4123-A019-72163FC835DF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3" name="Google Shape;551;p34">
              <a:extLst>
                <a:ext uri="{FF2B5EF4-FFF2-40B4-BE49-F238E27FC236}">
                  <a16:creationId xmlns:a16="http://schemas.microsoft.com/office/drawing/2014/main" id="{E6BE85EF-5105-4B63-825D-4EBA5DE81BF1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4" name="Google Shape;552;p34">
              <a:extLst>
                <a:ext uri="{FF2B5EF4-FFF2-40B4-BE49-F238E27FC236}">
                  <a16:creationId xmlns:a16="http://schemas.microsoft.com/office/drawing/2014/main" id="{AA1CE8E9-0A24-4E02-98E5-1E1C1F08C786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5" name="Google Shape;553;p34">
              <a:extLst>
                <a:ext uri="{FF2B5EF4-FFF2-40B4-BE49-F238E27FC236}">
                  <a16:creationId xmlns:a16="http://schemas.microsoft.com/office/drawing/2014/main" id="{2446CDBB-072F-4BCB-9709-052424D12919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6" name="Google Shape;554;p34">
              <a:extLst>
                <a:ext uri="{FF2B5EF4-FFF2-40B4-BE49-F238E27FC236}">
                  <a16:creationId xmlns:a16="http://schemas.microsoft.com/office/drawing/2014/main" id="{C592ED21-3935-49BE-B64C-2718B8CCE278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7" name="Google Shape;555;p34">
              <a:extLst>
                <a:ext uri="{FF2B5EF4-FFF2-40B4-BE49-F238E27FC236}">
                  <a16:creationId xmlns:a16="http://schemas.microsoft.com/office/drawing/2014/main" id="{99E417FF-745C-4D11-917E-E1C52FC55FCC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8" name="Google Shape;556;p34">
              <a:extLst>
                <a:ext uri="{FF2B5EF4-FFF2-40B4-BE49-F238E27FC236}">
                  <a16:creationId xmlns:a16="http://schemas.microsoft.com/office/drawing/2014/main" id="{9C47395D-14EC-4087-8A48-04C1E3A5A80E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9" name="Google Shape;557;p34">
              <a:extLst>
                <a:ext uri="{FF2B5EF4-FFF2-40B4-BE49-F238E27FC236}">
                  <a16:creationId xmlns:a16="http://schemas.microsoft.com/office/drawing/2014/main" id="{C4230AFA-7F54-41F9-A0CC-4435E9196B1F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0" name="Google Shape;558;p34">
              <a:extLst>
                <a:ext uri="{FF2B5EF4-FFF2-40B4-BE49-F238E27FC236}">
                  <a16:creationId xmlns:a16="http://schemas.microsoft.com/office/drawing/2014/main" id="{D6E217AB-F6AD-42FA-AAE8-0C0918ED86D2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1" name="Google Shape;559;p34">
              <a:extLst>
                <a:ext uri="{FF2B5EF4-FFF2-40B4-BE49-F238E27FC236}">
                  <a16:creationId xmlns:a16="http://schemas.microsoft.com/office/drawing/2014/main" id="{8D18F0F7-05F7-45C4-B806-D1D15A9D290A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2" name="Google Shape;560;p34">
              <a:extLst>
                <a:ext uri="{FF2B5EF4-FFF2-40B4-BE49-F238E27FC236}">
                  <a16:creationId xmlns:a16="http://schemas.microsoft.com/office/drawing/2014/main" id="{8BFE3A4F-8A6D-43E7-9683-38B69A8B9C3C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3" name="Google Shape;561;p34">
              <a:extLst>
                <a:ext uri="{FF2B5EF4-FFF2-40B4-BE49-F238E27FC236}">
                  <a16:creationId xmlns:a16="http://schemas.microsoft.com/office/drawing/2014/main" id="{E59AB8F3-1361-4413-B047-C6DCF5FD06AB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4" name="Google Shape;562;p34">
              <a:extLst>
                <a:ext uri="{FF2B5EF4-FFF2-40B4-BE49-F238E27FC236}">
                  <a16:creationId xmlns:a16="http://schemas.microsoft.com/office/drawing/2014/main" id="{5478827E-E2E2-4280-85EF-ED733271C544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5" name="Google Shape;563;p34">
              <a:extLst>
                <a:ext uri="{FF2B5EF4-FFF2-40B4-BE49-F238E27FC236}">
                  <a16:creationId xmlns:a16="http://schemas.microsoft.com/office/drawing/2014/main" id="{05C7E74B-B57F-406F-93A9-4D9C87889859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56" name="Google Shape;221;p25">
            <a:extLst>
              <a:ext uri="{FF2B5EF4-FFF2-40B4-BE49-F238E27FC236}">
                <a16:creationId xmlns:a16="http://schemas.microsoft.com/office/drawing/2014/main" id="{736B63F3-4BE8-483B-99D1-E3B1A4996D92}"/>
              </a:ext>
            </a:extLst>
          </p:cNvPr>
          <p:cNvGrpSpPr/>
          <p:nvPr userDrawn="1"/>
        </p:nvGrpSpPr>
        <p:grpSpPr>
          <a:xfrm>
            <a:off x="1813528" y="531384"/>
            <a:ext cx="2219111" cy="1592274"/>
            <a:chOff x="4582100" y="3095150"/>
            <a:chExt cx="581650" cy="417350"/>
          </a:xfrm>
        </p:grpSpPr>
        <p:sp>
          <p:nvSpPr>
            <p:cNvPr id="57" name="Google Shape;222;p25">
              <a:extLst>
                <a:ext uri="{FF2B5EF4-FFF2-40B4-BE49-F238E27FC236}">
                  <a16:creationId xmlns:a16="http://schemas.microsoft.com/office/drawing/2014/main" id="{3C79A6E0-4D99-4203-A24A-711E0B9BE331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8" name="Google Shape;223;p25">
              <a:extLst>
                <a:ext uri="{FF2B5EF4-FFF2-40B4-BE49-F238E27FC236}">
                  <a16:creationId xmlns:a16="http://schemas.microsoft.com/office/drawing/2014/main" id="{0BF1640C-E9F9-40E5-9909-04EC2E80FAE9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9" name="Google Shape;224;p25">
              <a:extLst>
                <a:ext uri="{FF2B5EF4-FFF2-40B4-BE49-F238E27FC236}">
                  <a16:creationId xmlns:a16="http://schemas.microsoft.com/office/drawing/2014/main" id="{97FD7E9A-E049-4468-BC63-C3FC9D29A1B4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0" name="Google Shape;225;p25">
              <a:extLst>
                <a:ext uri="{FF2B5EF4-FFF2-40B4-BE49-F238E27FC236}">
                  <a16:creationId xmlns:a16="http://schemas.microsoft.com/office/drawing/2014/main" id="{62BA424E-92D4-4AB4-B919-74CE92F22155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1" name="Google Shape;226;p25">
              <a:extLst>
                <a:ext uri="{FF2B5EF4-FFF2-40B4-BE49-F238E27FC236}">
                  <a16:creationId xmlns:a16="http://schemas.microsoft.com/office/drawing/2014/main" id="{92ABC151-48B0-4D45-8474-0304E770EBC5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2" name="Google Shape;227;p25">
              <a:extLst>
                <a:ext uri="{FF2B5EF4-FFF2-40B4-BE49-F238E27FC236}">
                  <a16:creationId xmlns:a16="http://schemas.microsoft.com/office/drawing/2014/main" id="{D130249B-DC1B-4CA4-95E9-B5D050167FC5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3" name="Google Shape;228;p25">
              <a:extLst>
                <a:ext uri="{FF2B5EF4-FFF2-40B4-BE49-F238E27FC236}">
                  <a16:creationId xmlns:a16="http://schemas.microsoft.com/office/drawing/2014/main" id="{21A3954C-E9F2-46B6-9D00-BE944EF67D2D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4" name="Google Shape;229;p25">
              <a:extLst>
                <a:ext uri="{FF2B5EF4-FFF2-40B4-BE49-F238E27FC236}">
                  <a16:creationId xmlns:a16="http://schemas.microsoft.com/office/drawing/2014/main" id="{C04E0370-5188-474B-8B38-F243A8E64235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5" name="Google Shape;230;p25">
              <a:extLst>
                <a:ext uri="{FF2B5EF4-FFF2-40B4-BE49-F238E27FC236}">
                  <a16:creationId xmlns:a16="http://schemas.microsoft.com/office/drawing/2014/main" id="{6F18E66D-CD82-49F9-8BB7-045A9406DB76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6" name="Google Shape;231;p25">
              <a:extLst>
                <a:ext uri="{FF2B5EF4-FFF2-40B4-BE49-F238E27FC236}">
                  <a16:creationId xmlns:a16="http://schemas.microsoft.com/office/drawing/2014/main" id="{8192E490-DE63-411E-A279-B6094F252C4D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7" name="Google Shape;232;p25">
              <a:extLst>
                <a:ext uri="{FF2B5EF4-FFF2-40B4-BE49-F238E27FC236}">
                  <a16:creationId xmlns:a16="http://schemas.microsoft.com/office/drawing/2014/main" id="{C9554DBC-9132-42DE-90C6-B68F57287FAF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8" name="Google Shape;233;p25">
              <a:extLst>
                <a:ext uri="{FF2B5EF4-FFF2-40B4-BE49-F238E27FC236}">
                  <a16:creationId xmlns:a16="http://schemas.microsoft.com/office/drawing/2014/main" id="{0F94F6ED-BB42-481C-B9FD-337337319D23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9" name="Google Shape;234;p25">
              <a:extLst>
                <a:ext uri="{FF2B5EF4-FFF2-40B4-BE49-F238E27FC236}">
                  <a16:creationId xmlns:a16="http://schemas.microsoft.com/office/drawing/2014/main" id="{ABE2BC59-7C44-4626-821E-118E40C804AB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0" name="Google Shape;235;p25">
              <a:extLst>
                <a:ext uri="{FF2B5EF4-FFF2-40B4-BE49-F238E27FC236}">
                  <a16:creationId xmlns:a16="http://schemas.microsoft.com/office/drawing/2014/main" id="{0FE90DF6-3C13-4564-A69D-2C22555E01F2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1" name="Google Shape;236;p25">
              <a:extLst>
                <a:ext uri="{FF2B5EF4-FFF2-40B4-BE49-F238E27FC236}">
                  <a16:creationId xmlns:a16="http://schemas.microsoft.com/office/drawing/2014/main" id="{6816D277-828E-4E4E-B6C7-DD8ED24E9077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2" name="Google Shape;237;p25">
              <a:extLst>
                <a:ext uri="{FF2B5EF4-FFF2-40B4-BE49-F238E27FC236}">
                  <a16:creationId xmlns:a16="http://schemas.microsoft.com/office/drawing/2014/main" id="{D8ABD917-034A-4CEE-BA27-16A148C87388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3" name="Google Shape;238;p25">
              <a:extLst>
                <a:ext uri="{FF2B5EF4-FFF2-40B4-BE49-F238E27FC236}">
                  <a16:creationId xmlns:a16="http://schemas.microsoft.com/office/drawing/2014/main" id="{9CC6ABE2-8AB8-4613-A17B-0E84D278EA2D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4" name="Google Shape;239;p25">
              <a:extLst>
                <a:ext uri="{FF2B5EF4-FFF2-40B4-BE49-F238E27FC236}">
                  <a16:creationId xmlns:a16="http://schemas.microsoft.com/office/drawing/2014/main" id="{F46ACC1A-E532-4659-9F68-16A9657B0D96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5" name="Google Shape;240;p25">
              <a:extLst>
                <a:ext uri="{FF2B5EF4-FFF2-40B4-BE49-F238E27FC236}">
                  <a16:creationId xmlns:a16="http://schemas.microsoft.com/office/drawing/2014/main" id="{074DCC4A-7EC8-42D6-995B-25C846ECABED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6" name="Google Shape;241;p25">
              <a:extLst>
                <a:ext uri="{FF2B5EF4-FFF2-40B4-BE49-F238E27FC236}">
                  <a16:creationId xmlns:a16="http://schemas.microsoft.com/office/drawing/2014/main" id="{0ED1D9ED-B741-4130-9606-26657BFAB794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7" name="Google Shape;242;p25">
              <a:extLst>
                <a:ext uri="{FF2B5EF4-FFF2-40B4-BE49-F238E27FC236}">
                  <a16:creationId xmlns:a16="http://schemas.microsoft.com/office/drawing/2014/main" id="{0AD6E583-8862-4EDC-B6A1-B7B6124AC7B3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8" name="Google Shape;243;p25">
              <a:extLst>
                <a:ext uri="{FF2B5EF4-FFF2-40B4-BE49-F238E27FC236}">
                  <a16:creationId xmlns:a16="http://schemas.microsoft.com/office/drawing/2014/main" id="{BD54085E-BF63-404B-8C41-4D466B9296B8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9" name="Google Shape;244;p25">
              <a:extLst>
                <a:ext uri="{FF2B5EF4-FFF2-40B4-BE49-F238E27FC236}">
                  <a16:creationId xmlns:a16="http://schemas.microsoft.com/office/drawing/2014/main" id="{9B27A862-E9DB-46BF-B93A-6BD1DD589ABB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0" name="Google Shape;245;p25">
              <a:extLst>
                <a:ext uri="{FF2B5EF4-FFF2-40B4-BE49-F238E27FC236}">
                  <a16:creationId xmlns:a16="http://schemas.microsoft.com/office/drawing/2014/main" id="{62A5B9DF-131D-48A9-B27B-DE2BFC07A79B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81" name="Google Shape;343;p28">
            <a:extLst>
              <a:ext uri="{FF2B5EF4-FFF2-40B4-BE49-F238E27FC236}">
                <a16:creationId xmlns:a16="http://schemas.microsoft.com/office/drawing/2014/main" id="{3FDF8CCC-8B3E-42DE-B3AD-DC0A797A8A14}"/>
              </a:ext>
            </a:extLst>
          </p:cNvPr>
          <p:cNvGrpSpPr/>
          <p:nvPr userDrawn="1"/>
        </p:nvGrpSpPr>
        <p:grpSpPr>
          <a:xfrm>
            <a:off x="3654818" y="222074"/>
            <a:ext cx="790837" cy="1083272"/>
            <a:chOff x="1731150" y="1748550"/>
            <a:chExt cx="228625" cy="313175"/>
          </a:xfrm>
        </p:grpSpPr>
        <p:sp>
          <p:nvSpPr>
            <p:cNvPr id="82" name="Google Shape;344;p28">
              <a:extLst>
                <a:ext uri="{FF2B5EF4-FFF2-40B4-BE49-F238E27FC236}">
                  <a16:creationId xmlns:a16="http://schemas.microsoft.com/office/drawing/2014/main" id="{B073B2A2-1C8F-487C-87AE-B09F43E3361C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3" name="Google Shape;345;p28">
              <a:extLst>
                <a:ext uri="{FF2B5EF4-FFF2-40B4-BE49-F238E27FC236}">
                  <a16:creationId xmlns:a16="http://schemas.microsoft.com/office/drawing/2014/main" id="{A21107F5-B5BF-4A55-BA5E-5BF08BCB6C9E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4" name="Google Shape;346;p28">
              <a:extLst>
                <a:ext uri="{FF2B5EF4-FFF2-40B4-BE49-F238E27FC236}">
                  <a16:creationId xmlns:a16="http://schemas.microsoft.com/office/drawing/2014/main" id="{9DB08C84-F5B0-4B13-915E-1B70709CB15F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5" name="Google Shape;347;p28">
              <a:extLst>
                <a:ext uri="{FF2B5EF4-FFF2-40B4-BE49-F238E27FC236}">
                  <a16:creationId xmlns:a16="http://schemas.microsoft.com/office/drawing/2014/main" id="{E2435323-5E3D-4A5D-B26F-6D0712192216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6" name="Google Shape;348;p28">
              <a:extLst>
                <a:ext uri="{FF2B5EF4-FFF2-40B4-BE49-F238E27FC236}">
                  <a16:creationId xmlns:a16="http://schemas.microsoft.com/office/drawing/2014/main" id="{119761DF-F3C4-4B11-8D81-36667C7FC9C1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7" name="Google Shape;349;p28">
              <a:extLst>
                <a:ext uri="{FF2B5EF4-FFF2-40B4-BE49-F238E27FC236}">
                  <a16:creationId xmlns:a16="http://schemas.microsoft.com/office/drawing/2014/main" id="{E8195421-A935-491D-AD41-F7E85C8F8239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8" name="Google Shape;350;p28">
              <a:extLst>
                <a:ext uri="{FF2B5EF4-FFF2-40B4-BE49-F238E27FC236}">
                  <a16:creationId xmlns:a16="http://schemas.microsoft.com/office/drawing/2014/main" id="{14C90099-D73E-4400-81BD-5FC7CD25C94C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26/2/2022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1479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26/2/2022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457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9F5FCF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  <p:sldLayoutId id="2147483661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48E550E-F029-49AB-B7D1-9442994113AD}"/>
              </a:ext>
            </a:extLst>
          </p:cNvPr>
          <p:cNvSpPr txBox="1"/>
          <p:nvPr/>
        </p:nvSpPr>
        <p:spPr>
          <a:xfrm>
            <a:off x="5124939" y="110501"/>
            <a:ext cx="45316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BÀI </a:t>
            </a:r>
            <a:r>
              <a:rPr lang="en-US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22</a:t>
            </a:r>
            <a:endParaRPr lang="vi-VN" sz="8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176694" y="4592538"/>
            <a:ext cx="120153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>
                <a:ln>
                  <a:solidFill>
                    <a:schemeClr val="accent2"/>
                  </a:solidFill>
                </a:ln>
                <a:solidFill>
                  <a:srgbClr val="FF0000"/>
                </a:solidFill>
                <a:latin typeface="+mj-lt"/>
              </a:rPr>
              <a:t>CHĂM SÓC, </a:t>
            </a:r>
            <a:r>
              <a:rPr lang="vi-VN" sz="6000">
                <a:ln>
                  <a:solidFill>
                    <a:schemeClr val="accent2"/>
                  </a:solidFill>
                </a:ln>
                <a:solidFill>
                  <a:srgbClr val="FF0000"/>
                </a:solidFill>
                <a:latin typeface="+mj-lt"/>
              </a:rPr>
              <a:t>BẢO </a:t>
            </a:r>
            <a:r>
              <a:rPr lang="vi-VN" sz="6000" smtClean="0">
                <a:ln>
                  <a:solidFill>
                    <a:schemeClr val="accent2"/>
                  </a:solidFill>
                </a:ln>
                <a:solidFill>
                  <a:srgbClr val="FF0000"/>
                </a:solidFill>
                <a:latin typeface="+mj-lt"/>
              </a:rPr>
              <a:t>VỆ</a:t>
            </a:r>
            <a:r>
              <a:rPr lang="en-US" sz="6000" smtClean="0">
                <a:ln>
                  <a:solidFill>
                    <a:schemeClr val="accent2"/>
                  </a:solidFill>
                </a:ln>
                <a:solidFill>
                  <a:srgbClr val="FF0000"/>
                </a:solidFill>
                <a:latin typeface="+mj-lt"/>
              </a:rPr>
              <a:t> </a:t>
            </a:r>
          </a:p>
          <a:p>
            <a:r>
              <a:rPr lang="vi-VN" sz="6000" smtClean="0">
                <a:ln>
                  <a:solidFill>
                    <a:schemeClr val="accent2"/>
                  </a:solidFill>
                </a:ln>
                <a:solidFill>
                  <a:srgbClr val="FF0000"/>
                </a:solidFill>
                <a:latin typeface="+mj-lt"/>
              </a:rPr>
              <a:t>CƠ </a:t>
            </a:r>
            <a:r>
              <a:rPr lang="vi-VN" sz="6000" dirty="0">
                <a:ln>
                  <a:solidFill>
                    <a:schemeClr val="accent2"/>
                  </a:solidFill>
                </a:ln>
                <a:solidFill>
                  <a:srgbClr val="FF0000"/>
                </a:solidFill>
                <a:latin typeface="+mj-lt"/>
              </a:rPr>
              <a:t>QUAN VẬN ĐỘNG</a:t>
            </a:r>
          </a:p>
        </p:txBody>
      </p:sp>
      <p:pic>
        <p:nvPicPr>
          <p:cNvPr id="2050" name="Picture 2" descr="Kids Playing Football Cartoon Vector Illustration">
            <a:extLst>
              <a:ext uri="{FF2B5EF4-FFF2-40B4-BE49-F238E27FC236}">
                <a16:creationId xmlns:a16="http://schemas.microsoft.com/office/drawing/2014/main" id="{7AEDC014-1C41-4195-B30A-39DD69F4EF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92"/>
          <a:stretch/>
        </p:blipFill>
        <p:spPr bwMode="auto">
          <a:xfrm>
            <a:off x="8091055" y="1136073"/>
            <a:ext cx="4100944" cy="4253345"/>
          </a:xfrm>
          <a:prstGeom prst="teardrop">
            <a:avLst>
              <a:gd name="adj" fmla="val 6230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DB48C2B-EC0C-4D7A-AC70-093020390F78}"/>
              </a:ext>
            </a:extLst>
          </p:cNvPr>
          <p:cNvSpPr txBox="1"/>
          <p:nvPr/>
        </p:nvSpPr>
        <p:spPr>
          <a:xfrm>
            <a:off x="691685" y="2228194"/>
            <a:ext cx="32672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MV Boli" panose="02000500030200090000" pitchFamily="2" charset="0"/>
              </a:rPr>
              <a:t>Xem video</a:t>
            </a:r>
          </a:p>
        </p:txBody>
      </p:sp>
      <p:pic>
        <p:nvPicPr>
          <p:cNvPr id="4" name="Buổi học võ của JoJo _ Rèn luyện sức khỏe cùng JoJo _ Nhạc thiếu nhi vui nhộn _ Super JoJo_Trim">
            <a:hlinkClick r:id="" action="ppaction://media"/>
            <a:extLst>
              <a:ext uri="{FF2B5EF4-FFF2-40B4-BE49-F238E27FC236}">
                <a16:creationId xmlns:a16="http://schemas.microsoft.com/office/drawing/2014/main" id="{B3E1D352-6A65-416E-B9EB-DD38B65455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76882" y="2111889"/>
            <a:ext cx="7454906" cy="41933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669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79167E-6 3.33333E-6 L 4.79167E-6 -0.07223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8" grpId="0"/>
      <p:bldP spid="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326" y="1230203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4511675" y="2955290"/>
            <a:ext cx="353949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cap="none" spc="300" normalizeH="0" baseline="0" noProof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Aharoni" panose="02010803020104030203" pitchFamily="2" charset="-79"/>
              </a:rPr>
              <a:t>Tiết </a:t>
            </a:r>
            <a:r>
              <a:rPr kumimoji="0" lang="en-US" altLang="zh-CN" sz="6000" b="1" i="0" u="none" strike="noStrike" kern="1200" cap="none" spc="300" normalizeH="0" baseline="0" noProof="0" smtClean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Aharoni" panose="02010803020104030203" pitchFamily="2" charset="-79"/>
              </a:rPr>
              <a:t>2</a:t>
            </a:r>
            <a:endParaRPr kumimoji="0" lang="zh-CN" altLang="en-US" sz="2400" b="1" i="0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35744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48E613-EBB3-4346-A5CB-7ACD8B38A028}"/>
              </a:ext>
            </a:extLst>
          </p:cNvPr>
          <p:cNvSpPr txBox="1"/>
          <p:nvPr/>
        </p:nvSpPr>
        <p:spPr>
          <a:xfrm>
            <a:off x="4320046" y="169637"/>
            <a:ext cx="69385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1. </a:t>
            </a:r>
            <a:r>
              <a:rPr lang="vi-VN" sz="2800" dirty="0"/>
              <a:t>Nêu các yêu cầu về tư thế ngồi học để cột sống không bị cong vẹo.</a:t>
            </a:r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6E86ED-758D-4106-911E-8732418D3C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38375" y="1355287"/>
            <a:ext cx="7715250" cy="46150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534C8A-0C79-4FED-849C-8A2D69173272}"/>
              </a:ext>
            </a:extLst>
          </p:cNvPr>
          <p:cNvSpPr txBox="1"/>
          <p:nvPr/>
        </p:nvSpPr>
        <p:spPr>
          <a:xfrm>
            <a:off x="133350" y="6035482"/>
            <a:ext cx="11662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2. </a:t>
            </a:r>
            <a:r>
              <a:rPr lang="vi-VN" sz="2800" dirty="0"/>
              <a:t>Em hãy tự nhận xét tư thế ngồi học của mình và điều chỉnh cho đúng.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99607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C6DDEE5-9C02-43E4-97F4-8ECBD39BD3CF}"/>
              </a:ext>
            </a:extLst>
          </p:cNvPr>
          <p:cNvSpPr txBox="1"/>
          <p:nvPr/>
        </p:nvSpPr>
        <p:spPr>
          <a:xfrm>
            <a:off x="4840550" y="169637"/>
            <a:ext cx="69385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1. </a:t>
            </a:r>
            <a:r>
              <a:rPr lang="vi-VN" sz="2800" dirty="0"/>
              <a:t>Chọn tư thế đúng trong mỗi hình dưới đây.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44EF68-E7EC-4C79-B535-76D89ED28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3691" y="2222801"/>
            <a:ext cx="10564617" cy="4163334"/>
          </a:xfrm>
          <a:prstGeom prst="rect">
            <a:avLst/>
          </a:prstGeom>
        </p:spPr>
      </p:pic>
      <p:pic>
        <p:nvPicPr>
          <p:cNvPr id="4098" name="Picture 2" descr="Tick and cross cartoon Royalty Free Vector Image">
            <a:extLst>
              <a:ext uri="{FF2B5EF4-FFF2-40B4-BE49-F238E27FC236}">
                <a16:creationId xmlns:a16="http://schemas.microsoft.com/office/drawing/2014/main" id="{A0189507-5C05-4A1E-BA68-25B43A1A6F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06"/>
          <a:stretch/>
        </p:blipFill>
        <p:spPr bwMode="auto">
          <a:xfrm>
            <a:off x="5256279" y="4570418"/>
            <a:ext cx="993645" cy="145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ick and cross cartoon Royalty Free Vector Image">
            <a:extLst>
              <a:ext uri="{FF2B5EF4-FFF2-40B4-BE49-F238E27FC236}">
                <a16:creationId xmlns:a16="http://schemas.microsoft.com/office/drawing/2014/main" id="{4BE0DA43-092D-4983-A522-93A11EACB6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5" r="-5519"/>
          <a:stretch/>
        </p:blipFill>
        <p:spPr bwMode="auto">
          <a:xfrm>
            <a:off x="1107243" y="4448717"/>
            <a:ext cx="993645" cy="145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ick and cross cartoon Royalty Free Vector Image">
            <a:extLst>
              <a:ext uri="{FF2B5EF4-FFF2-40B4-BE49-F238E27FC236}">
                <a16:creationId xmlns:a16="http://schemas.microsoft.com/office/drawing/2014/main" id="{CF50C2F7-1DD6-44EB-9362-8E386DB8B4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06"/>
          <a:stretch/>
        </p:blipFill>
        <p:spPr bwMode="auto">
          <a:xfrm>
            <a:off x="10195689" y="4683501"/>
            <a:ext cx="993645" cy="145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Tick and cross cartoon Royalty Free Vector Image">
            <a:extLst>
              <a:ext uri="{FF2B5EF4-FFF2-40B4-BE49-F238E27FC236}">
                <a16:creationId xmlns:a16="http://schemas.microsoft.com/office/drawing/2014/main" id="{C7DBE9E4-4D4C-430C-B9BF-5D0C755176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5" r="-5519"/>
          <a:stretch/>
        </p:blipFill>
        <p:spPr bwMode="auto">
          <a:xfrm>
            <a:off x="6732449" y="4473309"/>
            <a:ext cx="993645" cy="145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ED72B3A-515C-4147-B104-8B6BF74B81C1}"/>
              </a:ext>
            </a:extLst>
          </p:cNvPr>
          <p:cNvSpPr txBox="1"/>
          <p:nvPr/>
        </p:nvSpPr>
        <p:spPr>
          <a:xfrm>
            <a:off x="1371297" y="1123744"/>
            <a:ext cx="105646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2. </a:t>
            </a:r>
            <a:r>
              <a:rPr lang="vi-VN" sz="2800" dirty="0"/>
              <a:t>Nếu thực hiện tư thế sai như mỗi hình trên sẽ gây tác hại gì?</a:t>
            </a:r>
          </a:p>
          <a:p>
            <a:pPr algn="just"/>
            <a:r>
              <a:rPr lang="vi-VN" sz="2800" b="1" dirty="0"/>
              <a:t>3. </a:t>
            </a:r>
            <a:r>
              <a:rPr lang="vi-VN" sz="2800" dirty="0"/>
              <a:t>Thực hành tư thế đúng ở mỗi hình trên.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471686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0F639D-0030-4101-A756-0849B920F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872" y="2058355"/>
            <a:ext cx="9573308" cy="44420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6DDEE5-9C02-43E4-97F4-8ECBD39BD3CF}"/>
              </a:ext>
            </a:extLst>
          </p:cNvPr>
          <p:cNvSpPr txBox="1"/>
          <p:nvPr/>
        </p:nvSpPr>
        <p:spPr>
          <a:xfrm>
            <a:off x="4840550" y="169637"/>
            <a:ext cx="69385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1. </a:t>
            </a:r>
            <a:r>
              <a:rPr lang="vi-VN" sz="2800" dirty="0"/>
              <a:t>Chọn tư thế đúng trong mỗi hình dưới đây.</a:t>
            </a:r>
            <a:endParaRPr lang="en-US" sz="2800" dirty="0"/>
          </a:p>
        </p:txBody>
      </p:sp>
      <p:pic>
        <p:nvPicPr>
          <p:cNvPr id="4098" name="Picture 2" descr="Tick and cross cartoon Royalty Free Vector Image">
            <a:extLst>
              <a:ext uri="{FF2B5EF4-FFF2-40B4-BE49-F238E27FC236}">
                <a16:creationId xmlns:a16="http://schemas.microsoft.com/office/drawing/2014/main" id="{A0189507-5C05-4A1E-BA68-25B43A1A6F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06"/>
          <a:stretch/>
        </p:blipFill>
        <p:spPr bwMode="auto">
          <a:xfrm>
            <a:off x="5430831" y="4879907"/>
            <a:ext cx="993645" cy="145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ick and cross cartoon Royalty Free Vector Image">
            <a:extLst>
              <a:ext uri="{FF2B5EF4-FFF2-40B4-BE49-F238E27FC236}">
                <a16:creationId xmlns:a16="http://schemas.microsoft.com/office/drawing/2014/main" id="{4BE0DA43-092D-4983-A522-93A11EACB6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5" r="-5519"/>
          <a:stretch/>
        </p:blipFill>
        <p:spPr bwMode="auto">
          <a:xfrm>
            <a:off x="1267491" y="4718889"/>
            <a:ext cx="993645" cy="145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ick and cross cartoon Royalty Free Vector Image">
            <a:extLst>
              <a:ext uri="{FF2B5EF4-FFF2-40B4-BE49-F238E27FC236}">
                <a16:creationId xmlns:a16="http://schemas.microsoft.com/office/drawing/2014/main" id="{CF50C2F7-1DD6-44EB-9362-8E386DB8B4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06"/>
          <a:stretch/>
        </p:blipFill>
        <p:spPr bwMode="auto">
          <a:xfrm>
            <a:off x="6734511" y="4879907"/>
            <a:ext cx="993645" cy="145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Tick and cross cartoon Royalty Free Vector Image">
            <a:extLst>
              <a:ext uri="{FF2B5EF4-FFF2-40B4-BE49-F238E27FC236}">
                <a16:creationId xmlns:a16="http://schemas.microsoft.com/office/drawing/2014/main" id="{C7DBE9E4-4D4C-430C-B9BF-5D0C755176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5" r="-5519"/>
          <a:stretch/>
        </p:blipFill>
        <p:spPr bwMode="auto">
          <a:xfrm>
            <a:off x="9845631" y="4753839"/>
            <a:ext cx="993645" cy="145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713D5A4-183F-4093-A142-A5DE57F9C6FD}"/>
              </a:ext>
            </a:extLst>
          </p:cNvPr>
          <p:cNvSpPr txBox="1"/>
          <p:nvPr/>
        </p:nvSpPr>
        <p:spPr>
          <a:xfrm>
            <a:off x="1371297" y="1123744"/>
            <a:ext cx="105646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2. </a:t>
            </a:r>
            <a:r>
              <a:rPr lang="vi-VN" sz="2800" dirty="0"/>
              <a:t>Nếu thực hiện tư thế sai như mỗi hình trên sẽ gây tác hại gì?</a:t>
            </a:r>
          </a:p>
          <a:p>
            <a:pPr algn="just"/>
            <a:r>
              <a:rPr lang="vi-VN" sz="2800" b="1" dirty="0"/>
              <a:t>3. </a:t>
            </a:r>
            <a:r>
              <a:rPr lang="vi-VN" sz="2800" dirty="0"/>
              <a:t>Thực hành tư thế đúng ở mỗi hình trên.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94896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7E0D5BA-4175-46AA-AB0D-ADADF445EE90}"/>
              </a:ext>
            </a:extLst>
          </p:cNvPr>
          <p:cNvSpPr txBox="1"/>
          <p:nvPr/>
        </p:nvSpPr>
        <p:spPr>
          <a:xfrm>
            <a:off x="1025013" y="1933703"/>
            <a:ext cx="2868561" cy="3416320"/>
          </a:xfrm>
          <a:prstGeom prst="rect">
            <a:avLst/>
          </a:prstGeom>
          <a:solidFill>
            <a:srgbClr val="FF5D5D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600" dirty="0"/>
              <a:t>Chia sẻ với bạn cách em đã làm để phòng tránh cong vẹo cột sống.</a:t>
            </a:r>
            <a:endParaRPr lang="en-US" sz="3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E003F4-75B1-4F73-8ACD-DDFCC9CBE6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3846" y="453702"/>
            <a:ext cx="7697287" cy="595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53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BE1A73-B837-430A-91DB-E454FF9D50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9395" y="379222"/>
            <a:ext cx="11453210" cy="609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24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2371174" y="365122"/>
            <a:ext cx="7329805" cy="15684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Tự</a:t>
            </a:r>
            <a:r>
              <a:rPr lang="en-US" altLang="zh-CN" sz="4800" b="1" i="1" kern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nhiên</a:t>
            </a:r>
            <a:r>
              <a:rPr lang="en-US" altLang="zh-CN" sz="4800" b="1" i="1" kern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xã</a:t>
            </a:r>
            <a:r>
              <a:rPr lang="en-US" altLang="zh-CN" sz="4800" b="1" i="1" kern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hội</a:t>
            </a:r>
            <a:endParaRPr kumimoji="0" lang="en-US" altLang="zh-CN" sz="4800" b="1" i="1" u="none" strike="noStrike" kern="0" cap="none" spc="0" normalizeH="0" baseline="0" noProof="0" dirty="0" err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0" name="Content Placeholder 19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4415790" y="2401570"/>
            <a:ext cx="2705100" cy="3802380"/>
          </a:xfrm>
          <a:prstGeom prst="rect">
            <a:avLst/>
          </a:prstGeom>
        </p:spPr>
      </p:pic>
      <p:pic>
        <p:nvPicPr>
          <p:cNvPr id="21" name="Content Placeholder 20" descr="123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10492740" y="-161290"/>
            <a:ext cx="1841500" cy="185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32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43401" y="181726"/>
            <a:ext cx="78485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/>
              <a:t>Khi em bị ngã em cảm thấy như thế nào? Cơ quan nào dễ bị thương nhất khi ngã?</a:t>
            </a:r>
          </a:p>
        </p:txBody>
      </p:sp>
      <p:pic>
        <p:nvPicPr>
          <p:cNvPr id="1026" name="Picture 2" descr="Bệnh nhân vui tính: Tui… Dễ té lắm! | tcsuckhoe.com">
            <a:extLst>
              <a:ext uri="{FF2B5EF4-FFF2-40B4-BE49-F238E27FC236}">
                <a16:creationId xmlns:a16="http://schemas.microsoft.com/office/drawing/2014/main" id="{C2FBFED3-CA8C-4D03-9CC0-1D417B2C6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42" y="1501122"/>
            <a:ext cx="3376984" cy="483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F7328EEA-9236-416A-A834-3C9D69249E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07" y="181726"/>
            <a:ext cx="5766618" cy="756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41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00996" y="226787"/>
            <a:ext cx="69385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/>
              <a:t>Quan sát các hình dưới đây và nêu các việc làm cần thiết để chăm sóc, bảo vệ cơ quan vận động.</a:t>
            </a:r>
            <a:endParaRPr 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BA703B-6794-4F9C-8328-B055286800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1656" y="1611782"/>
            <a:ext cx="9528687" cy="4652837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4876C9D1-8A31-4177-95B4-AA940DEAC7E1}"/>
              </a:ext>
            </a:extLst>
          </p:cNvPr>
          <p:cNvSpPr/>
          <p:nvPr/>
        </p:nvSpPr>
        <p:spPr>
          <a:xfrm>
            <a:off x="1547446" y="4960864"/>
            <a:ext cx="4203519" cy="57070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02060"/>
                </a:solidFill>
              </a:rPr>
              <a:t>Tập thể dục, thể thao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42749546-B189-44ED-9231-4002339FD4CF}"/>
              </a:ext>
            </a:extLst>
          </p:cNvPr>
          <p:cNvSpPr/>
          <p:nvPr/>
        </p:nvSpPr>
        <p:spPr>
          <a:xfrm>
            <a:off x="6731767" y="4960864"/>
            <a:ext cx="3912787" cy="57070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002060"/>
                </a:solidFill>
              </a:rPr>
              <a:t>Tư thế ngồi học đúng</a:t>
            </a:r>
            <a:endParaRPr lang="vi-VN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99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2" grpId="0" animBg="1"/>
      <p:bldP spid="4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D608EE-2200-4A9B-B65A-F9A64EC5B0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9623" y="1611782"/>
            <a:ext cx="9611312" cy="46724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00996" y="226787"/>
            <a:ext cx="69385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/>
              <a:t>Quan sát các hình dưới đây và nêu các việc làm cần thiết để chăm sóc, bảo vệ cơ quan vận động.</a:t>
            </a:r>
            <a:endParaRPr lang="en-US" sz="2800" dirty="0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4876C9D1-8A31-4177-95B4-AA940DEAC7E1}"/>
              </a:ext>
            </a:extLst>
          </p:cNvPr>
          <p:cNvSpPr/>
          <p:nvPr/>
        </p:nvSpPr>
        <p:spPr>
          <a:xfrm>
            <a:off x="1547446" y="4856842"/>
            <a:ext cx="4203519" cy="91943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002060"/>
                </a:solidFill>
              </a:rPr>
              <a:t>Ăn uống đầy đủ chất dinh dưỡng</a:t>
            </a:r>
            <a:endParaRPr lang="vi-VN" sz="2800" b="1" dirty="0">
              <a:solidFill>
                <a:srgbClr val="002060"/>
              </a:solidFill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42749546-B189-44ED-9231-4002339FD4CF}"/>
              </a:ext>
            </a:extLst>
          </p:cNvPr>
          <p:cNvSpPr/>
          <p:nvPr/>
        </p:nvSpPr>
        <p:spPr>
          <a:xfrm>
            <a:off x="6731767" y="4856841"/>
            <a:ext cx="3912787" cy="91943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002060"/>
                </a:solidFill>
              </a:rPr>
              <a:t>Đạp xe rèn luyện cơ chân, cơ tay</a:t>
            </a:r>
            <a:endParaRPr lang="vi-VN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50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6D4922D-519D-4302-AA3D-9C6076CECD91}"/>
              </a:ext>
            </a:extLst>
          </p:cNvPr>
          <p:cNvSpPr txBox="1"/>
          <p:nvPr/>
        </p:nvSpPr>
        <p:spPr>
          <a:xfrm>
            <a:off x="4737094" y="170516"/>
            <a:ext cx="69385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1. </a:t>
            </a:r>
            <a:r>
              <a:rPr lang="vi-VN" sz="2800" dirty="0"/>
              <a:t>Kể những việc làm có lợi cho cơ quan vận động.</a:t>
            </a:r>
          </a:p>
          <a:p>
            <a:pPr algn="just"/>
            <a:r>
              <a:rPr lang="vi-VN" sz="2800" b="1" dirty="0"/>
              <a:t>2. </a:t>
            </a:r>
            <a:r>
              <a:rPr lang="vi-VN" sz="2800" dirty="0"/>
              <a:t>Em đã thực hiện được những việc làm nào?</a:t>
            </a:r>
            <a:endParaRPr lang="en-US" sz="2800" b="1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748152" y="2041818"/>
            <a:ext cx="10903526" cy="3250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Những 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 làm có lợi cho cơ quan vận động là tập thể dục, ăn uống đầy đủ, ngồi học đúng tư thế và cẩn thận thi chơi thể thao.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Em 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thực hiện được ăn uống đầy đủ và tập thể dục thường xuyên.</a:t>
            </a:r>
          </a:p>
        </p:txBody>
      </p:sp>
    </p:spTree>
    <p:extLst>
      <p:ext uri="{BB962C8B-B14F-4D97-AF65-F5344CB8AC3E}">
        <p14:creationId xmlns:p14="http://schemas.microsoft.com/office/powerpoint/2010/main" val="73520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6D4922D-519D-4302-AA3D-9C6076CECD91}"/>
              </a:ext>
            </a:extLst>
          </p:cNvPr>
          <p:cNvSpPr txBox="1"/>
          <p:nvPr/>
        </p:nvSpPr>
        <p:spPr>
          <a:xfrm>
            <a:off x="4737094" y="128951"/>
            <a:ext cx="69385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smtClean="0"/>
              <a:t>1.</a:t>
            </a:r>
            <a:r>
              <a:rPr lang="en-US" sz="2800" b="1" smtClean="0"/>
              <a:t> </a:t>
            </a:r>
            <a:r>
              <a:rPr lang="en-US" sz="3200" smtClean="0"/>
              <a:t>Quan </a:t>
            </a:r>
            <a:r>
              <a:rPr lang="en-US" sz="3200"/>
              <a:t>sát hình sau và giải thích vì sao tay bạn Minh phải bố </a:t>
            </a:r>
            <a:r>
              <a:rPr lang="en-US" sz="3200" smtClean="0"/>
              <a:t>bột</a:t>
            </a:r>
            <a:endParaRPr lang="en-US" sz="3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722" y="1206169"/>
            <a:ext cx="5638803" cy="5513283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7301344" y="1454727"/>
            <a:ext cx="4738256" cy="3061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3200">
                <a:solidFill>
                  <a:srgbClr val="FF0000"/>
                </a:solidFill>
              </a:rPr>
              <a:t>Tay bạn Minh phải bó bột vì Minh tranh bóng dẫn đến va chạm mạnh bị chấn thương.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317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6D4922D-519D-4302-AA3D-9C6076CECD91}"/>
              </a:ext>
            </a:extLst>
          </p:cNvPr>
          <p:cNvSpPr txBox="1"/>
          <p:nvPr/>
        </p:nvSpPr>
        <p:spPr>
          <a:xfrm>
            <a:off x="4737094" y="128951"/>
            <a:ext cx="69385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/>
              <a:t>2</a:t>
            </a:r>
            <a:r>
              <a:rPr lang="vi-VN" sz="2800" b="1" smtClean="0"/>
              <a:t>.</a:t>
            </a:r>
            <a:r>
              <a:rPr lang="vi-VN" smtClean="0"/>
              <a:t> </a:t>
            </a:r>
            <a:r>
              <a:rPr lang="vi-VN" sz="3200"/>
              <a:t>Theo em, cần chú ý điều gì khi chơi thể thao để bảo vệ cơ quan vận động?</a:t>
            </a:r>
            <a:endParaRPr lang="en-US" sz="3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722" y="1206169"/>
            <a:ext cx="5638803" cy="552714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7273634" y="1953493"/>
            <a:ext cx="4738256" cy="3061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3200">
                <a:solidFill>
                  <a:srgbClr val="FF0000"/>
                </a:solidFill>
              </a:rPr>
              <a:t>Khi chơi thể thao để bảo vệ cơ quan vận động em sẽ cẩn thận tránh các cơ quan dễ bị tổn thương trên cơ thể và chơi đúng tư </a:t>
            </a:r>
            <a:r>
              <a:rPr lang="en-US" sz="3200" smtClean="0">
                <a:solidFill>
                  <a:srgbClr val="FF0000"/>
                </a:solidFill>
              </a:rPr>
              <a:t>thế.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08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3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63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</TotalTime>
  <Words>416</Words>
  <Application>Microsoft Office PowerPoint</Application>
  <PresentationFormat>Widescreen</PresentationFormat>
  <Paragraphs>38</Paragraphs>
  <Slides>16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Microsoft YaHei</vt:lpstr>
      <vt:lpstr>SimSun</vt:lpstr>
      <vt:lpstr>Aharoni</vt:lpstr>
      <vt:lpstr>Arial</vt:lpstr>
      <vt:lpstr>Arial-Rounded</vt:lpstr>
      <vt:lpstr>Calibri</vt:lpstr>
      <vt:lpstr>等线</vt:lpstr>
      <vt:lpstr>MV Boli</vt:lpstr>
      <vt:lpstr>Times New Roman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48</cp:revision>
  <dcterms:created xsi:type="dcterms:W3CDTF">2021-06-02T02:35:09Z</dcterms:created>
  <dcterms:modified xsi:type="dcterms:W3CDTF">2022-02-26T03:38:19Z</dcterms:modified>
</cp:coreProperties>
</file>