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9" r:id="rId3"/>
    <p:sldId id="289" r:id="rId4"/>
    <p:sldId id="301" r:id="rId5"/>
    <p:sldId id="297" r:id="rId6"/>
    <p:sldId id="306" r:id="rId7"/>
    <p:sldId id="286" r:id="rId8"/>
    <p:sldId id="302" r:id="rId9"/>
    <p:sldId id="272" r:id="rId10"/>
    <p:sldId id="281" r:id="rId11"/>
    <p:sldId id="282" r:id="rId12"/>
    <p:sldId id="284" r:id="rId13"/>
    <p:sldId id="305" r:id="rId14"/>
    <p:sldId id="285" r:id="rId15"/>
    <p:sldId id="308" r:id="rId16"/>
    <p:sldId id="275" r:id="rId17"/>
    <p:sldId id="277" r:id="rId18"/>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DA8"/>
    <a:srgbClr val="FBE879"/>
    <a:srgbClr val="FFFF85"/>
    <a:srgbClr val="FCC94A"/>
    <a:srgbClr val="FDF4BF"/>
    <a:srgbClr val="0083E6"/>
    <a:srgbClr val="FAE460"/>
    <a:srgbClr val="BD196F"/>
    <a:srgbClr val="FAE14C"/>
    <a:srgbClr val="FF1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5" autoAdjust="0"/>
    <p:restoredTop sz="90747" autoAdjust="0"/>
  </p:normalViewPr>
  <p:slideViewPr>
    <p:cSldViewPr>
      <p:cViewPr varScale="1">
        <p:scale>
          <a:sx n="59" d="100"/>
          <a:sy n="59" d="100"/>
        </p:scale>
        <p:origin x="164" y="4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8/12/2022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9</a:t>
            </a:fld>
            <a:endParaRPr lang="en-US"/>
          </a:p>
        </p:txBody>
      </p:sp>
    </p:spTree>
    <p:extLst>
      <p:ext uri="{BB962C8B-B14F-4D97-AF65-F5344CB8AC3E}">
        <p14:creationId xmlns:p14="http://schemas.microsoft.com/office/powerpoint/2010/main" val="2008988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có thể sửa, thêm thắt nội dung nếu thấy chưa phù hợp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8/12/2022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VIỆT </a:t>
            </a:r>
            <a:r>
              <a:rPr lang="en-US" sz="10600" b="1">
                <a:solidFill>
                  <a:schemeClr val="bg1"/>
                </a:solidFill>
                <a:latin typeface=".VnArialH" pitchFamily="34" charset="0"/>
                <a:ea typeface="AvantGarde" pitchFamily="2" charset="0"/>
                <a:cs typeface="AvantGarde" pitchFamily="2" charset="0"/>
              </a:rPr>
              <a:t>1</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1805" y="327016"/>
            <a:ext cx="10934429" cy="1015663"/>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575" r="50000" b="38391"/>
          <a:stretch/>
        </p:blipFill>
        <p:spPr>
          <a:xfrm>
            <a:off x="3109119" y="1524000"/>
            <a:ext cx="5486400" cy="4961856"/>
          </a:xfrm>
          <a:prstGeom prst="rect">
            <a:avLst/>
          </a:prstGeom>
        </p:spPr>
      </p:pic>
    </p:spTree>
    <p:extLst>
      <p:ext uri="{BB962C8B-B14F-4D97-AF65-F5344CB8AC3E}">
        <p14:creationId xmlns:p14="http://schemas.microsoft.com/office/powerpoint/2010/main" val="2476448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420" t="29885" r="1580" b="39081"/>
          <a:stretch/>
        </p:blipFill>
        <p:spPr>
          <a:xfrm>
            <a:off x="3185319" y="662152"/>
            <a:ext cx="6066396" cy="5486400"/>
          </a:xfrm>
          <a:prstGeom prst="rect">
            <a:avLst/>
          </a:prstGeom>
        </p:spPr>
      </p:pic>
    </p:spTree>
    <p:extLst>
      <p:ext uri="{BB962C8B-B14F-4D97-AF65-F5344CB8AC3E}">
        <p14:creationId xmlns:p14="http://schemas.microsoft.com/office/powerpoint/2010/main" val="1121410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34" t="63594" r="51219" b="5372"/>
          <a:stretch/>
        </p:blipFill>
        <p:spPr>
          <a:xfrm>
            <a:off x="3261519" y="662152"/>
            <a:ext cx="5562584" cy="5486400"/>
          </a:xfrm>
          <a:prstGeom prst="rect">
            <a:avLst/>
          </a:prstGeom>
        </p:spPr>
      </p:pic>
    </p:spTree>
    <p:extLst>
      <p:ext uri="{BB962C8B-B14F-4D97-AF65-F5344CB8AC3E}">
        <p14:creationId xmlns:p14="http://schemas.microsoft.com/office/powerpoint/2010/main" val="234074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8810" t="62435" r="1190" b="6531"/>
          <a:stretch/>
        </p:blipFill>
        <p:spPr>
          <a:xfrm>
            <a:off x="3185319" y="662152"/>
            <a:ext cx="6066396" cy="5486400"/>
          </a:xfrm>
          <a:prstGeom prst="rect">
            <a:avLst/>
          </a:prstGeom>
        </p:spPr>
      </p:pic>
    </p:spTree>
    <p:extLst>
      <p:ext uri="{BB962C8B-B14F-4D97-AF65-F5344CB8AC3E}">
        <p14:creationId xmlns:p14="http://schemas.microsoft.com/office/powerpoint/2010/main" val="2521283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342" y="327016"/>
            <a:ext cx="12027872" cy="1938992"/>
          </a:xfrm>
          <a:prstGeom prst="rect">
            <a:avLst/>
          </a:prstGeom>
          <a:noFill/>
        </p:spPr>
        <p:txBody>
          <a:bodyPr wrap="square" rtlCol="0">
            <a:spAutoFit/>
          </a:bodyPr>
          <a:lstStyle/>
          <a:p>
            <a:pPr algn="ctr"/>
            <a:r>
              <a:rPr lang="en-US" sz="6000" b="1">
                <a:latin typeface="Arial-Rounded" pitchFamily="34" charset="0"/>
                <a:ea typeface="Arial-Rounded" pitchFamily="34" charset="0"/>
                <a:cs typeface="Arial-Rounded" pitchFamily="34" charset="0"/>
              </a:rPr>
              <a:t>Lửa, mưa và con hổ hung hăng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45" t="30841" r="1190" b="6531"/>
          <a:stretch/>
        </p:blipFill>
        <p:spPr>
          <a:xfrm>
            <a:off x="3028348" y="1447800"/>
            <a:ext cx="5522781" cy="5186854"/>
          </a:xfrm>
          <a:prstGeom prst="rect">
            <a:avLst/>
          </a:prstGeom>
        </p:spPr>
      </p:pic>
    </p:spTree>
    <p:extLst>
      <p:ext uri="{BB962C8B-B14F-4D97-AF65-F5344CB8AC3E}">
        <p14:creationId xmlns:p14="http://schemas.microsoft.com/office/powerpoint/2010/main" val="397655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3719" y="533400"/>
            <a:ext cx="8686800" cy="3886200"/>
          </a:xfrm>
        </p:spPr>
        <p:txBody>
          <a:bodyPr>
            <a:noAutofit/>
          </a:bodyPr>
          <a:lstStyle/>
          <a:p>
            <a:r>
              <a:rPr lang="en-US" u="sng">
                <a:solidFill>
                  <a:srgbClr val="002060"/>
                </a:solidFill>
                <a:latin typeface="Arial-Rounded" pitchFamily="34" charset="0"/>
                <a:ea typeface="Arial-Rounded" pitchFamily="34" charset="0"/>
                <a:cs typeface="Arial-Rounded" pitchFamily="34" charset="0"/>
              </a:rPr>
              <a:t>Bài học:</a:t>
            </a:r>
            <a:br>
              <a:rPr lang="en-US" u="sng">
                <a:solidFill>
                  <a:srgbClr val="00206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Trong cuộc sống, chúng ta nên khiêm tốn, lịch sự khi giao tiếp và gặp gỡ; không nên hung hăng, kiêu căng, xem thường người khác.</a:t>
            </a:r>
          </a:p>
        </p:txBody>
      </p:sp>
    </p:spTree>
    <p:extLst>
      <p:ext uri="{BB962C8B-B14F-4D97-AF65-F5344CB8AC3E}">
        <p14:creationId xmlns:p14="http://schemas.microsoft.com/office/powerpoint/2010/main" val="3354861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844" y="2068731"/>
            <a:ext cx="6116066" cy="233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38494476"/>
              </p:ext>
            </p:extLst>
          </p:nvPr>
        </p:nvGraphicFramePr>
        <p:xfrm>
          <a:off x="1935765" y="3581399"/>
          <a:ext cx="10012554" cy="2895600"/>
        </p:xfrm>
        <a:graphic>
          <a:graphicData uri="http://schemas.openxmlformats.org/drawingml/2006/table">
            <a:tbl>
              <a:tblPr firstRow="1" bandRow="1">
                <a:tableStyleId>{5C22544A-7EE6-4342-B048-85BDC9FD1C3A}</a:tableStyleId>
              </a:tblPr>
              <a:tblGrid>
                <a:gridCol w="1668759">
                  <a:extLst>
                    <a:ext uri="{9D8B030D-6E8A-4147-A177-3AD203B41FA5}">
                      <a16:colId xmlns:a16="http://schemas.microsoft.com/office/drawing/2014/main" val="20000"/>
                    </a:ext>
                  </a:extLst>
                </a:gridCol>
                <a:gridCol w="1668759">
                  <a:extLst>
                    <a:ext uri="{9D8B030D-6E8A-4147-A177-3AD203B41FA5}">
                      <a16:colId xmlns:a16="http://schemas.microsoft.com/office/drawing/2014/main" val="20001"/>
                    </a:ext>
                  </a:extLst>
                </a:gridCol>
                <a:gridCol w="1668759">
                  <a:extLst>
                    <a:ext uri="{9D8B030D-6E8A-4147-A177-3AD203B41FA5}">
                      <a16:colId xmlns:a16="http://schemas.microsoft.com/office/drawing/2014/main" val="20002"/>
                    </a:ext>
                  </a:extLst>
                </a:gridCol>
                <a:gridCol w="1668759">
                  <a:extLst>
                    <a:ext uri="{9D8B030D-6E8A-4147-A177-3AD203B41FA5}">
                      <a16:colId xmlns:a16="http://schemas.microsoft.com/office/drawing/2014/main" val="20003"/>
                    </a:ext>
                  </a:extLst>
                </a:gridCol>
                <a:gridCol w="1668759">
                  <a:extLst>
                    <a:ext uri="{9D8B030D-6E8A-4147-A177-3AD203B41FA5}">
                      <a16:colId xmlns:a16="http://schemas.microsoft.com/office/drawing/2014/main" val="20004"/>
                    </a:ext>
                  </a:extLst>
                </a:gridCol>
                <a:gridCol w="1668759">
                  <a:extLst>
                    <a:ext uri="{9D8B030D-6E8A-4147-A177-3AD203B41FA5}">
                      <a16:colId xmlns:a16="http://schemas.microsoft.com/office/drawing/2014/main" val="20005"/>
                    </a:ext>
                  </a:extLst>
                </a:gridCol>
              </a:tblGrid>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9652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 name="Rectangle 1"/>
          <p:cNvSpPr/>
          <p:nvPr/>
        </p:nvSpPr>
        <p:spPr>
          <a:xfrm>
            <a:off x="-84457"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372015" y="742950"/>
            <a:ext cx="1127504" cy="943848"/>
          </a:xfrm>
          <a:prstGeom prst="rect">
            <a:avLst/>
          </a:prstGeom>
          <a:noFill/>
        </p:spPr>
        <p:txBody>
          <a:bodyPr wrap="square" lIns="121725" tIns="60862" rIns="121725" bIns="60862" rtlCol="0">
            <a:spAutoFit/>
          </a:bodyPr>
          <a:lstStyle/>
          <a:p>
            <a:pPr algn="ctr"/>
            <a:r>
              <a:rPr lang="en-US" sz="5300" b="1">
                <a:solidFill>
                  <a:srgbClr val="FFC000"/>
                </a:solidFill>
                <a:latin typeface=".VnCooper" pitchFamily="34" charset="0"/>
                <a:ea typeface="Arial-Rounded" pitchFamily="34" charset="0"/>
                <a:cs typeface="Arial-Rounded" pitchFamily="34" charset="0"/>
              </a:rPr>
              <a:t>65</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212149"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schemeClr val="bg1"/>
                </a:solidFill>
                <a:latin typeface="Arial-Rounded" pitchFamily="34" charset="0"/>
                <a:ea typeface="Arial-Rounded" pitchFamily="34" charset="0"/>
                <a:cs typeface="Arial-Rounded" pitchFamily="34" charset="0"/>
              </a:rPr>
              <a:t>ÔN TẬP</a:t>
            </a:r>
          </a:p>
          <a:p>
            <a:pPr>
              <a:lnSpc>
                <a:spcPct val="120000"/>
              </a:lnSpc>
            </a:pPr>
            <a:r>
              <a:rPr lang="en-US" b="1">
                <a:solidFill>
                  <a:schemeClr val="bg1"/>
                </a:solidFill>
                <a:latin typeface="Arial-Rounded" pitchFamily="34" charset="0"/>
                <a:ea typeface="Arial-Rounded" pitchFamily="34" charset="0"/>
                <a:cs typeface="Arial-Rounded" pitchFamily="34" charset="0"/>
              </a:rPr>
              <a:t>VÀ KỂ CHUYỆN</a:t>
            </a:r>
          </a:p>
        </p:txBody>
      </p:sp>
      <p:sp>
        <p:nvSpPr>
          <p:cNvPr id="39" name="Title 1"/>
          <p:cNvSpPr txBox="1">
            <a:spLocks/>
          </p:cNvSpPr>
          <p:nvPr/>
        </p:nvSpPr>
        <p:spPr>
          <a:xfrm>
            <a:off x="3713730" y="37560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trong</a:t>
            </a:r>
          </a:p>
        </p:txBody>
      </p:sp>
      <p:sp>
        <p:nvSpPr>
          <p:cNvPr id="61" name="Title 1"/>
          <p:cNvSpPr txBox="1">
            <a:spLocks/>
          </p:cNvSpPr>
          <p:nvPr/>
        </p:nvSpPr>
        <p:spPr>
          <a:xfrm>
            <a:off x="5405394" y="375602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trông</a:t>
            </a:r>
          </a:p>
        </p:txBody>
      </p:sp>
      <p:sp>
        <p:nvSpPr>
          <p:cNvPr id="25" name="Title 1"/>
          <p:cNvSpPr txBox="1">
            <a:spLocks/>
          </p:cNvSpPr>
          <p:nvPr/>
        </p:nvSpPr>
        <p:spPr>
          <a:xfrm>
            <a:off x="6916674"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khung</a:t>
            </a:r>
          </a:p>
        </p:txBody>
      </p:sp>
      <p:sp>
        <p:nvSpPr>
          <p:cNvPr id="26" name="Title 1"/>
          <p:cNvSpPr txBox="1">
            <a:spLocks/>
          </p:cNvSpPr>
          <p:nvPr/>
        </p:nvSpPr>
        <p:spPr>
          <a:xfrm>
            <a:off x="8577421" y="37560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vừng</a:t>
            </a:r>
          </a:p>
        </p:txBody>
      </p:sp>
      <p:sp>
        <p:nvSpPr>
          <p:cNvPr id="29" name="Title 1"/>
          <p:cNvSpPr txBox="1">
            <a:spLocks/>
          </p:cNvSpPr>
          <p:nvPr/>
        </p:nvSpPr>
        <p:spPr>
          <a:xfrm>
            <a:off x="2048134" y="47092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việc</a:t>
            </a:r>
          </a:p>
        </p:txBody>
      </p:sp>
      <p:sp>
        <p:nvSpPr>
          <p:cNvPr id="30" name="Title 1"/>
          <p:cNvSpPr txBox="1">
            <a:spLocks/>
          </p:cNvSpPr>
          <p:nvPr/>
        </p:nvSpPr>
        <p:spPr>
          <a:xfrm>
            <a:off x="3802862" y="4709237"/>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chiên</a:t>
            </a:r>
          </a:p>
        </p:txBody>
      </p:sp>
      <p:sp>
        <p:nvSpPr>
          <p:cNvPr id="31" name="Title 1"/>
          <p:cNvSpPr txBox="1">
            <a:spLocks/>
          </p:cNvSpPr>
          <p:nvPr/>
        </p:nvSpPr>
        <p:spPr>
          <a:xfrm>
            <a:off x="5166519"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tiếp</a:t>
            </a:r>
          </a:p>
        </p:txBody>
      </p:sp>
      <p:sp>
        <p:nvSpPr>
          <p:cNvPr id="33" name="Title 1"/>
          <p:cNvSpPr txBox="1">
            <a:spLocks/>
          </p:cNvSpPr>
          <p:nvPr/>
        </p:nvSpPr>
        <p:spPr>
          <a:xfrm>
            <a:off x="688029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tiếng</a:t>
            </a:r>
          </a:p>
        </p:txBody>
      </p:sp>
      <p:sp>
        <p:nvSpPr>
          <p:cNvPr id="34" name="Title 1"/>
          <p:cNvSpPr txBox="1">
            <a:spLocks/>
          </p:cNvSpPr>
          <p:nvPr/>
        </p:nvSpPr>
        <p:spPr>
          <a:xfrm>
            <a:off x="857975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nhiệm</a:t>
            </a:r>
          </a:p>
        </p:txBody>
      </p:sp>
      <p:sp>
        <p:nvSpPr>
          <p:cNvPr id="35" name="Title 1"/>
          <p:cNvSpPr txBox="1">
            <a:spLocks/>
          </p:cNvSpPr>
          <p:nvPr/>
        </p:nvSpPr>
        <p:spPr>
          <a:xfrm>
            <a:off x="10230463" y="4709237"/>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yến</a:t>
            </a:r>
          </a:p>
        </p:txBody>
      </p:sp>
      <p:sp>
        <p:nvSpPr>
          <p:cNvPr id="36" name="Title 1"/>
          <p:cNvSpPr txBox="1">
            <a:spLocks/>
          </p:cNvSpPr>
          <p:nvPr/>
        </p:nvSpPr>
        <p:spPr>
          <a:xfrm>
            <a:off x="3566319"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biết</a:t>
            </a:r>
          </a:p>
        </p:txBody>
      </p:sp>
      <p:sp>
        <p:nvSpPr>
          <p:cNvPr id="37" name="Title 1"/>
          <p:cNvSpPr txBox="1">
            <a:spLocks/>
          </p:cNvSpPr>
          <p:nvPr/>
        </p:nvSpPr>
        <p:spPr>
          <a:xfrm>
            <a:off x="5234247"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diều</a:t>
            </a:r>
          </a:p>
        </p:txBody>
      </p:sp>
      <p:sp>
        <p:nvSpPr>
          <p:cNvPr id="38" name="Title 1"/>
          <p:cNvSpPr txBox="1">
            <a:spLocks/>
          </p:cNvSpPr>
          <p:nvPr/>
        </p:nvSpPr>
        <p:spPr>
          <a:xfrm>
            <a:off x="6884957" y="5737226"/>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yếu</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5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fade">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fad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fade">
                                      <p:cBhvr>
                                        <p:cTn id="1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61" grpId="0"/>
      <p:bldP spid="25" grpId="0"/>
      <p:bldP spid="26" grpId="0"/>
      <p:bldP spid="29" grpId="0"/>
      <p:bldP spid="30" grpId="0"/>
      <p:bldP spid="31" grpId="0"/>
      <p:bldP spid="33" grpId="0"/>
      <p:bldP spid="34" grpId="0"/>
      <p:bldP spid="35" grpId="0"/>
      <p:bldP spid="36" grpId="0"/>
      <p:bldP spid="37" grpId="0"/>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
        <p:nvSpPr>
          <p:cNvPr id="2" name="TextBox 1">
            <a:extLst>
              <a:ext uri="{FF2B5EF4-FFF2-40B4-BE49-F238E27FC236}">
                <a16:creationId xmlns:a16="http://schemas.microsoft.com/office/drawing/2014/main" id="{0B8979EB-A0ED-4C3D-B3BC-90DA6CB7DAF1}"/>
              </a:ext>
            </a:extLst>
          </p:cNvPr>
          <p:cNvSpPr txBox="1"/>
          <p:nvPr/>
        </p:nvSpPr>
        <p:spPr>
          <a:xfrm rot="20716751">
            <a:off x="582238" y="2327995"/>
            <a:ext cx="1700960" cy="1323439"/>
          </a:xfrm>
          <a:prstGeom prst="rect">
            <a:avLst/>
          </a:prstGeom>
          <a:solidFill>
            <a:srgbClr val="FCC94A"/>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phong</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46996EB-E518-4108-8679-AC3A86FF0958}"/>
              </a:ext>
            </a:extLst>
          </p:cNvPr>
          <p:cNvSpPr txBox="1"/>
          <p:nvPr/>
        </p:nvSpPr>
        <p:spPr>
          <a:xfrm rot="21255249">
            <a:off x="746918" y="4218798"/>
            <a:ext cx="1371600" cy="1323439"/>
          </a:xfrm>
          <a:prstGeom prst="rect">
            <a:avLst/>
          </a:prstGeom>
          <a:solidFill>
            <a:schemeClr val="accent5"/>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biếc</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F6AAD48-6EB2-4CC8-B770-1EC5185C39F1}"/>
              </a:ext>
            </a:extLst>
          </p:cNvPr>
          <p:cNvSpPr txBox="1"/>
          <p:nvPr/>
        </p:nvSpPr>
        <p:spPr>
          <a:xfrm>
            <a:off x="2575719" y="3581400"/>
            <a:ext cx="1244509" cy="1323439"/>
          </a:xfrm>
          <a:prstGeom prst="rect">
            <a:avLst/>
          </a:prstGeom>
          <a:solidFill>
            <a:schemeClr val="accent6">
              <a:lumMod val="75000"/>
            </a:schemeClr>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biết</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B1C4AA45-494D-422F-8F3A-4ACD9B5D6E39}"/>
              </a:ext>
            </a:extLst>
          </p:cNvPr>
          <p:cNvSpPr txBox="1"/>
          <p:nvPr/>
        </p:nvSpPr>
        <p:spPr>
          <a:xfrm>
            <a:off x="2575719" y="5257800"/>
            <a:ext cx="1600200" cy="1323439"/>
          </a:xfrm>
          <a:prstGeom prst="rect">
            <a:avLst/>
          </a:prstGeom>
          <a:solidFill>
            <a:srgbClr val="FFFF85"/>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trùng</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điệp</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1C2C6726-FBAC-40BD-8075-974BA25AD8E6}"/>
              </a:ext>
            </a:extLst>
          </p:cNvPr>
          <p:cNvSpPr txBox="1"/>
          <p:nvPr/>
        </p:nvSpPr>
        <p:spPr>
          <a:xfrm>
            <a:off x="5425678" y="4153463"/>
            <a:ext cx="1600200" cy="1323439"/>
          </a:xfrm>
          <a:prstGeom prst="rect">
            <a:avLst/>
          </a:prstGeom>
          <a:solidFill>
            <a:schemeClr val="tx2">
              <a:lumMod val="40000"/>
              <a:lumOff val="60000"/>
            </a:schemeClr>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mến</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FABB9011-876A-47F9-AEAF-D5DE747AFB8D}"/>
              </a:ext>
            </a:extLst>
          </p:cNvPr>
          <p:cNvSpPr txBox="1"/>
          <p:nvPr/>
        </p:nvSpPr>
        <p:spPr>
          <a:xfrm>
            <a:off x="4861719" y="5559262"/>
            <a:ext cx="1600200" cy="1323439"/>
          </a:xfrm>
          <a:prstGeom prst="rect">
            <a:avLst/>
          </a:prstGeom>
          <a:solidFill>
            <a:srgbClr val="92D050"/>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khu</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rừng</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0CCDF89-EF4B-4292-9258-46FAA8CEBE8C}"/>
              </a:ext>
            </a:extLst>
          </p:cNvPr>
          <p:cNvSpPr txBox="1"/>
          <p:nvPr/>
        </p:nvSpPr>
        <p:spPr>
          <a:xfrm>
            <a:off x="7090591" y="5046153"/>
            <a:ext cx="1600200" cy="1323439"/>
          </a:xfrm>
          <a:prstGeom prst="rect">
            <a:avLst/>
          </a:prstGeom>
          <a:solidFill>
            <a:srgbClr val="FBE879"/>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khiêm</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tốn</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DC39D202-E1CF-4371-89AF-72B11C371E25}"/>
              </a:ext>
            </a:extLst>
          </p:cNvPr>
          <p:cNvSpPr txBox="1"/>
          <p:nvPr/>
        </p:nvSpPr>
        <p:spPr>
          <a:xfrm rot="20613271">
            <a:off x="7739915" y="3491743"/>
            <a:ext cx="1600200" cy="1323439"/>
          </a:xfrm>
          <a:prstGeom prst="rect">
            <a:avLst/>
          </a:prstGeom>
          <a:solidFill>
            <a:schemeClr val="accent6">
              <a:lumMod val="75000"/>
            </a:schemeClr>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yên</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tĩnh</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5CFA5495-47AB-410E-B0B3-C4F407BE4684}"/>
              </a:ext>
            </a:extLst>
          </p:cNvPr>
          <p:cNvSpPr txBox="1"/>
          <p:nvPr/>
        </p:nvSpPr>
        <p:spPr>
          <a:xfrm>
            <a:off x="9869379" y="4026102"/>
            <a:ext cx="1843165" cy="1323439"/>
          </a:xfrm>
          <a:prstGeom prst="rect">
            <a:avLst/>
          </a:prstGeom>
          <a:solidFill>
            <a:srgbClr val="92D050"/>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trống</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0EF73D28-86AA-455F-87CE-07419D9DFD51}"/>
              </a:ext>
            </a:extLst>
          </p:cNvPr>
          <p:cNvSpPr txBox="1"/>
          <p:nvPr/>
        </p:nvSpPr>
        <p:spPr>
          <a:xfrm rot="19934885">
            <a:off x="9294895" y="5442051"/>
            <a:ext cx="1796562" cy="1323439"/>
          </a:xfrm>
          <a:prstGeom prst="rect">
            <a:avLst/>
          </a:prstGeom>
          <a:solidFill>
            <a:srgbClr val="FACDA8"/>
          </a:solidFill>
        </p:spPr>
        <p:txBody>
          <a:bodyPr wrap="square" rtlCol="0">
            <a:spAutoFit/>
          </a:bodyPr>
          <a:lstStyle/>
          <a:p>
            <a:pPr algn="ctr"/>
            <a:r>
              <a:rPr lang="en-US" sz="4000" b="1" dirty="0" err="1">
                <a:latin typeface="Arial-Rounded" panose="020B0500000000000000" pitchFamily="34" charset="0"/>
                <a:ea typeface="Arial-Rounded" panose="020B0500000000000000" pitchFamily="34" charset="0"/>
                <a:cs typeface="Arial-Rounded" panose="020B0500000000000000" pitchFamily="34" charset="0"/>
              </a:rPr>
              <a:t>rong</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atin typeface="Arial-Rounded" panose="020B0500000000000000" pitchFamily="34" charset="0"/>
                <a:ea typeface="Arial-Rounded" panose="020B0500000000000000" pitchFamily="34" charset="0"/>
                <a:cs typeface="Arial-Rounded" panose="020B0500000000000000" pitchFamily="34" charset="0"/>
              </a:rPr>
              <a:t>biển</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242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47024" y="201629"/>
            <a:ext cx="3831382" cy="903271"/>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rong biển</a:t>
            </a:r>
          </a:p>
        </p:txBody>
      </p:sp>
      <p:pic>
        <p:nvPicPr>
          <p:cNvPr id="2" name="Picture 2" descr="Rong Biển Sấy Truyền Thống Cao Cấp Hàn Quốc 50g Ít Calo, Giàu Dinh Dưỡ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9" y="1524000"/>
            <a:ext cx="4838953" cy="4838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ng biển làm th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3181" y="2133600"/>
            <a:ext cx="5348668" cy="401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bao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cxnSp>
        <p:nvCxnSpPr>
          <p:cNvPr id="4" name="Straight Connector 3"/>
          <p:cNvCxnSpPr/>
          <p:nvPr/>
        </p:nvCxnSpPr>
        <p:spPr>
          <a:xfrm flipH="1">
            <a:off x="7071519" y="2022335"/>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768233" y="905550"/>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itchFamily="34" charset="0"/>
                <a:ea typeface="Arial-Rounded" pitchFamily="34" charset="0"/>
                <a:cs typeface="Arial" pitchFamily="34" charset="0"/>
              </a:rPr>
              <a:t>1</a:t>
            </a:r>
          </a:p>
        </p:txBody>
      </p:sp>
      <p:sp>
        <p:nvSpPr>
          <p:cNvPr id="6" name="Oval 5"/>
          <p:cNvSpPr/>
          <p:nvPr/>
        </p:nvSpPr>
        <p:spPr>
          <a:xfrm>
            <a:off x="2091979" y="186592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1870819" y="2004546"/>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560726" y="2836779"/>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300119" y="183307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7028807" y="2764806"/>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028253" y="2523803"/>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4</a:t>
            </a:r>
          </a:p>
        </p:txBody>
      </p:sp>
      <p:cxnSp>
        <p:nvCxnSpPr>
          <p:cNvPr id="13" name="Straight Connector 12"/>
          <p:cNvCxnSpPr/>
          <p:nvPr/>
        </p:nvCxnSpPr>
        <p:spPr>
          <a:xfrm flipH="1">
            <a:off x="2651919" y="3405759"/>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348277" y="253944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5</a:t>
            </a:r>
          </a:p>
        </p:txBody>
      </p:sp>
      <p:cxnSp>
        <p:nvCxnSpPr>
          <p:cNvPr id="15" name="Straight Connector 14"/>
          <p:cNvCxnSpPr/>
          <p:nvPr/>
        </p:nvCxnSpPr>
        <p:spPr>
          <a:xfrm flipH="1">
            <a:off x="2952227" y="4290751"/>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952227" y="329265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6</a:t>
            </a:r>
          </a:p>
        </p:txBody>
      </p:sp>
      <p:cxnSp>
        <p:nvCxnSpPr>
          <p:cNvPr id="17" name="Straight Connector 16"/>
          <p:cNvCxnSpPr/>
          <p:nvPr/>
        </p:nvCxnSpPr>
        <p:spPr>
          <a:xfrm flipH="1">
            <a:off x="10881519" y="487263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341198" y="4009698"/>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Arial" pitchFamily="34" charset="0"/>
                <a:ea typeface="Arial-Rounded" pitchFamily="34" charset="0"/>
                <a:cs typeface="Arial" pitchFamily="34" charset="0"/>
              </a:rPr>
              <a:t>7</a:t>
            </a:r>
          </a:p>
        </p:txBody>
      </p:sp>
      <p:sp>
        <p:nvSpPr>
          <p:cNvPr id="20" name="Rounded Rectangle 1">
            <a:extLst>
              <a:ext uri="{FF2B5EF4-FFF2-40B4-BE49-F238E27FC236}">
                <a16:creationId xmlns:a16="http://schemas.microsoft.com/office/drawing/2014/main" id="{45C5E1B7-C512-4BFD-8962-A1765DB569CE}"/>
              </a:ext>
            </a:extLst>
          </p:cNvPr>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Trái</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đất</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của</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chúng</a:t>
            </a:r>
            <a:r>
              <a:rPr lang="en-US" sz="4800" dirty="0">
                <a:solidFill>
                  <a:srgbClr val="FF0000"/>
                </a:solidFill>
                <a:latin typeface="Arial-Rounded" pitchFamily="34" charset="0"/>
                <a:ea typeface="Arial-Rounded" pitchFamily="34" charset="0"/>
                <a:cs typeface="Arial-Rounded" pitchFamily="34" charset="0"/>
              </a:rPr>
              <a:t> ta </a:t>
            </a:r>
            <a:r>
              <a:rPr lang="en-US" sz="4800" dirty="0" err="1">
                <a:solidFill>
                  <a:srgbClr val="FF0000"/>
                </a:solidFill>
                <a:latin typeface="Arial-Rounded" pitchFamily="34" charset="0"/>
                <a:ea typeface="Arial-Rounded" pitchFamily="34" charset="0"/>
                <a:cs typeface="Arial-Rounded" pitchFamily="34" charset="0"/>
              </a:rPr>
              <a:t>vô</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cùng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rộng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lớn</a:t>
            </a:r>
            <a:r>
              <a:rPr lang="en-US" sz="4800" dirty="0">
                <a:solidFill>
                  <a:srgbClr val="FF0000"/>
                </a:solidFill>
                <a:latin typeface="Arial-Rounded" pitchFamily="34" charset="0"/>
                <a:ea typeface="Arial-Rounded" pitchFamily="34" charset="0"/>
                <a:cs typeface="Arial-Rounded" pitchFamily="34" charset="0"/>
              </a:rPr>
              <a: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bao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sp>
        <p:nvSpPr>
          <p:cNvPr id="21" name="Rounded Rectangle 1">
            <a:extLst>
              <a:ext uri="{FF2B5EF4-FFF2-40B4-BE49-F238E27FC236}">
                <a16:creationId xmlns:a16="http://schemas.microsoft.com/office/drawing/2014/main" id="{68EACACA-4F46-4F21-BF3C-F99E5B17311A}"/>
              </a:ext>
            </a:extLst>
          </p:cNvPr>
          <p:cNvSpPr/>
          <p:nvPr/>
        </p:nvSpPr>
        <p:spPr>
          <a:xfrm>
            <a:off x="59451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Núi</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rừng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trùng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điệp</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bao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sp>
        <p:nvSpPr>
          <p:cNvPr id="22" name="Rounded Rectangle 1">
            <a:extLst>
              <a:ext uri="{FF2B5EF4-FFF2-40B4-BE49-F238E27FC236}">
                <a16:creationId xmlns:a16="http://schemas.microsoft.com/office/drawing/2014/main" id="{FDAFF8C8-D2CE-4E16-A094-83EA03A88E1D}"/>
              </a:ext>
            </a:extLst>
          </p:cNvPr>
          <p:cNvSpPr/>
          <p:nvPr/>
        </p:nvSpPr>
        <p:spPr>
          <a:xfrm>
            <a:off x="59451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Đồng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xanh</a:t>
            </a:r>
            <a:r>
              <a:rPr lang="en-US" sz="4800" dirty="0">
                <a:solidFill>
                  <a:srgbClr val="FF0000"/>
                </a:solidFill>
                <a:latin typeface="Arial-Rounded" pitchFamily="34" charset="0"/>
                <a:ea typeface="Arial-Rounded" pitchFamily="34" charset="0"/>
                <a:cs typeface="Arial-Rounded" pitchFamily="34" charset="0"/>
              </a:rPr>
              <a:t> bao la.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sp>
        <p:nvSpPr>
          <p:cNvPr id="23" name="Rounded Rectangle 1">
            <a:extLst>
              <a:ext uri="{FF2B5EF4-FFF2-40B4-BE49-F238E27FC236}">
                <a16:creationId xmlns:a16="http://schemas.microsoft.com/office/drawing/2014/main" id="{6D52758C-AD08-4447-8792-18078B713E1A}"/>
              </a:ext>
            </a:extLst>
          </p:cNvPr>
          <p:cNvSpPr/>
          <p:nvPr/>
        </p:nvSpPr>
        <p:spPr>
          <a:xfrm>
            <a:off x="59451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bao la. </a:t>
            </a:r>
            <a:r>
              <a:rPr lang="en-US" sz="4800" dirty="0" err="1">
                <a:solidFill>
                  <a:srgbClr val="FF0000"/>
                </a:solidFill>
                <a:latin typeface="Arial-Rounded" pitchFamily="34" charset="0"/>
                <a:ea typeface="Arial-Rounded" pitchFamily="34" charset="0"/>
                <a:cs typeface="Arial-Rounded" pitchFamily="34" charset="0"/>
              </a:rPr>
              <a:t>Bầu</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trời</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cao</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rộng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sp>
        <p:nvSpPr>
          <p:cNvPr id="24" name="Rounded Rectangle 1">
            <a:extLst>
              <a:ext uri="{FF2B5EF4-FFF2-40B4-BE49-F238E27FC236}">
                <a16:creationId xmlns:a16="http://schemas.microsoft.com/office/drawing/2014/main" id="{1F22DE16-C9D4-43DE-8E76-23F3616F7CE0}"/>
              </a:ext>
            </a:extLst>
          </p:cNvPr>
          <p:cNvSpPr/>
          <p:nvPr/>
        </p:nvSpPr>
        <p:spPr>
          <a:xfrm>
            <a:off x="584994"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bao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Biển</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cả</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mênh</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mông</a:t>
            </a:r>
            <a:r>
              <a:rPr lang="en-US" sz="4800" dirty="0">
                <a:solidFill>
                  <a:srgbClr val="FF0000"/>
                </a:solidFill>
                <a:latin typeface="Arial-Rounded" pitchFamily="34" charset="0"/>
                <a:ea typeface="Arial-Rounded" pitchFamily="34" charset="0"/>
                <a:cs typeface="Arial-Rounded" pitchFamily="34" charset="0"/>
              </a:rPr>
              <a: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sp>
        <p:nvSpPr>
          <p:cNvPr id="25" name="Rounded Rectangle 1">
            <a:extLst>
              <a:ext uri="{FF2B5EF4-FFF2-40B4-BE49-F238E27FC236}">
                <a16:creationId xmlns:a16="http://schemas.microsoft.com/office/drawing/2014/main" id="{193BFFE1-09D8-41BE-BC53-E34C43E8634A}"/>
              </a:ext>
            </a:extLst>
          </p:cNvPr>
          <p:cNvSpPr/>
          <p:nvPr/>
        </p:nvSpPr>
        <p:spPr>
          <a:xfrm>
            <a:off x="59451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bao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Sự</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sống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không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ngừng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sinh</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sôi</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nảy</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nở</a:t>
            </a:r>
            <a:r>
              <a:rPr lang="en-US" sz="4800" dirty="0">
                <a:solidFill>
                  <a:srgbClr val="FF0000"/>
                </a:solidFill>
                <a:latin typeface="Arial-Rounded" pitchFamily="34" charset="0"/>
                <a:ea typeface="Arial-Rounded" pitchFamily="34" charset="0"/>
                <a:cs typeface="Arial-Rounded" pitchFamily="34" charset="0"/>
              </a:rPr>
              <a: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cần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biết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yêu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quý</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giữ</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gìn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và</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bảo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vệ</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trên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này</a:t>
            </a:r>
            <a:r>
              <a:rPr lang="en-US" sz="4800" dirty="0">
                <a:solidFill>
                  <a:schemeClr val="tx1"/>
                </a:solidFill>
                <a:latin typeface="Arial-Rounded" pitchFamily="34" charset="0"/>
                <a:ea typeface="Arial-Rounded" pitchFamily="34" charset="0"/>
                <a:cs typeface="Arial-Rounded" pitchFamily="34" charset="0"/>
              </a:rPr>
              <a:t>.</a:t>
            </a:r>
          </a:p>
        </p:txBody>
      </p:sp>
      <p:sp>
        <p:nvSpPr>
          <p:cNvPr id="26" name="Rounded Rectangle 1">
            <a:extLst>
              <a:ext uri="{FF2B5EF4-FFF2-40B4-BE49-F238E27FC236}">
                <a16:creationId xmlns:a16="http://schemas.microsoft.com/office/drawing/2014/main" id="{7FE2BC68-3E72-4EBC-8C25-E614EA58D67D}"/>
              </a:ext>
            </a:extLst>
          </p:cNvPr>
          <p:cNvSpPr/>
          <p:nvPr/>
        </p:nvSpPr>
        <p:spPr>
          <a:xfrm>
            <a:off x="59451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Trái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đất</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của</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chúng</a:t>
            </a:r>
            <a:r>
              <a:rPr lang="en-US" sz="4800" dirty="0">
                <a:solidFill>
                  <a:schemeClr val="tx1"/>
                </a:solidFill>
                <a:latin typeface="Arial-Rounded" pitchFamily="34" charset="0"/>
                <a:ea typeface="Arial-Rounded" pitchFamily="34" charset="0"/>
                <a:cs typeface="Arial-Rounded" pitchFamily="34" charset="0"/>
              </a:rPr>
              <a:t> ta </a:t>
            </a:r>
            <a:r>
              <a:rPr lang="en-US" sz="4800" dirty="0" err="1">
                <a:solidFill>
                  <a:schemeClr val="tx1"/>
                </a:solidFill>
                <a:latin typeface="Arial-Rounded" pitchFamily="34" charset="0"/>
                <a:ea typeface="Arial-Rounded" pitchFamily="34" charset="0"/>
                <a:cs typeface="Arial-Rounded" pitchFamily="34" charset="0"/>
              </a:rPr>
              <a:t>vô</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lớn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Núi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trùng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điệp</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Đồng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xanh</a:t>
            </a:r>
            <a:r>
              <a:rPr lang="en-US" sz="4800" dirty="0">
                <a:solidFill>
                  <a:schemeClr val="tx1"/>
                </a:solidFill>
                <a:latin typeface="Arial-Rounded" pitchFamily="34" charset="0"/>
                <a:ea typeface="Arial-Rounded" pitchFamily="34" charset="0"/>
                <a:cs typeface="Arial-Rounded" pitchFamily="34" charset="0"/>
              </a:rPr>
              <a:t> bao la. </a:t>
            </a:r>
            <a:r>
              <a:rPr lang="en-US" sz="4800" dirty="0" err="1">
                <a:solidFill>
                  <a:schemeClr val="tx1"/>
                </a:solidFill>
                <a:latin typeface="Arial-Rounded" pitchFamily="34" charset="0"/>
                <a:ea typeface="Arial-Rounded" pitchFamily="34" charset="0"/>
                <a:cs typeface="Arial-Rounded" pitchFamily="34" charset="0"/>
              </a:rPr>
              <a:t>Bầu</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trời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cao</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rộng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Biển</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cả</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mênh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mông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Sự</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sống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không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ngừng</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sinh</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sôi</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nảy</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chemeClr val="tx1"/>
                </a:solidFill>
                <a:latin typeface="Arial-Rounded" pitchFamily="34" charset="0"/>
                <a:ea typeface="Arial-Rounded" pitchFamily="34" charset="0"/>
                <a:cs typeface="Arial-Rounded" pitchFamily="34" charset="0"/>
              </a:rPr>
              <a:t>nở</a:t>
            </a:r>
            <a:r>
              <a:rPr lang="en-US" sz="4800" dirty="0">
                <a:solidFill>
                  <a:schemeClr val="tx1"/>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Chúng</a:t>
            </a:r>
            <a:r>
              <a:rPr lang="en-US" sz="4800" dirty="0">
                <a:solidFill>
                  <a:srgbClr val="FF0000"/>
                </a:solidFill>
                <a:latin typeface="Arial-Rounded" pitchFamily="34" charset="0"/>
                <a:ea typeface="Arial-Rounded" pitchFamily="34" charset="0"/>
                <a:cs typeface="Arial-Rounded" pitchFamily="34" charset="0"/>
              </a:rPr>
              <a:t> ta </a:t>
            </a:r>
            <a:r>
              <a:rPr lang="en-US" sz="4800" dirty="0" err="1">
                <a:solidFill>
                  <a:srgbClr val="FF0000"/>
                </a:solidFill>
                <a:latin typeface="Arial-Rounded" pitchFamily="34" charset="0"/>
                <a:ea typeface="Arial-Rounded" pitchFamily="34" charset="0"/>
                <a:cs typeface="Arial-Rounded" pitchFamily="34" charset="0"/>
              </a:rPr>
              <a:t>cần</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biết</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yêu</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quý</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giữ</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gìn</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và</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bảo</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vệ</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sự</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sống</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trên</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trái</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đất</a:t>
            </a:r>
            <a:r>
              <a:rPr lang="en-US" sz="4800" dirty="0">
                <a:solidFill>
                  <a:srgbClr val="FF0000"/>
                </a:solidFill>
                <a:latin typeface="Arial-Rounded" pitchFamily="34" charset="0"/>
                <a:ea typeface="Arial-Rounded" pitchFamily="34" charset="0"/>
                <a:cs typeface="Arial-Rounded" pitchFamily="34" charset="0"/>
              </a:rPr>
              <a:t> </a:t>
            </a:r>
            <a:r>
              <a:rPr lang="en-US" sz="4800" dirty="0" err="1">
                <a:solidFill>
                  <a:srgbClr val="FF0000"/>
                </a:solidFill>
                <a:latin typeface="Arial-Rounded" pitchFamily="34" charset="0"/>
                <a:ea typeface="Arial-Rounded" pitchFamily="34" charset="0"/>
                <a:cs typeface="Arial-Rounded" pitchFamily="34" charset="0"/>
              </a:rPr>
              <a:t>này</a:t>
            </a:r>
            <a:r>
              <a:rPr lang="en-US" sz="4800" dirty="0">
                <a:solidFill>
                  <a:srgbClr val="FF000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0"/>
                                        </p:tgtEl>
                                      </p:cBhvr>
                                    </p:animEffect>
                                    <p:set>
                                      <p:cBhvr>
                                        <p:cTn id="75" dur="1" fill="hold">
                                          <p:stCondLst>
                                            <p:cond delay="499"/>
                                          </p:stCondLst>
                                        </p:cTn>
                                        <p:tgtEl>
                                          <p:spTgt spid="1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12"/>
                                        </p:tgtEl>
                                      </p:cBhvr>
                                    </p:animEffect>
                                    <p:set>
                                      <p:cBhvr>
                                        <p:cTn id="81" dur="1" fill="hold">
                                          <p:stCondLst>
                                            <p:cond delay="499"/>
                                          </p:stCondLst>
                                        </p:cTn>
                                        <p:tgtEl>
                                          <p:spTgt spid="12"/>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3"/>
                                        </p:tgtEl>
                                      </p:cBhvr>
                                    </p:animEffect>
                                    <p:set>
                                      <p:cBhvr>
                                        <p:cTn id="90" dur="1" fill="hold">
                                          <p:stCondLst>
                                            <p:cond delay="499"/>
                                          </p:stCondLst>
                                        </p:cTn>
                                        <p:tgtEl>
                                          <p:spTgt spid="13"/>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7"/>
                                        </p:tgtEl>
                                      </p:cBhvr>
                                    </p:animEffect>
                                    <p:set>
                                      <p:cBhvr>
                                        <p:cTn id="102" dur="1" fill="hold">
                                          <p:stCondLst>
                                            <p:cond delay="499"/>
                                          </p:stCondLst>
                                        </p:cTn>
                                        <p:tgtEl>
                                          <p:spTgt spid="1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2"/>
                                        </p:tgtEl>
                                      </p:cBhvr>
                                    </p:animEffect>
                                    <p:set>
                                      <p:cBhvr>
                                        <p:cTn id="107" dur="1" fill="hold">
                                          <p:stCondLst>
                                            <p:cond delay="499"/>
                                          </p:stCondLst>
                                        </p:cTn>
                                        <p:tgtEl>
                                          <p:spTgt spid="2"/>
                                        </p:tgtEl>
                                        <p:attrNameLst>
                                          <p:attrName>style.visibility</p:attrName>
                                        </p:attrNameLst>
                                      </p:cBhvr>
                                      <p:to>
                                        <p:strVal val="hidden"/>
                                      </p:to>
                                    </p:set>
                                  </p:childTnLst>
                                </p:cTn>
                              </p:par>
                              <p:par>
                                <p:cTn id="108" presetID="10"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500"/>
                                        <p:tgtEl>
                                          <p:spTgt spid="20"/>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0"/>
                                        </p:tgtEl>
                                      </p:cBhvr>
                                    </p:animEffect>
                                    <p:set>
                                      <p:cBhvr>
                                        <p:cTn id="115" dur="1" fill="hold">
                                          <p:stCondLst>
                                            <p:cond delay="499"/>
                                          </p:stCondLst>
                                        </p:cTn>
                                        <p:tgtEl>
                                          <p:spTgt spid="20"/>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21"/>
                                        </p:tgtEl>
                                        <p:attrNameLst>
                                          <p:attrName>style.visibility</p:attrName>
                                        </p:attrNameLst>
                                      </p:cBhvr>
                                      <p:to>
                                        <p:strVal val="visible"/>
                                      </p:to>
                                    </p:set>
                                    <p:animEffect transition="in" filter="fade">
                                      <p:cBhvr>
                                        <p:cTn id="118" dur="500"/>
                                        <p:tgtEl>
                                          <p:spTgt spid="2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1" nodeType="clickEffect">
                                  <p:stCondLst>
                                    <p:cond delay="0"/>
                                  </p:stCondLst>
                                  <p:childTnLst>
                                    <p:animEffect transition="out" filter="fade">
                                      <p:cBhvr>
                                        <p:cTn id="122" dur="500"/>
                                        <p:tgtEl>
                                          <p:spTgt spid="21"/>
                                        </p:tgtEl>
                                      </p:cBhvr>
                                    </p:animEffect>
                                    <p:set>
                                      <p:cBhvr>
                                        <p:cTn id="123" dur="1" fill="hold">
                                          <p:stCondLst>
                                            <p:cond delay="499"/>
                                          </p:stCondLst>
                                        </p:cTn>
                                        <p:tgtEl>
                                          <p:spTgt spid="21"/>
                                        </p:tgtEl>
                                        <p:attrNameLst>
                                          <p:attrName>style.visibility</p:attrName>
                                        </p:attrNameLst>
                                      </p:cBhvr>
                                      <p:to>
                                        <p:strVal val="hidden"/>
                                      </p:to>
                                    </p:set>
                                  </p:childTnLst>
                                </p:cTn>
                              </p:par>
                              <p:par>
                                <p:cTn id="124" presetID="10" presetClass="entr" presetSubtype="0" fill="hold" grpId="0" nodeType="withEffect">
                                  <p:stCondLst>
                                    <p:cond delay="0"/>
                                  </p:stCondLst>
                                  <p:childTnLst>
                                    <p:set>
                                      <p:cBhvr>
                                        <p:cTn id="125" dur="1" fill="hold">
                                          <p:stCondLst>
                                            <p:cond delay="0"/>
                                          </p:stCondLst>
                                        </p:cTn>
                                        <p:tgtEl>
                                          <p:spTgt spid="22"/>
                                        </p:tgtEl>
                                        <p:attrNameLst>
                                          <p:attrName>style.visibility</p:attrName>
                                        </p:attrNameLst>
                                      </p:cBhvr>
                                      <p:to>
                                        <p:strVal val="visible"/>
                                      </p:to>
                                    </p:set>
                                    <p:animEffect transition="in" filter="fade">
                                      <p:cBhvr>
                                        <p:cTn id="126" dur="500"/>
                                        <p:tgtEl>
                                          <p:spTgt spid="22"/>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grpId="1" nodeType="clickEffect">
                                  <p:stCondLst>
                                    <p:cond delay="0"/>
                                  </p:stCondLst>
                                  <p:childTnLst>
                                    <p:animEffect transition="out" filter="fade">
                                      <p:cBhvr>
                                        <p:cTn id="130" dur="500"/>
                                        <p:tgtEl>
                                          <p:spTgt spid="22"/>
                                        </p:tgtEl>
                                      </p:cBhvr>
                                    </p:animEffect>
                                    <p:set>
                                      <p:cBhvr>
                                        <p:cTn id="131" dur="1" fill="hold">
                                          <p:stCondLst>
                                            <p:cond delay="499"/>
                                          </p:stCondLst>
                                        </p:cTn>
                                        <p:tgtEl>
                                          <p:spTgt spid="22"/>
                                        </p:tgtEl>
                                        <p:attrNameLst>
                                          <p:attrName>style.visibility</p:attrName>
                                        </p:attrNameLst>
                                      </p:cBhvr>
                                      <p:to>
                                        <p:strVal val="hidden"/>
                                      </p:to>
                                    </p:set>
                                  </p:childTnLst>
                                </p:cTn>
                              </p:par>
                              <p:par>
                                <p:cTn id="132" presetID="10" presetClass="entr" presetSubtype="0" fill="hold" grpId="0" nodeType="with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500"/>
                                        <p:tgtEl>
                                          <p:spTgt spid="2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grpId="1" nodeType="clickEffect">
                                  <p:stCondLst>
                                    <p:cond delay="0"/>
                                  </p:stCondLst>
                                  <p:childTnLst>
                                    <p:animEffect transition="out" filter="fade">
                                      <p:cBhvr>
                                        <p:cTn id="138" dur="500"/>
                                        <p:tgtEl>
                                          <p:spTgt spid="23"/>
                                        </p:tgtEl>
                                      </p:cBhvr>
                                    </p:animEffect>
                                    <p:set>
                                      <p:cBhvr>
                                        <p:cTn id="139" dur="1" fill="hold">
                                          <p:stCondLst>
                                            <p:cond delay="499"/>
                                          </p:stCondLst>
                                        </p:cTn>
                                        <p:tgtEl>
                                          <p:spTgt spid="23"/>
                                        </p:tgtEl>
                                        <p:attrNameLst>
                                          <p:attrName>style.visibility</p:attrName>
                                        </p:attrNameLst>
                                      </p:cBhvr>
                                      <p:to>
                                        <p:strVal val="hidden"/>
                                      </p:to>
                                    </p:set>
                                  </p:childTnLst>
                                </p:cTn>
                              </p:par>
                              <p:par>
                                <p:cTn id="140" presetID="10" presetClass="entr" presetSubtype="0" fill="hold" grpId="0"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500"/>
                                        <p:tgtEl>
                                          <p:spTgt spid="24"/>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24"/>
                                        </p:tgtEl>
                                      </p:cBhvr>
                                    </p:animEffect>
                                    <p:set>
                                      <p:cBhvr>
                                        <p:cTn id="147" dur="1" fill="hold">
                                          <p:stCondLst>
                                            <p:cond delay="499"/>
                                          </p:stCondLst>
                                        </p:cTn>
                                        <p:tgtEl>
                                          <p:spTgt spid="24"/>
                                        </p:tgtEl>
                                        <p:attrNameLst>
                                          <p:attrName>style.visibility</p:attrName>
                                        </p:attrNameLst>
                                      </p:cBhvr>
                                      <p:to>
                                        <p:strVal val="hidden"/>
                                      </p:to>
                                    </p:set>
                                  </p:childTnLst>
                                </p:cTn>
                              </p:par>
                              <p:par>
                                <p:cTn id="148" presetID="10" presetClass="entr" presetSubtype="0" fill="hold" grpId="0" nodeType="with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fade">
                                      <p:cBhvr>
                                        <p:cTn id="150" dur="500"/>
                                        <p:tgtEl>
                                          <p:spTgt spid="25"/>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1" nodeType="clickEffect">
                                  <p:stCondLst>
                                    <p:cond delay="0"/>
                                  </p:stCondLst>
                                  <p:childTnLst>
                                    <p:animEffect transition="out" filter="fade">
                                      <p:cBhvr>
                                        <p:cTn id="154" dur="500"/>
                                        <p:tgtEl>
                                          <p:spTgt spid="25"/>
                                        </p:tgtEl>
                                      </p:cBhvr>
                                    </p:animEffect>
                                    <p:set>
                                      <p:cBhvr>
                                        <p:cTn id="155" dur="1" fill="hold">
                                          <p:stCondLst>
                                            <p:cond delay="499"/>
                                          </p:stCondLst>
                                        </p:cTn>
                                        <p:tgtEl>
                                          <p:spTgt spid="25"/>
                                        </p:tgtEl>
                                        <p:attrNameLst>
                                          <p:attrName>style.visibility</p:attrName>
                                        </p:attrNameLst>
                                      </p:cBhvr>
                                      <p:to>
                                        <p:strVal val="hidden"/>
                                      </p:to>
                                    </p:set>
                                  </p:childTnLst>
                                </p:cTn>
                              </p:par>
                              <p:par>
                                <p:cTn id="156" presetID="10" presetClass="entr" presetSubtype="0" fill="hold" grpId="0" nodeType="withEffect">
                                  <p:stCondLst>
                                    <p:cond delay="0"/>
                                  </p:stCondLst>
                                  <p:childTnLst>
                                    <p:set>
                                      <p:cBhvr>
                                        <p:cTn id="157" dur="1" fill="hold">
                                          <p:stCondLst>
                                            <p:cond delay="0"/>
                                          </p:stCondLst>
                                        </p:cTn>
                                        <p:tgtEl>
                                          <p:spTgt spid="26"/>
                                        </p:tgtEl>
                                        <p:attrNameLst>
                                          <p:attrName>style.visibility</p:attrName>
                                        </p:attrNameLst>
                                      </p:cBhvr>
                                      <p:to>
                                        <p:strVal val="visible"/>
                                      </p:to>
                                    </p:set>
                                    <p:animEffect transition="in" filter="fade">
                                      <p:cBhvr>
                                        <p:cTn id="158" dur="500"/>
                                        <p:tgtEl>
                                          <p:spTgt spid="26"/>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xit" presetSubtype="0" fill="hold" grpId="1" nodeType="clickEffect">
                                  <p:stCondLst>
                                    <p:cond delay="0"/>
                                  </p:stCondLst>
                                  <p:childTnLst>
                                    <p:animEffect transition="out" filter="fade">
                                      <p:cBhvr>
                                        <p:cTn id="162" dur="500"/>
                                        <p:tgtEl>
                                          <p:spTgt spid="26"/>
                                        </p:tgtEl>
                                      </p:cBhvr>
                                    </p:animEffect>
                                    <p:set>
                                      <p:cBhvr>
                                        <p:cTn id="163" dur="1" fill="hold">
                                          <p:stCondLst>
                                            <p:cond delay="499"/>
                                          </p:stCondLst>
                                        </p:cTn>
                                        <p:tgtEl>
                                          <p:spTgt spid="26"/>
                                        </p:tgtEl>
                                        <p:attrNameLst>
                                          <p:attrName>style.visibility</p:attrName>
                                        </p:attrNameLst>
                                      </p:cBhvr>
                                      <p:to>
                                        <p:strVal val="hidden"/>
                                      </p:to>
                                    </p:set>
                                  </p:childTnLst>
                                </p:cTn>
                              </p:par>
                              <p:par>
                                <p:cTn id="164" presetID="10" presetClass="entr" presetSubtype="0" fill="hold" grpId="0" nodeType="withEffect">
                                  <p:stCondLst>
                                    <p:cond delay="0"/>
                                  </p:stCondLst>
                                  <p:childTnLst>
                                    <p:set>
                                      <p:cBhvr>
                                        <p:cTn id="165" dur="1" fill="hold">
                                          <p:stCondLst>
                                            <p:cond delay="0"/>
                                          </p:stCondLst>
                                        </p:cTn>
                                        <p:tgtEl>
                                          <p:spTgt spid="2"/>
                                        </p:tgtEl>
                                        <p:attrNameLst>
                                          <p:attrName>style.visibility</p:attrName>
                                        </p:attrNameLst>
                                      </p:cBhvr>
                                      <p:to>
                                        <p:strVal val="visible"/>
                                      </p:to>
                                    </p:set>
                                    <p:animEffect transition="in" filter="fade">
                                      <p:cBhvr>
                                        <p:cTn id="1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10" grpId="0" animBg="1"/>
      <p:bldP spid="10" grpId="1" animBg="1"/>
      <p:bldP spid="12" grpId="0" animBg="1"/>
      <p:bldP spid="12" grpId="1" animBg="1"/>
      <p:bldP spid="14" grpId="0" animBg="1"/>
      <p:bldP spid="14" grpId="1" animBg="1"/>
      <p:bldP spid="16" grpId="0" animBg="1"/>
      <p:bldP spid="16" grpId="1" animBg="1"/>
      <p:bldP spid="18" grpId="0" animBg="1"/>
      <p:bldP spid="18"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8621"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schemeClr val="tx1"/>
                </a:solidFill>
                <a:latin typeface="Arial-Rounded" pitchFamily="34" charset="0"/>
                <a:ea typeface="Arial-Rounded" pitchFamily="34" charset="0"/>
                <a:cs typeface="Arial-Rounded" pitchFamily="34" charset="0"/>
              </a:rPr>
              <a:t>	Trái đất của chúng ta vô cùng rộng lớn. Núi rừng trùng điệp. Đồng xanh bao la. Bầu trời cao rộng. Biển cả mênh mông. Sự sống không ngừng sinh sôi, nảy nở. Chúng ta cần biết yêu quý, giữ gìn và bảo vệ sự sống trên trái đất này.</a:t>
            </a:r>
          </a:p>
        </p:txBody>
      </p:sp>
      <p:cxnSp>
        <p:nvCxnSpPr>
          <p:cNvPr id="3" name="Straight Connector 2"/>
          <p:cNvCxnSpPr/>
          <p:nvPr/>
        </p:nvCxnSpPr>
        <p:spPr>
          <a:xfrm>
            <a:off x="7176621" y="1371600"/>
            <a:ext cx="419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Trái đất của chúng ta có đặc điểm gì?</a:t>
            </a:r>
          </a:p>
        </p:txBody>
      </p:sp>
      <p:sp>
        <p:nvSpPr>
          <p:cNvPr id="11" name="Rounded Rectangle 10"/>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Trên trái đất có những gì?</a:t>
            </a:r>
          </a:p>
        </p:txBody>
      </p:sp>
      <p:cxnSp>
        <p:nvCxnSpPr>
          <p:cNvPr id="12" name="Straight Connector 11"/>
          <p:cNvCxnSpPr/>
          <p:nvPr/>
        </p:nvCxnSpPr>
        <p:spPr>
          <a:xfrm>
            <a:off x="657312" y="2057400"/>
            <a:ext cx="2095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372583" y="2057400"/>
            <a:ext cx="29626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6176" y="2840291"/>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368610" y="2821637"/>
            <a:ext cx="1839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678693" y="5756670"/>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Chúng ta cần làm gì cho sự sống trên trái đất?</a:t>
            </a:r>
          </a:p>
        </p:txBody>
      </p:sp>
      <p:cxnSp>
        <p:nvCxnSpPr>
          <p:cNvPr id="23" name="Straight Connector 22"/>
          <p:cNvCxnSpPr/>
          <p:nvPr/>
        </p:nvCxnSpPr>
        <p:spPr>
          <a:xfrm>
            <a:off x="5387719" y="4343400"/>
            <a:ext cx="20234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856711" y="4343400"/>
            <a:ext cx="16723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513655" y="4267200"/>
            <a:ext cx="10383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71233" y="5029200"/>
            <a:ext cx="7801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10" presetClass="entr" presetSubtype="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26"/>
                                        </p:tgtEl>
                                      </p:cBhvr>
                                    </p:animEffect>
                                    <p:set>
                                      <p:cBhvr>
                                        <p:cTn id="8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59564"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63621" y="3087644"/>
            <a:ext cx="13499608"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 Cá</a:t>
            </a:r>
            <a:r>
              <a:rPr lang="el-GR" sz="6800">
                <a:solidFill>
                  <a:srgbClr val="FF0000"/>
                </a:solidFill>
                <a:latin typeface="HP001 4 hàng" pitchFamily="34" charset="0"/>
              </a:rPr>
              <a:t>ζ </a:t>
            </a:r>
            <a:r>
              <a:rPr lang="vi-VN" sz="6800">
                <a:solidFill>
                  <a:srgbClr val="FF0000"/>
                </a:solidFill>
                <a:latin typeface="HP001 4 hàng" pitchFamily="34" charset="0"/>
              </a:rPr>
              <a:t>d</a:t>
            </a:r>
            <a:r>
              <a:rPr lang="el-GR" sz="6800">
                <a:solidFill>
                  <a:srgbClr val="FF0000"/>
                </a:solidFill>
                <a:latin typeface="HP001 4 hàng" pitchFamily="34" charset="0"/>
              </a:rPr>
              <a:t>Ηϛ</a:t>
            </a:r>
            <a:r>
              <a:rPr lang="vi-VN" sz="6800">
                <a:solidFill>
                  <a:srgbClr val="FF0000"/>
                </a:solidFill>
                <a:latin typeface="HP001 4 hàng" pitchFamily="34" charset="0"/>
              </a:rPr>
              <a:t>u </a:t>
            </a:r>
            <a:r>
              <a:rPr lang="el-GR" sz="6800">
                <a:solidFill>
                  <a:srgbClr val="FF0000"/>
                </a:solidFill>
                <a:latin typeface="HP001 4 hàng" pitchFamily="34" charset="0"/>
              </a:rPr>
              <a:t>ε</a:t>
            </a:r>
            <a:r>
              <a:rPr lang="vi-VN" sz="6800">
                <a:solidFill>
                  <a:srgbClr val="FF0000"/>
                </a:solidFill>
                <a:latin typeface="HP001 4 hàng" pitchFamily="34" charset="0"/>
              </a:rPr>
              <a:t>ao l</a:t>
            </a:r>
            <a:r>
              <a:rPr lang="el-GR" sz="6800">
                <a:solidFill>
                  <a:srgbClr val="FF0000"/>
                </a:solidFill>
                <a:latin typeface="HP001 4 hàng" pitchFamily="34" charset="0"/>
              </a:rPr>
              <a:t>Η</a:t>
            </a:r>
            <a:r>
              <a:rPr lang="vi-VN" sz="6800">
                <a:solidFill>
                  <a:srgbClr val="FF0000"/>
                </a:solidFill>
                <a:latin typeface="HP001 4 hàng" pitchFamily="34" charset="0"/>
              </a:rPr>
              <a:t>İng </a:t>
            </a:r>
            <a:r>
              <a:rPr lang="el-GR" sz="6800">
                <a:solidFill>
                  <a:srgbClr val="FF0000"/>
                </a:solidFill>
                <a:latin typeface="HP001 4 hàng" pitchFamily="34" charset="0"/>
              </a:rPr>
              <a:t>Λ</a:t>
            </a:r>
            <a:r>
              <a:rPr lang="vi-VN" sz="6800">
                <a:solidFill>
                  <a:srgbClr val="FF0000"/>
                </a:solidFill>
                <a:latin typeface="HP001 4 hàng" pitchFamily="34" charset="0"/>
              </a:rPr>
              <a:t>łn bầu </a:t>
            </a:r>
            <a:endParaRPr lang="en-US" sz="6800">
              <a:solidFill>
                <a:srgbClr val="FF0000"/>
              </a:solidFill>
              <a:latin typeface="HP001 4 hàng" pitchFamily="34" charset="0"/>
            </a:endParaRPr>
          </a:p>
        </p:txBody>
      </p:sp>
      <p:grpSp>
        <p:nvGrpSpPr>
          <p:cNvPr id="9" name="Group 8"/>
          <p:cNvGrpSpPr/>
          <p:nvPr/>
        </p:nvGrpSpPr>
        <p:grpSpPr>
          <a:xfrm>
            <a:off x="59564"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15081" y="4469447"/>
            <a:ext cx="9220414"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ǇrƟ</a:t>
            </a:r>
            <a:r>
              <a:rPr lang="en-US" sz="6800">
                <a:solidFill>
                  <a:srgbClr val="FF0000"/>
                </a:solidFill>
                <a:latin typeface="HP001 4 hàng" pitchFamily="34" charset="0"/>
              </a:rPr>
              <a:t>.</a:t>
            </a:r>
            <a:r>
              <a:rPr lang="vi-VN" sz="6800">
                <a:solidFill>
                  <a:srgbClr val="FF0000"/>
                </a:solidFill>
                <a:latin typeface="HP001 4 hàng" pitchFamily="34" charset="0"/>
              </a:rPr>
              <a:t> </a:t>
            </a:r>
            <a:endParaRPr lang="en-US" sz="6800">
              <a:solidFill>
                <a:srgbClr val="FF0000"/>
              </a:solidFill>
              <a:latin typeface="HP001 4 hàng" pitchFamily="34" charset="0"/>
            </a:endParaRPr>
          </a:p>
        </p:txBody>
      </p:sp>
    </p:spTree>
    <p:extLst>
      <p:ext uri="{BB962C8B-B14F-4D97-AF65-F5344CB8AC3E}">
        <p14:creationId xmlns:p14="http://schemas.microsoft.com/office/powerpoint/2010/main" val="849526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67689" y="3597"/>
            <a:ext cx="6626461" cy="6626463"/>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14">
            <a:extLst>
              <a:ext uri="{FF2B5EF4-FFF2-40B4-BE49-F238E27FC236}">
                <a16:creationId xmlns:a16="http://schemas.microsoft.com/office/drawing/2014/main" id="{FE321B6A-AE05-42F1-BF68-60EA5CECEF77}"/>
              </a:ext>
            </a:extLst>
          </p:cNvPr>
          <p:cNvGrpSpPr/>
          <p:nvPr/>
        </p:nvGrpSpPr>
        <p:grpSpPr>
          <a:xfrm>
            <a:off x="2194719" y="389604"/>
            <a:ext cx="9205993" cy="6524786"/>
            <a:chOff x="2444748" y="555045"/>
            <a:chExt cx="7282048" cy="5727454"/>
          </a:xfrm>
        </p:grpSpPr>
        <p:sp>
          <p:nvSpPr>
            <p:cNvPr id="14" name="Freeform: Shape 10">
              <a:extLst>
                <a:ext uri="{FF2B5EF4-FFF2-40B4-BE49-F238E27FC236}">
                  <a16:creationId xmlns:a16="http://schemas.microsoft.com/office/drawing/2014/main" id="{7500081E-F564-4513-A350-13970AFCAEC4}"/>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 name="Freeform: Shape 11">
              <a:extLst>
                <a:ext uri="{FF2B5EF4-FFF2-40B4-BE49-F238E27FC236}">
                  <a16:creationId xmlns:a16="http://schemas.microsoft.com/office/drawing/2014/main" id="{61C2E04B-B1F4-4D13-A437-33CC9D134FCC}"/>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6" name="Freeform: Shape 12">
              <a:extLst>
                <a:ext uri="{FF2B5EF4-FFF2-40B4-BE49-F238E27FC236}">
                  <a16:creationId xmlns:a16="http://schemas.microsoft.com/office/drawing/2014/main" id="{C5674F7D-7C5D-4FFB-974D-F31C76A651B2}"/>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 name="Freeform: Shape 13">
              <a:extLst>
                <a:ext uri="{FF2B5EF4-FFF2-40B4-BE49-F238E27FC236}">
                  <a16:creationId xmlns:a16="http://schemas.microsoft.com/office/drawing/2014/main" id="{9CEC8E02-869B-4F10-AE50-0AB2B3880C3C}"/>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chemeClr val="tx1">
                <a:lumMod val="85000"/>
                <a:lumOff val="1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 name="Freeform: Shape 14">
              <a:extLst>
                <a:ext uri="{FF2B5EF4-FFF2-40B4-BE49-F238E27FC236}">
                  <a16:creationId xmlns:a16="http://schemas.microsoft.com/office/drawing/2014/main" id="{E39ED037-185D-4496-8224-1006913919B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9" name="Freeform: Shape 15">
              <a:extLst>
                <a:ext uri="{FF2B5EF4-FFF2-40B4-BE49-F238E27FC236}">
                  <a16:creationId xmlns:a16="http://schemas.microsoft.com/office/drawing/2014/main" id="{F3F25A6E-1B55-4E06-BC06-42521BD2727F}"/>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Shape 16">
              <a:extLst>
                <a:ext uri="{FF2B5EF4-FFF2-40B4-BE49-F238E27FC236}">
                  <a16:creationId xmlns:a16="http://schemas.microsoft.com/office/drawing/2014/main" id="{1CB8120A-881D-4445-AE1B-D01327D6FABF}"/>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Shape 17">
              <a:extLst>
                <a:ext uri="{FF2B5EF4-FFF2-40B4-BE49-F238E27FC236}">
                  <a16:creationId xmlns:a16="http://schemas.microsoft.com/office/drawing/2014/main" id="{9A11AA7F-BDA3-4021-A1C3-18D8F616184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pic>
        <p:nvPicPr>
          <p:cNvPr id="3" name="kể chuyện lớp 1 lửa, mưa và con hồ hung hăng sách kết nối tri thức với cuộc số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6126" y="639058"/>
            <a:ext cx="8345983" cy="4694690"/>
          </a:xfrm>
          <a:prstGeom prst="rect">
            <a:avLst/>
          </a:prstGeom>
        </p:spPr>
      </p:pic>
      <p:grpSp>
        <p:nvGrpSpPr>
          <p:cNvPr id="7" name="Group 6"/>
          <p:cNvGrpSpPr/>
          <p:nvPr/>
        </p:nvGrpSpPr>
        <p:grpSpPr>
          <a:xfrm>
            <a:off x="215396" y="203422"/>
            <a:ext cx="4036722" cy="941185"/>
            <a:chOff x="63500" y="1429216"/>
            <a:chExt cx="3035050" cy="705889"/>
          </a:xfrm>
        </p:grpSpPr>
        <p:sp>
          <p:nvSpPr>
            <p:cNvPr id="8" name="Rounded Rectangle 7"/>
            <p:cNvSpPr/>
            <p:nvPr/>
          </p:nvSpPr>
          <p:spPr>
            <a:xfrm>
              <a:off x="498941" y="1429216"/>
              <a:ext cx="2599609"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Kể chuyện</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2241</TotalTime>
  <Words>746</Words>
  <Application>Microsoft Office PowerPoint</Application>
  <PresentationFormat>Custom</PresentationFormat>
  <Paragraphs>69</Paragraphs>
  <Slides>17</Slides>
  <Notes>6</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.VnArialH</vt:lpstr>
      <vt:lpstr>.VnCooper</vt:lpstr>
      <vt:lpstr>Arial</vt:lpstr>
      <vt:lpstr>Arial Rounded MT Bold</vt:lpstr>
      <vt:lpstr>Arial-Rounded</vt:lpstr>
      <vt:lpstr>Arrus-Black</vt:lpstr>
      <vt:lpstr>AvantGarde</vt:lpstr>
      <vt:lpstr>Bandit</vt:lpstr>
      <vt:lpstr>Calibri</vt:lpstr>
      <vt:lpstr>HP001 4 hàng</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Trong cuộc sống, chúng ta nên khiêm tốn, lịch sự khi giao tiếp và gặp gỡ; không nên hung hăng, kiêu căng, xem thường người khác.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PhạM Thị ThùY Trang</cp:lastModifiedBy>
  <cp:revision>271</cp:revision>
  <dcterms:created xsi:type="dcterms:W3CDTF">2021-05-08T14:00:55Z</dcterms:created>
  <dcterms:modified xsi:type="dcterms:W3CDTF">2022-12-08T00:46:22Z</dcterms:modified>
</cp:coreProperties>
</file>