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387" r:id="rId3"/>
    <p:sldId id="389" r:id="rId4"/>
    <p:sldId id="388" r:id="rId5"/>
    <p:sldId id="386" r:id="rId6"/>
    <p:sldId id="385" r:id="rId7"/>
    <p:sldId id="384" r:id="rId8"/>
    <p:sldId id="383" r:id="rId9"/>
    <p:sldId id="390" r:id="rId10"/>
    <p:sldId id="391" r:id="rId11"/>
    <p:sldId id="380" r:id="rId12"/>
    <p:sldId id="379" r:id="rId13"/>
    <p:sldId id="37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98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1</a:t>
            </a:r>
            <a:endParaRPr lang="en-US" sz="2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: TIỂU HỌC HẢI THÀNH</a:t>
            </a: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5301" cy="373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9097" y="1571861"/>
            <a:ext cx="7693050" cy="503298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2400" b="1" dirty="0" err="1" smtClean="0">
                <a:solidFill>
                  <a:schemeClr val="tx1"/>
                </a:solidFill>
              </a:rPr>
              <a:t>Trò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chơi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gợi</a:t>
            </a:r>
            <a:r>
              <a:rPr lang="en-US" sz="2400" b="1" dirty="0" smtClean="0">
                <a:solidFill>
                  <a:schemeClr val="tx1"/>
                </a:solidFill>
              </a:rPr>
              <a:t> ý: </a:t>
            </a:r>
            <a:r>
              <a:rPr lang="en-US" sz="2400" dirty="0" err="1" smtClean="0">
                <a:solidFill>
                  <a:schemeClr val="tx1"/>
                </a:solidFill>
              </a:rPr>
              <a:t>Nét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vẽ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kì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ảo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2400" b="1" dirty="0" err="1">
                <a:solidFill>
                  <a:schemeClr val="tx1"/>
                </a:solidFill>
              </a:rPr>
              <a:t>Mục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đích</a:t>
            </a:r>
            <a:r>
              <a:rPr lang="en-US" sz="2400" b="1" dirty="0">
                <a:solidFill>
                  <a:schemeClr val="tx1"/>
                </a:solidFill>
              </a:rPr>
              <a:t>: </a:t>
            </a:r>
            <a:r>
              <a:rPr lang="en-US" sz="2400" dirty="0" err="1">
                <a:solidFill>
                  <a:schemeClr val="tx1"/>
                </a:solidFill>
              </a:rPr>
              <a:t>Học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sinh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nhận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biết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được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nét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vẽ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một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sản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phẩm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mĩ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thuật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2400" b="1" dirty="0" err="1">
                <a:solidFill>
                  <a:schemeClr val="tx1"/>
                </a:solidFill>
              </a:rPr>
              <a:t>Cách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chơi</a:t>
            </a:r>
            <a:r>
              <a:rPr lang="en-US" sz="2400" b="1" dirty="0">
                <a:solidFill>
                  <a:schemeClr val="tx1"/>
                </a:solidFill>
              </a:rPr>
              <a:t>: </a:t>
            </a:r>
            <a:r>
              <a:rPr lang="en-US" sz="2400" dirty="0">
                <a:solidFill>
                  <a:schemeClr val="tx1"/>
                </a:solidFill>
              </a:rPr>
              <a:t>HS </a:t>
            </a:r>
            <a:r>
              <a:rPr lang="en-US" sz="2400" dirty="0" err="1">
                <a:solidFill>
                  <a:schemeClr val="tx1"/>
                </a:solidFill>
              </a:rPr>
              <a:t>lên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bảng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chỉ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vào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loại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nét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nhau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trong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một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sản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phẩm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mĩ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thuật</a:t>
            </a:r>
            <a:r>
              <a:rPr lang="en-US" sz="2400" dirty="0">
                <a:solidFill>
                  <a:schemeClr val="tx1"/>
                </a:solidFill>
              </a:rPr>
              <a:t> (</a:t>
            </a:r>
            <a:r>
              <a:rPr lang="en-US" sz="2400" dirty="0" err="1">
                <a:solidFill>
                  <a:schemeClr val="tx1"/>
                </a:solidFill>
              </a:rPr>
              <a:t>bài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vẽ</a:t>
            </a:r>
            <a:r>
              <a:rPr lang="en-US" sz="2400" dirty="0">
                <a:solidFill>
                  <a:schemeClr val="tx1"/>
                </a:solidFill>
              </a:rPr>
              <a:t>; </a:t>
            </a:r>
            <a:r>
              <a:rPr lang="en-US" sz="2400" dirty="0" err="1">
                <a:solidFill>
                  <a:schemeClr val="tx1"/>
                </a:solidFill>
              </a:rPr>
              <a:t>xé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dán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đắp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nổi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đất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nặn</a:t>
            </a:r>
            <a:r>
              <a:rPr lang="en-US" sz="2400" dirty="0">
                <a:solidFill>
                  <a:schemeClr val="tx1"/>
                </a:solidFill>
              </a:rPr>
              <a:t>). GV </a:t>
            </a:r>
            <a:r>
              <a:rPr lang="en-US" sz="2400" dirty="0" err="1">
                <a:solidFill>
                  <a:schemeClr val="tx1"/>
                </a:solidFill>
              </a:rPr>
              <a:t>chuẩn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bị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sản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phẩm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mĩ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thuật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nhau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tương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ứng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với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số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đội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tham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gia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2400" b="1" dirty="0" err="1">
                <a:solidFill>
                  <a:schemeClr val="tx1"/>
                </a:solidFill>
              </a:rPr>
              <a:t>Cách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tiến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hành</a:t>
            </a:r>
            <a:r>
              <a:rPr lang="en-US" sz="2400" b="1" dirty="0">
                <a:solidFill>
                  <a:schemeClr val="tx1"/>
                </a:solidFill>
              </a:rPr>
              <a:t>: </a:t>
            </a:r>
            <a:r>
              <a:rPr lang="en-US" sz="2400" dirty="0" err="1">
                <a:solidFill>
                  <a:schemeClr val="tx1"/>
                </a:solidFill>
              </a:rPr>
              <a:t>mỗi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nhóm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cử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một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thành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viên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bảng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tham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chơi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</a:rPr>
              <a:t>GV </a:t>
            </a:r>
            <a:r>
              <a:rPr lang="en-US" sz="2400" dirty="0" err="1">
                <a:solidFill>
                  <a:schemeClr val="tx1"/>
                </a:solidFill>
              </a:rPr>
              <a:t>quan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sát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nhận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xét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tuyên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dương</a:t>
            </a:r>
            <a:r>
              <a:rPr lang="en-US" sz="2400" dirty="0">
                <a:solidFill>
                  <a:schemeClr val="tx1"/>
                </a:solidFill>
              </a:rPr>
              <a:t> HS </a:t>
            </a:r>
            <a:r>
              <a:rPr lang="en-US" sz="2400" dirty="0" err="1">
                <a:solidFill>
                  <a:schemeClr val="tx1"/>
                </a:solidFill>
              </a:rPr>
              <a:t>tham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gia</a:t>
            </a:r>
            <a:r>
              <a:rPr lang="en-US" sz="2400" dirty="0">
                <a:solidFill>
                  <a:schemeClr val="tx1"/>
                </a:solidFill>
              </a:rPr>
              <a:t>. HS </a:t>
            </a:r>
            <a:r>
              <a:rPr lang="en-US" sz="2400" dirty="0" err="1">
                <a:solidFill>
                  <a:schemeClr val="tx1"/>
                </a:solidFill>
              </a:rPr>
              <a:t>còn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lại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cho</a:t>
            </a:r>
            <a:r>
              <a:rPr lang="en-US" sz="2400" dirty="0">
                <a:solidFill>
                  <a:schemeClr val="tx1"/>
                </a:solidFill>
              </a:rPr>
              <a:t> ý </a:t>
            </a:r>
            <a:r>
              <a:rPr lang="en-US" sz="2400" dirty="0" err="1">
                <a:solidFill>
                  <a:schemeClr val="tx1"/>
                </a:solidFill>
              </a:rPr>
              <a:t>kiến</a:t>
            </a:r>
            <a:r>
              <a:rPr lang="en-US" sz="2400" dirty="0">
                <a:solidFill>
                  <a:schemeClr val="tx1"/>
                </a:solidFill>
              </a:rPr>
              <a:t>. Qua </a:t>
            </a:r>
            <a:r>
              <a:rPr lang="en-US" sz="2400" dirty="0" err="1">
                <a:solidFill>
                  <a:schemeClr val="tx1"/>
                </a:solidFill>
              </a:rPr>
              <a:t>đó</a:t>
            </a:r>
            <a:r>
              <a:rPr lang="en-US" sz="2400" dirty="0">
                <a:solidFill>
                  <a:schemeClr val="tx1"/>
                </a:solidFill>
              </a:rPr>
              <a:t>, GV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thể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giúp</a:t>
            </a:r>
            <a:r>
              <a:rPr lang="en-US" sz="2400" dirty="0">
                <a:solidFill>
                  <a:schemeClr val="tx1"/>
                </a:solidFill>
              </a:rPr>
              <a:t> HS </a:t>
            </a:r>
            <a:r>
              <a:rPr lang="en-US" sz="2400" dirty="0" err="1">
                <a:solidFill>
                  <a:schemeClr val="tx1"/>
                </a:solidFill>
              </a:rPr>
              <a:t>củng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cố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việc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nhận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biết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yếu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tố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nết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trong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bài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thực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hành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34181" y="879929"/>
            <a:ext cx="1957270" cy="52143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Tổ</a:t>
            </a:r>
            <a:r>
              <a:rPr lang="en-US" b="1" dirty="0" smtClean="0"/>
              <a:t> </a:t>
            </a:r>
            <a:r>
              <a:rPr lang="en-US" b="1" dirty="0" err="1" smtClean="0"/>
              <a:t>chức</a:t>
            </a:r>
            <a:r>
              <a:rPr lang="en-US" b="1" dirty="0" smtClean="0"/>
              <a:t> </a:t>
            </a:r>
            <a:r>
              <a:rPr lang="en-US" b="1" dirty="0" err="1" smtClean="0"/>
              <a:t>trò</a:t>
            </a:r>
            <a:r>
              <a:rPr lang="en-US" b="1" dirty="0" smtClean="0"/>
              <a:t> </a:t>
            </a:r>
            <a:r>
              <a:rPr lang="en-US" b="1" dirty="0" err="1" smtClean="0"/>
              <a:t>chơi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95" y="304632"/>
            <a:ext cx="1255282" cy="110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61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89" y="1142017"/>
            <a:ext cx="8136420" cy="5525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11" y="1840904"/>
            <a:ext cx="2697210" cy="3826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3872" y="1840904"/>
            <a:ext cx="5713222" cy="382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27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45" y="656773"/>
            <a:ext cx="1270669" cy="12118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3914" y="1430404"/>
            <a:ext cx="7211431" cy="4382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1207" y="2092447"/>
            <a:ext cx="3380367" cy="549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</a:rPr>
              <a:t>Sản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phẩm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của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học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sinh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03619"/>
            <a:ext cx="4476903" cy="27927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5236" y="2803619"/>
            <a:ext cx="4526011" cy="302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24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915" y="785443"/>
            <a:ext cx="7840169" cy="528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84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51" y="1427883"/>
            <a:ext cx="7975210" cy="20011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3656" y="3494287"/>
            <a:ext cx="5485678" cy="174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84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104" y="1011129"/>
            <a:ext cx="1093743" cy="10623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488" y="1591751"/>
            <a:ext cx="2883143" cy="4817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104" y="2400405"/>
            <a:ext cx="8147239" cy="268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93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72383" y="5767691"/>
            <a:ext cx="5002751" cy="6984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rất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nhiều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loại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nét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khác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nhau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15" y="363057"/>
            <a:ext cx="4722771" cy="26521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531" y="3232603"/>
            <a:ext cx="4105848" cy="22863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123619" y="1793272"/>
            <a:ext cx="5386945" cy="253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93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93" y="414413"/>
            <a:ext cx="3365356" cy="5192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893" y="3655348"/>
            <a:ext cx="3548869" cy="27871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806" y="3719502"/>
            <a:ext cx="3573759" cy="27468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893" y="1430345"/>
            <a:ext cx="3548869" cy="1998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3007" y="933640"/>
            <a:ext cx="4125356" cy="24953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12395" y="3082636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Con </a:t>
            </a:r>
            <a:r>
              <a:rPr lang="en-US" sz="1600" b="1" dirty="0" err="1" smtClean="0">
                <a:solidFill>
                  <a:schemeClr val="bg1"/>
                </a:solidFill>
              </a:rPr>
              <a:t>cá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98354" y="3082636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Con </a:t>
            </a:r>
            <a:r>
              <a:rPr lang="en-US" sz="1600" b="1" dirty="0" err="1" smtClean="0">
                <a:solidFill>
                  <a:schemeClr val="bg1"/>
                </a:solidFill>
              </a:rPr>
              <a:t>bướm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12395" y="6085743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Con </a:t>
            </a:r>
            <a:r>
              <a:rPr lang="en-US" sz="1600" b="1" dirty="0" err="1" smtClean="0">
                <a:solidFill>
                  <a:schemeClr val="tx1"/>
                </a:solidFill>
              </a:rPr>
              <a:t>ngựa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14813" y="3774553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Con </a:t>
            </a:r>
            <a:r>
              <a:rPr lang="en-US" sz="1600" b="1" dirty="0" err="1" smtClean="0">
                <a:solidFill>
                  <a:schemeClr val="tx1"/>
                </a:solidFill>
              </a:rPr>
              <a:t>hổ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172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39" y="357347"/>
            <a:ext cx="3777821" cy="2842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4214" y="357347"/>
            <a:ext cx="4185589" cy="28478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752" y="3365929"/>
            <a:ext cx="3616194" cy="3326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7017" y="3365929"/>
            <a:ext cx="2893447" cy="33262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081" y="2853782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bg1"/>
                </a:solidFill>
              </a:rPr>
              <a:t>Lá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cây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16389" y="2800176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bg1"/>
                </a:solidFill>
              </a:rPr>
              <a:t>Hoa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13043" y="3384311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Áo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64538" y="3429000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Ba </a:t>
            </a:r>
            <a:r>
              <a:rPr lang="en-US" sz="1600" b="1" dirty="0" err="1" smtClean="0">
                <a:solidFill>
                  <a:schemeClr val="tx1"/>
                </a:solidFill>
              </a:rPr>
              <a:t>lô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756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070764"/>
              </p:ext>
            </p:extLst>
          </p:nvPr>
        </p:nvGraphicFramePr>
        <p:xfrm>
          <a:off x="1039660" y="1397001"/>
          <a:ext cx="6976998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6998">
                  <a:extLst>
                    <a:ext uri="{9D8B030D-6E8A-4147-A177-3AD203B41FA5}">
                      <a16:colId xmlns:a16="http://schemas.microsoft.com/office/drawing/2014/main" val="2517595976"/>
                    </a:ext>
                  </a:extLst>
                </a:gridCol>
              </a:tblGrid>
              <a:tr h="5029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/>
                        <a:t>Câu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hỏi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thảo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luận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gợi</a:t>
                      </a:r>
                      <a:r>
                        <a:rPr lang="en-US" sz="3200" b="1" baseline="0" dirty="0" smtClean="0"/>
                        <a:t> ý</a:t>
                      </a:r>
                      <a:endParaRPr lang="en-US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247405"/>
                  </a:ext>
                </a:extLst>
              </a:tr>
              <a:tr h="397033">
                <a:tc>
                  <a:txBody>
                    <a:bodyPr/>
                    <a:lstStyle/>
                    <a:p>
                      <a:r>
                        <a:rPr lang="en-US" sz="3600" baseline="0" dirty="0" err="1" smtClean="0"/>
                        <a:t>Em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đã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biết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những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loại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nét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406346"/>
                  </a:ext>
                </a:extLst>
              </a:tr>
              <a:tr h="397033">
                <a:tc>
                  <a:txBody>
                    <a:bodyPr/>
                    <a:lstStyle/>
                    <a:p>
                      <a:r>
                        <a:rPr lang="en-US" sz="3600" baseline="0" dirty="0" err="1" smtClean="0"/>
                        <a:t>Nét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trên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những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vật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961806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r>
                        <a:rPr lang="en-US" sz="3600" baseline="0" dirty="0" err="1" smtClean="0"/>
                        <a:t>Hãy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quan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sát</a:t>
                      </a:r>
                      <a:r>
                        <a:rPr lang="en-US" sz="3600" baseline="0" dirty="0" smtClean="0"/>
                        <a:t>, </a:t>
                      </a:r>
                      <a:r>
                        <a:rPr lang="en-US" sz="3600" baseline="0" dirty="0" err="1" smtClean="0"/>
                        <a:t>nhớ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lại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nét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ở </a:t>
                      </a:r>
                      <a:r>
                        <a:rPr lang="en-US" sz="3600" baseline="0" dirty="0" err="1" smtClean="0"/>
                        <a:t>đồ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vật</a:t>
                      </a:r>
                      <a:r>
                        <a:rPr lang="en-US" sz="3600" baseline="0" dirty="0" smtClean="0"/>
                        <a:t>, con </a:t>
                      </a:r>
                      <a:r>
                        <a:rPr lang="en-US" sz="3600" baseline="0" dirty="0" err="1" smtClean="0"/>
                        <a:t>vật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gì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em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đã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biết</a:t>
                      </a:r>
                      <a:r>
                        <a:rPr lang="en-US" sz="3600" baseline="0" dirty="0" smtClean="0"/>
                        <a:t> ở </a:t>
                      </a:r>
                      <a:r>
                        <a:rPr lang="en-US" sz="3600" baseline="0" dirty="0" err="1" smtClean="0"/>
                        <a:t>nhà</a:t>
                      </a:r>
                      <a:r>
                        <a:rPr lang="en-US" sz="3600" baseline="0" dirty="0" smtClean="0"/>
                        <a:t>, </a:t>
                      </a:r>
                      <a:r>
                        <a:rPr lang="en-US" sz="3600" baseline="0" dirty="0" err="1" smtClean="0"/>
                        <a:t>xung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quanh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em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4189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4879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83" y="956669"/>
            <a:ext cx="1093791" cy="832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083" y="1854712"/>
            <a:ext cx="2619741" cy="17814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083" y="4262709"/>
            <a:ext cx="2658769" cy="18055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8522" y="1372712"/>
            <a:ext cx="2505425" cy="17623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2993" y="4262709"/>
            <a:ext cx="2572843" cy="17551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0381" y="3257990"/>
            <a:ext cx="2743583" cy="150516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49287" y="3702093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Tạo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nét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màu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sáp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7419" y="6109361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Tạo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nét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giấy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màu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67353" y="4819136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Tạo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nét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đất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nặn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299493" y="3135083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Tạo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nét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màu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dạ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99493" y="6091549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Tạo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nét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màu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bột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228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83" y="956669"/>
            <a:ext cx="1093791" cy="8320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7450" y="1788755"/>
            <a:ext cx="5496692" cy="47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996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920</TotalTime>
  <Words>252</Words>
  <Application>Microsoft Office PowerPoint</Application>
  <PresentationFormat>On-screen Show (4:3)</PresentationFormat>
  <Paragraphs>29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DELL</cp:lastModifiedBy>
  <cp:revision>124</cp:revision>
  <dcterms:created xsi:type="dcterms:W3CDTF">2021-01-29T04:19:07Z</dcterms:created>
  <dcterms:modified xsi:type="dcterms:W3CDTF">2025-03-26T15:20:36Z</dcterms:modified>
</cp:coreProperties>
</file>