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26"/>
  </p:notesMasterIdLst>
  <p:sldIdLst>
    <p:sldId id="362" r:id="rId2"/>
    <p:sldId id="338" r:id="rId3"/>
    <p:sldId id="262" r:id="rId4"/>
    <p:sldId id="260" r:id="rId5"/>
    <p:sldId id="259" r:id="rId6"/>
    <p:sldId id="261" r:id="rId7"/>
    <p:sldId id="263" r:id="rId8"/>
    <p:sldId id="264" r:id="rId9"/>
    <p:sldId id="266" r:id="rId10"/>
    <p:sldId id="346" r:id="rId11"/>
    <p:sldId id="267" r:id="rId12"/>
    <p:sldId id="340" r:id="rId13"/>
    <p:sldId id="269" r:id="rId14"/>
    <p:sldId id="271" r:id="rId15"/>
    <p:sldId id="272" r:id="rId16"/>
    <p:sldId id="359" r:id="rId17"/>
    <p:sldId id="360" r:id="rId18"/>
    <p:sldId id="355" r:id="rId19"/>
    <p:sldId id="356" r:id="rId20"/>
    <p:sldId id="276" r:id="rId21"/>
    <p:sldId id="277" r:id="rId22"/>
    <p:sldId id="279" r:id="rId23"/>
    <p:sldId id="280" r:id="rId24"/>
    <p:sldId id="337"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6"/>
    <a:srgbClr val="D4EFFD"/>
    <a:srgbClr val="FFFAD4"/>
    <a:srgbClr val="FFFF00"/>
    <a:srgbClr val="77412F"/>
    <a:srgbClr val="B7ADAC"/>
    <a:srgbClr val="E6E6E6"/>
    <a:srgbClr val="00B0F0"/>
    <a:srgbClr val="FFFFFF"/>
    <a:srgbClr val="FFEA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FF2806-D394-4373-9B21-8095635CAD14}">
  <a:tblStyle styleId="{03FF2806-D394-4373-9B21-8095635CAD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70" autoAdjust="0"/>
  </p:normalViewPr>
  <p:slideViewPr>
    <p:cSldViewPr snapToGrid="0">
      <p:cViewPr varScale="1">
        <p:scale>
          <a:sx n="104" d="100"/>
          <a:sy n="104" d="100"/>
        </p:scale>
        <p:origin x="97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49999999999999"/>
          <c:y val="6.8750000000000006E-2"/>
          <c:w val="0.62083333333333335"/>
          <c:h val="0.9312500000000000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05-4B59-82D3-BED93CDFAD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05-4B59-82D3-BED93CDFAD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05-4B59-82D3-BED93CDFAD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D05-4B59-82D3-BED93CDFADFB}"/>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0-A2B8-484E-97D6-73526D183BF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BB-4BEB-BA17-B672FAF186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BB-4BEB-BA17-B672FAF186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BB-4BEB-BA17-B672FAF186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B-4BEB-BA17-B672FAF186BD}"/>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8-2EBB-4BEB-BA17-B672FAF186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13138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 name="Google Shape;5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628650" y="4767263"/>
            <a:ext cx="2057400" cy="273844"/>
          </a:xfrm>
          <a:prstGeom prst="rect">
            <a:avLst/>
          </a:prstGeom>
        </p:spPr>
        <p:txBody>
          <a:bodyPr/>
          <a:lstStyle/>
          <a:p>
            <a:fld id="{7C31A4A4-BFF4-4F57-9461-56470D553D8D}" type="datetimeFigureOut">
              <a:rPr lang="en-US" smtClean="0"/>
              <a:t>02/04/2025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6457950" y="4767263"/>
            <a:ext cx="2057400" cy="273844"/>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13594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2" name="Google Shape;1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3" name="Google Shape;1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8" name="Google Shape;1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rgbClr val="F4EAD7"/>
        </a:solidFill>
        <a:effectLst/>
      </p:bgPr>
    </p:bg>
    <p:spTree>
      <p:nvGrpSpPr>
        <p:cNvPr id="1" name="Shape 140"/>
        <p:cNvGrpSpPr/>
        <p:nvPr/>
      </p:nvGrpSpPr>
      <p:grpSpPr>
        <a:xfrm>
          <a:off x="0" y="0"/>
          <a:ext cx="0" cy="0"/>
          <a:chOff x="0" y="0"/>
          <a:chExt cx="0" cy="0"/>
        </a:xfrm>
      </p:grpSpPr>
      <p:sp>
        <p:nvSpPr>
          <p:cNvPr id="141" name="Google Shape;141;p13"/>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6300402" y="771492"/>
            <a:ext cx="2597882" cy="1163064"/>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txBox="1">
            <a:spLocks noGrp="1"/>
          </p:cNvSpPr>
          <p:nvPr>
            <p:ph type="title"/>
          </p:nvPr>
        </p:nvSpPr>
        <p:spPr>
          <a:xfrm>
            <a:off x="713225" y="36516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6" name="Google Shape;146;p13"/>
          <p:cNvSpPr txBox="1">
            <a:spLocks noGrp="1"/>
          </p:cNvSpPr>
          <p:nvPr>
            <p:ph type="title" idx="2" hasCustomPrompt="1"/>
          </p:nvPr>
        </p:nvSpPr>
        <p:spPr>
          <a:xfrm>
            <a:off x="2448168"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7" name="Google Shape;147;p13">
            <a:hlinkClick r:id="rId2" action="ppaction://hlinksldjump"/>
          </p:cNvPr>
          <p:cNvSpPr txBox="1">
            <a:spLocks noGrp="1"/>
          </p:cNvSpPr>
          <p:nvPr>
            <p:ph type="title" idx="3"/>
          </p:nvPr>
        </p:nvSpPr>
        <p:spPr>
          <a:xfrm>
            <a:off x="2332350"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48" name="Google Shape;148;p13"/>
          <p:cNvSpPr txBox="1">
            <a:spLocks noGrp="1"/>
          </p:cNvSpPr>
          <p:nvPr>
            <p:ph type="subTitle" idx="1"/>
          </p:nvPr>
        </p:nvSpPr>
        <p:spPr>
          <a:xfrm>
            <a:off x="2332411"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9" name="Google Shape;149;p13"/>
          <p:cNvSpPr txBox="1">
            <a:spLocks noGrp="1"/>
          </p:cNvSpPr>
          <p:nvPr>
            <p:ph type="title" idx="4" hasCustomPrompt="1"/>
          </p:nvPr>
        </p:nvSpPr>
        <p:spPr>
          <a:xfrm>
            <a:off x="5327917"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0" name="Google Shape;150;p13">
            <a:hlinkClick r:id="rId3" action="ppaction://hlinksldjump"/>
          </p:cNvPr>
          <p:cNvSpPr txBox="1">
            <a:spLocks noGrp="1"/>
          </p:cNvSpPr>
          <p:nvPr>
            <p:ph type="title" idx="5"/>
          </p:nvPr>
        </p:nvSpPr>
        <p:spPr>
          <a:xfrm>
            <a:off x="5212275"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1" name="Google Shape;151;p13"/>
          <p:cNvSpPr txBox="1">
            <a:spLocks noGrp="1"/>
          </p:cNvSpPr>
          <p:nvPr>
            <p:ph type="subTitle" idx="6"/>
          </p:nvPr>
        </p:nvSpPr>
        <p:spPr>
          <a:xfrm>
            <a:off x="5212086"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2" name="Google Shape;152;p13"/>
          <p:cNvSpPr txBox="1">
            <a:spLocks noGrp="1"/>
          </p:cNvSpPr>
          <p:nvPr>
            <p:ph type="title" idx="7" hasCustomPrompt="1"/>
          </p:nvPr>
        </p:nvSpPr>
        <p:spPr>
          <a:xfrm>
            <a:off x="2448067"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3" name="Google Shape;153;p13">
            <a:hlinkClick r:id="" action="ppaction://noaction"/>
          </p:cNvPr>
          <p:cNvSpPr txBox="1">
            <a:spLocks noGrp="1"/>
          </p:cNvSpPr>
          <p:nvPr>
            <p:ph type="title" idx="8"/>
          </p:nvPr>
        </p:nvSpPr>
        <p:spPr>
          <a:xfrm>
            <a:off x="2332250"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4" name="Google Shape;154;p13"/>
          <p:cNvSpPr txBox="1">
            <a:spLocks noGrp="1"/>
          </p:cNvSpPr>
          <p:nvPr>
            <p:ph type="subTitle" idx="9"/>
          </p:nvPr>
        </p:nvSpPr>
        <p:spPr>
          <a:xfrm>
            <a:off x="2332300"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5" name="Google Shape;155;p13"/>
          <p:cNvSpPr txBox="1">
            <a:spLocks noGrp="1"/>
          </p:cNvSpPr>
          <p:nvPr>
            <p:ph type="title" idx="13" hasCustomPrompt="1"/>
          </p:nvPr>
        </p:nvSpPr>
        <p:spPr>
          <a:xfrm>
            <a:off x="5327815"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6" name="Google Shape;156;p13"/>
          <p:cNvSpPr txBox="1">
            <a:spLocks noGrp="1"/>
          </p:cNvSpPr>
          <p:nvPr>
            <p:ph type="title" idx="14"/>
          </p:nvPr>
        </p:nvSpPr>
        <p:spPr>
          <a:xfrm>
            <a:off x="5212125"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7" name="Google Shape;157;p13"/>
          <p:cNvSpPr txBox="1">
            <a:spLocks noGrp="1"/>
          </p:cNvSpPr>
          <p:nvPr>
            <p:ph type="subTitle" idx="15"/>
          </p:nvPr>
        </p:nvSpPr>
        <p:spPr>
          <a:xfrm>
            <a:off x="5211975"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 name="Google Shape;158;p13"/>
          <p:cNvSpPr/>
          <p:nvPr/>
        </p:nvSpPr>
        <p:spPr>
          <a:xfrm>
            <a:off x="8607571" y="7846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7475996" y="3490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421371" y="6188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3"/>
          <p:cNvGrpSpPr/>
          <p:nvPr/>
        </p:nvGrpSpPr>
        <p:grpSpPr>
          <a:xfrm>
            <a:off x="486505" y="2330259"/>
            <a:ext cx="151241" cy="137891"/>
            <a:chOff x="1474943" y="3859420"/>
            <a:chExt cx="118956" cy="108456"/>
          </a:xfrm>
        </p:grpSpPr>
        <p:sp>
          <p:nvSpPr>
            <p:cNvPr id="163" name="Google Shape;163;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13"/>
          <p:cNvGrpSpPr/>
          <p:nvPr/>
        </p:nvGrpSpPr>
        <p:grpSpPr>
          <a:xfrm>
            <a:off x="8649980" y="2330259"/>
            <a:ext cx="151241" cy="137891"/>
            <a:chOff x="1474943" y="3859420"/>
            <a:chExt cx="118956" cy="108456"/>
          </a:xfrm>
        </p:grpSpPr>
        <p:sp>
          <p:nvSpPr>
            <p:cNvPr id="167" name="Google Shape;167;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2992130" y="219359"/>
            <a:ext cx="151241" cy="137891"/>
            <a:chOff x="1474943" y="3859420"/>
            <a:chExt cx="118956" cy="108456"/>
          </a:xfrm>
        </p:grpSpPr>
        <p:sp>
          <p:nvSpPr>
            <p:cNvPr id="171" name="Google Shape;171;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268"/>
        <p:cNvGrpSpPr/>
        <p:nvPr/>
      </p:nvGrpSpPr>
      <p:grpSpPr>
        <a:xfrm>
          <a:off x="0" y="0"/>
          <a:ext cx="0" cy="0"/>
          <a:chOff x="0" y="0"/>
          <a:chExt cx="0" cy="0"/>
        </a:xfrm>
      </p:grpSpPr>
      <p:sp>
        <p:nvSpPr>
          <p:cNvPr id="269" name="Google Shape;269;p19"/>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19"/>
          <p:cNvGrpSpPr/>
          <p:nvPr/>
        </p:nvGrpSpPr>
        <p:grpSpPr>
          <a:xfrm>
            <a:off x="8236530" y="2296259"/>
            <a:ext cx="151241" cy="137891"/>
            <a:chOff x="1474943" y="3859420"/>
            <a:chExt cx="118956" cy="108456"/>
          </a:xfrm>
        </p:grpSpPr>
        <p:sp>
          <p:nvSpPr>
            <p:cNvPr id="271" name="Google Shape;271;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9"/>
          <p:cNvSpPr/>
          <p:nvPr/>
        </p:nvSpPr>
        <p:spPr>
          <a:xfrm>
            <a:off x="7223877" y="2763880"/>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8832296" y="9379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2133252" y="122805"/>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218172" y="1535241"/>
            <a:ext cx="3707502" cy="16599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19"/>
          <p:cNvGrpSpPr/>
          <p:nvPr/>
        </p:nvGrpSpPr>
        <p:grpSpPr>
          <a:xfrm>
            <a:off x="3774430" y="3363646"/>
            <a:ext cx="151241" cy="137891"/>
            <a:chOff x="1474943" y="3859420"/>
            <a:chExt cx="118956" cy="108456"/>
          </a:xfrm>
        </p:grpSpPr>
        <p:sp>
          <p:nvSpPr>
            <p:cNvPr id="279" name="Google Shape;279;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9"/>
          <p:cNvSpPr/>
          <p:nvPr/>
        </p:nvSpPr>
        <p:spPr>
          <a:xfrm>
            <a:off x="3310771" y="14527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8546"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6773671"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9"/>
          <p:cNvGrpSpPr/>
          <p:nvPr/>
        </p:nvGrpSpPr>
        <p:grpSpPr>
          <a:xfrm>
            <a:off x="901455" y="745884"/>
            <a:ext cx="151241" cy="137891"/>
            <a:chOff x="1474943" y="3859420"/>
            <a:chExt cx="118956" cy="108456"/>
          </a:xfrm>
        </p:grpSpPr>
        <p:sp>
          <p:nvSpPr>
            <p:cNvPr id="286" name="Google Shape;286;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9"/>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1_1">
    <p:spTree>
      <p:nvGrpSpPr>
        <p:cNvPr id="1" name="Shape 290"/>
        <p:cNvGrpSpPr/>
        <p:nvPr/>
      </p:nvGrpSpPr>
      <p:grpSpPr>
        <a:xfrm>
          <a:off x="0" y="0"/>
          <a:ext cx="0" cy="0"/>
          <a:chOff x="0" y="0"/>
          <a:chExt cx="0" cy="0"/>
        </a:xfrm>
      </p:grpSpPr>
      <p:sp>
        <p:nvSpPr>
          <p:cNvPr id="291" name="Google Shape;291;p20"/>
          <p:cNvSpPr/>
          <p:nvPr/>
        </p:nvSpPr>
        <p:spPr>
          <a:xfrm>
            <a:off x="1204430" y="117957"/>
            <a:ext cx="3171067" cy="14197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flipH="1">
            <a:off x="8050326" y="271101"/>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7978" y="2699676"/>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171296" y="610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8741071" y="145518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20"/>
          <p:cNvGrpSpPr/>
          <p:nvPr/>
        </p:nvGrpSpPr>
        <p:grpSpPr>
          <a:xfrm>
            <a:off x="7141055" y="271109"/>
            <a:ext cx="151241" cy="137891"/>
            <a:chOff x="1474943" y="3859420"/>
            <a:chExt cx="118956" cy="108456"/>
          </a:xfrm>
        </p:grpSpPr>
        <p:sp>
          <p:nvSpPr>
            <p:cNvPr id="298" name="Google Shape;298;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0"/>
          <p:cNvGrpSpPr/>
          <p:nvPr/>
        </p:nvGrpSpPr>
        <p:grpSpPr>
          <a:xfrm>
            <a:off x="8681055" y="2808434"/>
            <a:ext cx="151241" cy="137891"/>
            <a:chOff x="1474943" y="3859420"/>
            <a:chExt cx="118956" cy="108456"/>
          </a:xfrm>
        </p:grpSpPr>
        <p:sp>
          <p:nvSpPr>
            <p:cNvPr id="302" name="Google Shape;302;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0"/>
          <p:cNvSpPr/>
          <p:nvPr/>
        </p:nvSpPr>
        <p:spPr>
          <a:xfrm>
            <a:off x="7655896" y="22627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2006721" y="2946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1_1_1">
    <p:spTree>
      <p:nvGrpSpPr>
        <p:cNvPr id="1" name="Shape 308"/>
        <p:cNvGrpSpPr/>
        <p:nvPr/>
      </p:nvGrpSpPr>
      <p:grpSpPr>
        <a:xfrm>
          <a:off x="0" y="0"/>
          <a:ext cx="0" cy="0"/>
          <a:chOff x="0" y="0"/>
          <a:chExt cx="0" cy="0"/>
        </a:xfrm>
      </p:grpSpPr>
      <p:sp>
        <p:nvSpPr>
          <p:cNvPr id="309" name="Google Shape;309;p21"/>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1"/>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1"/>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21"/>
          <p:cNvGrpSpPr/>
          <p:nvPr/>
        </p:nvGrpSpPr>
        <p:grpSpPr>
          <a:xfrm>
            <a:off x="1620043" y="654659"/>
            <a:ext cx="151241" cy="137891"/>
            <a:chOff x="1474943" y="3859420"/>
            <a:chExt cx="118956" cy="108456"/>
          </a:xfrm>
        </p:grpSpPr>
        <p:sp>
          <p:nvSpPr>
            <p:cNvPr id="314" name="Google Shape;314;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1"/>
          <p:cNvSpPr/>
          <p:nvPr/>
        </p:nvSpPr>
        <p:spPr>
          <a:xfrm flipH="1">
            <a:off x="7549478" y="2154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1"/>
          <p:cNvSpPr/>
          <p:nvPr/>
        </p:nvSpPr>
        <p:spPr>
          <a:xfrm>
            <a:off x="6265148" y="701905"/>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21"/>
          <p:cNvGrpSpPr/>
          <p:nvPr/>
        </p:nvGrpSpPr>
        <p:grpSpPr>
          <a:xfrm>
            <a:off x="8529105" y="3468309"/>
            <a:ext cx="151241" cy="137891"/>
            <a:chOff x="1474943" y="3859420"/>
            <a:chExt cx="118956" cy="108456"/>
          </a:xfrm>
        </p:grpSpPr>
        <p:sp>
          <p:nvSpPr>
            <p:cNvPr id="320" name="Google Shape;320;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21"/>
          <p:cNvSpPr/>
          <p:nvPr/>
        </p:nvSpPr>
        <p:spPr>
          <a:xfrm>
            <a:off x="8636996" y="8387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1"/>
          <p:cNvSpPr/>
          <p:nvPr/>
        </p:nvSpPr>
        <p:spPr>
          <a:xfrm>
            <a:off x="6915909" y="224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650046" y="3290092"/>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809521" y="26675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EAD7"/>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C88C9253-752D-9A14-8481-2F4744B33681}"/>
              </a:ext>
            </a:extLst>
          </p:cNvPr>
          <p:cNvPicPr>
            <a:picLocks noChangeAspect="1"/>
          </p:cNvPicPr>
          <p:nvPr userDrawn="1"/>
        </p:nvPicPr>
        <p:blipFill>
          <a:blip r:embed="rId12"/>
          <a:stretch>
            <a:fillRect/>
          </a:stretch>
        </p:blipFill>
        <p:spPr>
          <a:xfrm>
            <a:off x="-1395952" y="95382"/>
            <a:ext cx="1264292" cy="1264292"/>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 id="2147483665" r:id="rId7"/>
    <p:sldLayoutId id="2147483666" r:id="rId8"/>
    <p:sldLayoutId id="2147483667"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57.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chart" Target="../charts/chart2.xml"/><Relationship Id="rId5" Type="http://schemas.microsoft.com/office/2007/relationships/hdphoto" Target="../media/hdphoto1.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31.png"/><Relationship Id="rId12" Type="http://schemas.openxmlformats.org/officeDocument/2006/relationships/image" Target="../media/image66.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2.svg"/><Relationship Id="rId11"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64.svg"/><Relationship Id="rId4" Type="http://schemas.openxmlformats.org/officeDocument/2006/relationships/image" Target="../media/image62.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10.png"/><Relationship Id="rId4" Type="http://schemas.openxmlformats.org/officeDocument/2006/relationships/image" Target="../media/image30.sv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svg"/><Relationship Id="rId7" Type="http://schemas.openxmlformats.org/officeDocument/2006/relationships/image" Target="../media/image72.svg"/><Relationship Id="rId12"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76.svg"/><Relationship Id="rId5" Type="http://schemas.openxmlformats.org/officeDocument/2006/relationships/image" Target="../media/image40.svg"/><Relationship Id="rId10" Type="http://schemas.openxmlformats.org/officeDocument/2006/relationships/image" Target="../media/image56.png"/><Relationship Id="rId4" Type="http://schemas.openxmlformats.org/officeDocument/2006/relationships/image" Target="../media/image32.png"/><Relationship Id="rId9" Type="http://schemas.openxmlformats.org/officeDocument/2006/relationships/image" Target="../media/image74.sv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82.sv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sv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21.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6.svg"/><Relationship Id="rId3" Type="http://schemas.openxmlformats.org/officeDocument/2006/relationships/image" Target="../media/image21.svg"/><Relationship Id="rId21" Type="http://schemas.openxmlformats.org/officeDocument/2006/relationships/image" Target="../media/image32.png"/><Relationship Id="rId7" Type="http://schemas.openxmlformats.org/officeDocument/2006/relationships/image" Target="../media/image25.sv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svg"/><Relationship Id="rId5" Type="http://schemas.openxmlformats.org/officeDocument/2006/relationships/image" Target="../media/image23.sv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27.svg"/><Relationship Id="rId14" Type="http://schemas.openxmlformats.org/officeDocument/2006/relationships/image" Target="../media/image32.svg"/><Relationship Id="rId22"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44.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4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0.sv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41.png"/><Relationship Id="rId5" Type="http://schemas.openxmlformats.org/officeDocument/2006/relationships/image" Target="../media/image30.svg"/><Relationship Id="rId10" Type="http://schemas.openxmlformats.org/officeDocument/2006/relationships/image" Target="../media/image53.svg"/><Relationship Id="rId4" Type="http://schemas.openxmlformats.org/officeDocument/2006/relationships/image" Target="../media/image9.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51435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35">
              <a:defRPr/>
            </a:pPr>
            <a:endParaRPr lang="en-US" sz="1050">
              <a:solidFill>
                <a:prstClr val="black"/>
              </a:solidFill>
              <a:latin typeface="Calibri" panose="020F0502020204030204"/>
            </a:endParaRPr>
          </a:p>
        </p:txBody>
      </p:sp>
      <p:sp>
        <p:nvSpPr>
          <p:cNvPr id="5" name="Freeform 2"/>
          <p:cNvSpPr/>
          <p:nvPr/>
        </p:nvSpPr>
        <p:spPr>
          <a:xfrm>
            <a:off x="-1220016" y="0"/>
            <a:ext cx="5098495" cy="51435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3"/>
          <p:cNvSpPr/>
          <p:nvPr/>
        </p:nvSpPr>
        <p:spPr>
          <a:xfrm>
            <a:off x="4154314" y="15926"/>
            <a:ext cx="5098495" cy="51435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84197">
            <a:off x="174309" y="-238125"/>
            <a:ext cx="8675846" cy="5449253"/>
          </a:xfrm>
          <a:custGeom>
            <a:avLst/>
            <a:gdLst/>
            <a:ahLst/>
            <a:cxnLst/>
            <a:rect l="l" t="t" r="r" b="b"/>
            <a:pathLst>
              <a:path w="5376792" h="4037482">
                <a:moveTo>
                  <a:pt x="0" y="0"/>
                </a:moveTo>
                <a:lnTo>
                  <a:pt x="5376791" y="0"/>
                </a:lnTo>
                <a:lnTo>
                  <a:pt x="5376791" y="4037481"/>
                </a:lnTo>
                <a:lnTo>
                  <a:pt x="0" y="40374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7"/>
          <p:cNvSpPr/>
          <p:nvPr/>
        </p:nvSpPr>
        <p:spPr>
          <a:xfrm rot="-3041074">
            <a:off x="-242654" y="199463"/>
            <a:ext cx="1828800" cy="69723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25"/>
          <p:cNvSpPr/>
          <p:nvPr/>
        </p:nvSpPr>
        <p:spPr>
          <a:xfrm>
            <a:off x="7721699" y="27461"/>
            <a:ext cx="1698135" cy="994958"/>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26"/>
          <p:cNvSpPr/>
          <p:nvPr/>
        </p:nvSpPr>
        <p:spPr>
          <a:xfrm rot="19944906">
            <a:off x="7680992" y="3819259"/>
            <a:ext cx="1748152" cy="1300112"/>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7"/>
          <p:cNvSpPr/>
          <p:nvPr/>
        </p:nvSpPr>
        <p:spPr>
          <a:xfrm rot="-3041074">
            <a:off x="-242654" y="206839"/>
            <a:ext cx="1828800" cy="69723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8"/>
          <p:cNvSpPr/>
          <p:nvPr/>
        </p:nvSpPr>
        <p:spPr>
          <a:xfrm flipH="1">
            <a:off x="62608" y="2562548"/>
            <a:ext cx="1545089" cy="2596878"/>
          </a:xfrm>
          <a:custGeom>
            <a:avLst/>
            <a:gdLst/>
            <a:ahLst/>
            <a:cxnLst/>
            <a:rect l="l" t="t" r="r" b="b"/>
            <a:pathLst>
              <a:path w="5443287" h="9612869">
                <a:moveTo>
                  <a:pt x="5443287" y="0"/>
                </a:moveTo>
                <a:lnTo>
                  <a:pt x="0" y="0"/>
                </a:lnTo>
                <a:lnTo>
                  <a:pt x="0" y="9612869"/>
                </a:lnTo>
                <a:lnTo>
                  <a:pt x="5443287" y="9612869"/>
                </a:lnTo>
                <a:lnTo>
                  <a:pt x="5443287" y="0"/>
                </a:lnTo>
                <a:close/>
              </a:path>
            </a:pathLst>
          </a:custGeom>
          <a:blipFill>
            <a:blip r:embed="rId13"/>
            <a:stretch>
              <a:fillRect/>
            </a:stretch>
          </a:blipFill>
        </p:spPr>
      </p:sp>
      <p:sp>
        <p:nvSpPr>
          <p:cNvPr id="15" name="Freeform 9"/>
          <p:cNvSpPr/>
          <p:nvPr/>
        </p:nvSpPr>
        <p:spPr>
          <a:xfrm>
            <a:off x="1692825" y="4407133"/>
            <a:ext cx="620713" cy="366718"/>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9"/>
          <p:cNvSpPr/>
          <p:nvPr/>
        </p:nvSpPr>
        <p:spPr>
          <a:xfrm>
            <a:off x="1973854" y="4668928"/>
            <a:ext cx="620713" cy="366718"/>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TextBox 17"/>
          <p:cNvSpPr txBox="1"/>
          <p:nvPr/>
        </p:nvSpPr>
        <p:spPr>
          <a:xfrm>
            <a:off x="1" y="27461"/>
            <a:ext cx="9158798" cy="5147892"/>
          </a:xfrm>
          <a:prstGeom prst="rect">
            <a:avLst/>
          </a:prstGeom>
        </p:spPr>
        <p:style>
          <a:lnRef idx="2">
            <a:schemeClr val="accent6"/>
          </a:lnRef>
          <a:fillRef idx="1">
            <a:schemeClr val="lt1"/>
          </a:fillRef>
          <a:effectRef idx="0">
            <a:schemeClr val="accent6"/>
          </a:effectRef>
          <a:fontRef idx="minor">
            <a:schemeClr val="dk1"/>
          </a:fontRef>
        </p:style>
        <p:txBody>
          <a:bodyPr wrap="square" rtlCol="0">
            <a:noAutofit/>
          </a:bodyPr>
          <a:lstStyle/>
          <a:p>
            <a:pPr algn="ctr"/>
            <a:endParaRPr lang="en-US" sz="2400" b="1"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sz="1800" b="1" dirty="0">
              <a:latin typeface="Times New Roman" panose="02020603050405020304" pitchFamily="18" charset="0"/>
              <a:cs typeface="Times New Roman" panose="02020603050405020304" pitchFamily="18" charset="0"/>
            </a:endParaRPr>
          </a:p>
          <a:p>
            <a:pPr algn="ctr"/>
            <a:endParaRPr lang="en-US" sz="1800" b="1" dirty="0">
              <a:latin typeface="Times New Roman" panose="02020603050405020304" pitchFamily="18" charset="0"/>
              <a:cs typeface="Times New Roman" panose="02020603050405020304" pitchFamily="18" charset="0"/>
            </a:endParaRPr>
          </a:p>
          <a:p>
            <a:pPr algn="ctr"/>
            <a:r>
              <a:rPr lang="en-US" sz="1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LỚP </a:t>
            </a:r>
            <a:r>
              <a:rPr lang="en-US" sz="1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5A2 </a:t>
            </a:r>
            <a:endParaRPr lang="en-US" sz="1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en-US" sz="1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endParaRPr lang="en-US" sz="1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en-US" sz="1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NĂM HỌC 2024- 2025</a:t>
            </a:r>
          </a:p>
          <a:p>
            <a:pPr algn="ctr"/>
            <a:endParaRPr lang="en-US" sz="1800" b="1" dirty="0">
              <a:latin typeface="Times New Roman" panose="02020603050405020304" pitchFamily="18" charset="0"/>
              <a:cs typeface="Times New Roman" panose="02020603050405020304" pitchFamily="18" charset="0"/>
            </a:endParaRPr>
          </a:p>
          <a:p>
            <a:pPr algn="ctr">
              <a:lnSpc>
                <a:spcPct val="100000"/>
              </a:lnSpc>
            </a:pPr>
            <a:r>
              <a:rPr lang="en-US" sz="2100" b="1" dirty="0" err="1">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Giáo</a:t>
            </a:r>
            <a:r>
              <a:rPr lang="en-US" sz="21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viên</a:t>
            </a:r>
            <a:r>
              <a:rPr lang="en-US" sz="21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NGUYỄN THỊ LIẾN</a:t>
            </a:r>
          </a:p>
          <a:p>
            <a:pPr algn="ctr">
              <a:lnSpc>
                <a:spcPct val="100000"/>
              </a:lnSpc>
            </a:pPr>
            <a:endParaRPr lang="en-US" sz="21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00000"/>
              </a:lnSpc>
            </a:pP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Đơn</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vị</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công</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tác</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Trường</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Tiểu</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học</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Hải</a:t>
            </a:r>
            <a:r>
              <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100" b="1" dirty="0" err="1">
                <a:solidFill>
                  <a:schemeClr val="accent6">
                    <a:lumMod val="75000"/>
                  </a:schemeClr>
                </a:solidFill>
                <a:latin typeface="Times New Roman" panose="02020603050405020304" pitchFamily="18" charset="0"/>
                <a:cs typeface="Times New Roman" panose="02020603050405020304" pitchFamily="18" charset="0"/>
                <a:sym typeface="+mn-ea"/>
              </a:rPr>
              <a:t>Thành</a:t>
            </a:r>
            <a:endParaRPr lang="en-US" sz="21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19" name="Freeform 25"/>
          <p:cNvSpPr/>
          <p:nvPr/>
        </p:nvSpPr>
        <p:spPr>
          <a:xfrm>
            <a:off x="1272468" y="259985"/>
            <a:ext cx="1698135" cy="994958"/>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36379205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D774F-DF98-0E87-67BA-FF74575A0E4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7193465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01889" y="641206"/>
            <a:ext cx="11747778" cy="1868091"/>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685700" y="3826399"/>
            <a:ext cx="4386362" cy="646331"/>
          </a:xfrm>
          <a:prstGeom prst="rect">
            <a:avLst/>
          </a:prstGeom>
          <a:noFill/>
        </p:spPr>
        <p:txBody>
          <a:bodyPr wrap="square" rtlCol="0">
            <a:spAutoFit/>
          </a:bodyPr>
          <a:lstStyle/>
          <a:p>
            <a:pPr algn="ctr" defTabSz="685800">
              <a:buClrTx/>
            </a:pPr>
            <a:r>
              <a:rPr lang="en-US" sz="1800" i="1" kern="1200">
                <a:solidFill>
                  <a:prstClr val="black"/>
                </a:solidFill>
                <a:latin typeface="Arial" panose="020B0604020202020204" pitchFamily="34" charset="0"/>
                <a:ea typeface="+mn-ea"/>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54986" y="149572"/>
            <a:ext cx="1416827" cy="2106598"/>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5364957" y="2509297"/>
            <a:ext cx="4487902" cy="2634203"/>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172303" y="2733595"/>
            <a:ext cx="6488231" cy="1092803"/>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3920"/>
          <a:stretch/>
        </p:blipFill>
        <p:spPr>
          <a:xfrm>
            <a:off x="0" y="2742454"/>
            <a:ext cx="9144000" cy="2474140"/>
          </a:xfrm>
          <a:prstGeom prst="rect">
            <a:avLst/>
          </a:prstGeom>
        </p:spPr>
      </p:pic>
      <p:graphicFrame>
        <p:nvGraphicFramePr>
          <p:cNvPr id="4" name="Chart 3"/>
          <p:cNvGraphicFramePr/>
          <p:nvPr/>
        </p:nvGraphicFramePr>
        <p:xfrm>
          <a:off x="3954885" y="30846"/>
          <a:ext cx="5688599" cy="400960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040" b="43156" l="24423" r="42552">
                        <a14:foregroundMark x1="29734" y1="10843" x2="30427" y2="16479"/>
                        <a14:foregroundMark x1="39607" y1="9930" x2="34527" y2="21310"/>
                        <a14:foregroundMark x1="39145" y1="21685" x2="40647" y2="23725"/>
                        <a14:foregroundMark x1="28695" y1="23886" x2="31986" y2="22330"/>
                      </a14:backgroundRemoval>
                    </a14:imgEffect>
                  </a14:imgLayer>
                </a14:imgProps>
              </a:ext>
            </a:extLst>
          </a:blip>
          <a:srcRect l="22252" r="55146" b="56849"/>
          <a:stretch/>
        </p:blipFill>
        <p:spPr>
          <a:xfrm flipH="1">
            <a:off x="145244" y="1612405"/>
            <a:ext cx="2099269" cy="4310993"/>
          </a:xfrm>
          <a:prstGeom prst="rect">
            <a:avLst/>
          </a:prstGeom>
        </p:spPr>
      </p:pic>
      <p:sp>
        <p:nvSpPr>
          <p:cNvPr id="7" name="Speech Bubble: Rectangle with Corners Rounded 6"/>
          <p:cNvSpPr/>
          <p:nvPr/>
        </p:nvSpPr>
        <p:spPr>
          <a:xfrm>
            <a:off x="1609572" y="100934"/>
            <a:ext cx="5705628" cy="1684323"/>
          </a:xfrm>
          <a:prstGeom prst="wedgeRoundRectCallout">
            <a:avLst>
              <a:gd name="adj1" fmla="val -18499"/>
              <a:gd name="adj2" fmla="val 779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1609571" y="243682"/>
            <a:ext cx="5653378" cy="1415772"/>
          </a:xfrm>
          <a:prstGeom prst="rect">
            <a:avLst/>
          </a:prstGeom>
        </p:spPr>
        <p:txBody>
          <a:bodyPr wrap="square">
            <a:spAutoFit/>
          </a:bodyPr>
          <a:lstStyle/>
          <a:p>
            <a:pPr marL="457200" lvl="0" indent="-457200" algn="ctr" fontAlgn="base">
              <a:spcBef>
                <a:spcPct val="10000"/>
              </a:spcBef>
              <a:spcAft>
                <a:spcPct val="0"/>
              </a:spcAft>
              <a:buAutoNum type="alphaLcParenR"/>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Nhìn</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trên</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ta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biết</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45%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3;</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23%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4;</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32%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5.</a:t>
            </a:r>
          </a:p>
        </p:txBody>
      </p:sp>
      <p:grpSp>
        <p:nvGrpSpPr>
          <p:cNvPr id="15" name="Group 14">
            <a:extLst>
              <a:ext uri="{FF2B5EF4-FFF2-40B4-BE49-F238E27FC236}">
                <a16:creationId xmlns:a16="http://schemas.microsoft.com/office/drawing/2014/main" id="{ECEB89F5-EAF7-72BB-2881-5062C390357E}"/>
              </a:ext>
            </a:extLst>
          </p:cNvPr>
          <p:cNvGrpSpPr/>
          <p:nvPr/>
        </p:nvGrpSpPr>
        <p:grpSpPr>
          <a:xfrm>
            <a:off x="3544389" y="2063931"/>
            <a:ext cx="4119154" cy="2470150"/>
            <a:chOff x="3500846" y="2133600"/>
            <a:chExt cx="4119154" cy="2470150"/>
          </a:xfrm>
        </p:grpSpPr>
        <p:graphicFrame>
          <p:nvGraphicFramePr>
            <p:cNvPr id="11" name="Chart 10">
              <a:extLst>
                <a:ext uri="{FF2B5EF4-FFF2-40B4-BE49-F238E27FC236}">
                  <a16:creationId xmlns:a16="http://schemas.microsoft.com/office/drawing/2014/main" id="{6E9DB6A9-2A92-B73A-F169-0A03A21A4D55}"/>
                </a:ext>
              </a:extLst>
            </p:cNvPr>
            <p:cNvGraphicFramePr/>
            <p:nvPr>
              <p:extLst>
                <p:ext uri="{D42A27DB-BD31-4B8C-83A1-F6EECF244321}">
                  <p14:modId xmlns:p14="http://schemas.microsoft.com/office/powerpoint/2010/main" val="2736093559"/>
                </p:ext>
              </p:extLst>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65429531-1B97-68B3-A8E2-19D37B3A95CA}"/>
                </a:ext>
              </a:extLst>
            </p:cNvPr>
            <p:cNvSpPr txBox="1"/>
            <p:nvPr/>
          </p:nvSpPr>
          <p:spPr>
            <a:xfrm>
              <a:off x="4815840" y="2586446"/>
              <a:ext cx="731520" cy="523220"/>
            </a:xfrm>
            <a:prstGeom prst="rect">
              <a:avLst/>
            </a:prstGeom>
            <a:noFill/>
          </p:spPr>
          <p:txBody>
            <a:bodyPr wrap="square" rtlCol="0">
              <a:spAutoFit/>
            </a:bodyPr>
            <a:lstStyle/>
            <a:p>
              <a:pPr algn="ctr"/>
              <a:r>
                <a:rPr lang="en-US" b="1" dirty="0" err="1"/>
                <a:t>Lớp</a:t>
              </a:r>
              <a:r>
                <a:rPr lang="en-US" b="1" dirty="0"/>
                <a:t> 4 23 %</a:t>
              </a:r>
            </a:p>
          </p:txBody>
        </p:sp>
        <p:sp>
          <p:nvSpPr>
            <p:cNvPr id="13" name="TextBox 12">
              <a:extLst>
                <a:ext uri="{FF2B5EF4-FFF2-40B4-BE49-F238E27FC236}">
                  <a16:creationId xmlns:a16="http://schemas.microsoft.com/office/drawing/2014/main" id="{57017B44-CA5F-5CA3-584D-CCAC718BA9EC}"/>
                </a:ext>
              </a:extLst>
            </p:cNvPr>
            <p:cNvSpPr txBox="1"/>
            <p:nvPr/>
          </p:nvSpPr>
          <p:spPr>
            <a:xfrm>
              <a:off x="5695406" y="2812868"/>
              <a:ext cx="731520" cy="523220"/>
            </a:xfrm>
            <a:prstGeom prst="rect">
              <a:avLst/>
            </a:prstGeom>
            <a:noFill/>
          </p:spPr>
          <p:txBody>
            <a:bodyPr wrap="square" rtlCol="0">
              <a:spAutoFit/>
            </a:bodyPr>
            <a:lstStyle/>
            <a:p>
              <a:pPr algn="ctr"/>
              <a:r>
                <a:rPr lang="en-US" b="1" dirty="0" err="1"/>
                <a:t>Lớp</a:t>
              </a:r>
              <a:r>
                <a:rPr lang="en-US" b="1" dirty="0"/>
                <a:t> 5 32 %</a:t>
              </a:r>
            </a:p>
          </p:txBody>
        </p:sp>
        <p:sp>
          <p:nvSpPr>
            <p:cNvPr id="14" name="TextBox 13">
              <a:extLst>
                <a:ext uri="{FF2B5EF4-FFF2-40B4-BE49-F238E27FC236}">
                  <a16:creationId xmlns:a16="http://schemas.microsoft.com/office/drawing/2014/main" id="{F8DDD9E2-F2E5-FBCA-5173-D8BA706F3533}"/>
                </a:ext>
              </a:extLst>
            </p:cNvPr>
            <p:cNvSpPr txBox="1"/>
            <p:nvPr/>
          </p:nvSpPr>
          <p:spPr>
            <a:xfrm>
              <a:off x="5059680" y="3518262"/>
              <a:ext cx="731520" cy="523220"/>
            </a:xfrm>
            <a:prstGeom prst="rect">
              <a:avLst/>
            </a:prstGeom>
            <a:noFill/>
          </p:spPr>
          <p:txBody>
            <a:bodyPr wrap="square" rtlCol="0">
              <a:spAutoFit/>
            </a:bodyPr>
            <a:lstStyle/>
            <a:p>
              <a:pPr algn="ctr"/>
              <a:r>
                <a:rPr lang="en-US" b="1" dirty="0" err="1"/>
                <a:t>Lớp</a:t>
              </a:r>
              <a:r>
                <a:rPr lang="en-US" b="1" dirty="0"/>
                <a:t> 3 45 %</a:t>
              </a:r>
            </a:p>
          </p:txBody>
        </p:sp>
      </p:grpSp>
    </p:spTree>
    <p:extLst>
      <p:ext uri="{BB962C8B-B14F-4D97-AF65-F5344CB8AC3E}">
        <p14:creationId xmlns:p14="http://schemas.microsoft.com/office/powerpoint/2010/main" val="102466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6" name="Group 5">
            <a:extLst>
              <a:ext uri="{FF2B5EF4-FFF2-40B4-BE49-F238E27FC236}">
                <a16:creationId xmlns:a16="http://schemas.microsoft.com/office/drawing/2014/main" id="{55B310A0-C7AE-661B-0A23-6F409A69B9CD}"/>
              </a:ext>
            </a:extLst>
          </p:cNvPr>
          <p:cNvGrpSpPr/>
          <p:nvPr/>
        </p:nvGrpSpPr>
        <p:grpSpPr>
          <a:xfrm>
            <a:off x="-522514" y="1166948"/>
            <a:ext cx="4119154" cy="2470150"/>
            <a:chOff x="3500846" y="2133600"/>
            <a:chExt cx="4119154" cy="2470150"/>
          </a:xfrm>
        </p:grpSpPr>
        <p:graphicFrame>
          <p:nvGraphicFramePr>
            <p:cNvPr id="7" name="Chart 6">
              <a:extLst>
                <a:ext uri="{FF2B5EF4-FFF2-40B4-BE49-F238E27FC236}">
                  <a16:creationId xmlns:a16="http://schemas.microsoft.com/office/drawing/2014/main" id="{73E850EF-F29F-4F27-12CB-CC96D70C9746}"/>
                </a:ext>
              </a:extLst>
            </p:cNvPr>
            <p:cNvGraphicFramePr/>
            <p:nvPr>
              <p:extLst>
                <p:ext uri="{D42A27DB-BD31-4B8C-83A1-F6EECF244321}">
                  <p14:modId xmlns:p14="http://schemas.microsoft.com/office/powerpoint/2010/main" val="3902569623"/>
                </p:ext>
              </p:extLst>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C5BD26C-3B39-18D7-12C4-BD26BBC91B88}"/>
                </a:ext>
              </a:extLst>
            </p:cNvPr>
            <p:cNvSpPr txBox="1"/>
            <p:nvPr/>
          </p:nvSpPr>
          <p:spPr>
            <a:xfrm>
              <a:off x="4815840" y="2586446"/>
              <a:ext cx="731520" cy="523220"/>
            </a:xfrm>
            <a:prstGeom prst="rect">
              <a:avLst/>
            </a:prstGeom>
            <a:noFill/>
          </p:spPr>
          <p:txBody>
            <a:bodyPr wrap="square" rtlCol="0">
              <a:spAutoFit/>
            </a:bodyPr>
            <a:lstStyle/>
            <a:p>
              <a:pPr algn="ctr"/>
              <a:r>
                <a:rPr lang="en-US" b="1" dirty="0" err="1"/>
                <a:t>Lớp</a:t>
              </a:r>
              <a:r>
                <a:rPr lang="en-US" b="1" dirty="0"/>
                <a:t> 4 23 %</a:t>
              </a:r>
            </a:p>
          </p:txBody>
        </p:sp>
        <p:sp>
          <p:nvSpPr>
            <p:cNvPr id="12" name="TextBox 11">
              <a:extLst>
                <a:ext uri="{FF2B5EF4-FFF2-40B4-BE49-F238E27FC236}">
                  <a16:creationId xmlns:a16="http://schemas.microsoft.com/office/drawing/2014/main" id="{BFD988AC-ECDD-5B55-0558-65E84CBEFE97}"/>
                </a:ext>
              </a:extLst>
            </p:cNvPr>
            <p:cNvSpPr txBox="1"/>
            <p:nvPr/>
          </p:nvSpPr>
          <p:spPr>
            <a:xfrm>
              <a:off x="5695406" y="2812868"/>
              <a:ext cx="731520" cy="523220"/>
            </a:xfrm>
            <a:prstGeom prst="rect">
              <a:avLst/>
            </a:prstGeom>
            <a:noFill/>
          </p:spPr>
          <p:txBody>
            <a:bodyPr wrap="square" rtlCol="0">
              <a:spAutoFit/>
            </a:bodyPr>
            <a:lstStyle/>
            <a:p>
              <a:pPr algn="ctr"/>
              <a:r>
                <a:rPr lang="en-US" b="1" dirty="0" err="1"/>
                <a:t>Lớp</a:t>
              </a:r>
              <a:r>
                <a:rPr lang="en-US" b="1" dirty="0"/>
                <a:t> 5 32 %</a:t>
              </a:r>
            </a:p>
          </p:txBody>
        </p:sp>
        <p:sp>
          <p:nvSpPr>
            <p:cNvPr id="13" name="TextBox 12">
              <a:extLst>
                <a:ext uri="{FF2B5EF4-FFF2-40B4-BE49-F238E27FC236}">
                  <a16:creationId xmlns:a16="http://schemas.microsoft.com/office/drawing/2014/main" id="{6F16E877-716A-BFC3-7A21-EDCCC65DC00F}"/>
                </a:ext>
              </a:extLst>
            </p:cNvPr>
            <p:cNvSpPr txBox="1"/>
            <p:nvPr/>
          </p:nvSpPr>
          <p:spPr>
            <a:xfrm>
              <a:off x="5059680" y="3518262"/>
              <a:ext cx="731520" cy="523220"/>
            </a:xfrm>
            <a:prstGeom prst="rect">
              <a:avLst/>
            </a:prstGeom>
            <a:noFill/>
          </p:spPr>
          <p:txBody>
            <a:bodyPr wrap="square" rtlCol="0">
              <a:spAutoFit/>
            </a:bodyPr>
            <a:lstStyle/>
            <a:p>
              <a:pPr algn="ctr"/>
              <a:r>
                <a:rPr lang="en-US" b="1" dirty="0" err="1"/>
                <a:t>Lớp</a:t>
              </a:r>
              <a:r>
                <a:rPr lang="en-US" b="1" dirty="0"/>
                <a:t> 3 45 %</a:t>
              </a:r>
            </a:p>
          </p:txBody>
        </p:sp>
      </p:grpSp>
      <p:sp>
        <p:nvSpPr>
          <p:cNvPr id="14" name="TextBox 13">
            <a:extLst>
              <a:ext uri="{FF2B5EF4-FFF2-40B4-BE49-F238E27FC236}">
                <a16:creationId xmlns:a16="http://schemas.microsoft.com/office/drawing/2014/main" id="{88780C26-FB14-7B6C-6779-D839F306FE7F}"/>
              </a:ext>
            </a:extLst>
          </p:cNvPr>
          <p:cNvSpPr txBox="1"/>
          <p:nvPr/>
        </p:nvSpPr>
        <p:spPr>
          <a:xfrm>
            <a:off x="2960914" y="1088572"/>
            <a:ext cx="5286103" cy="3082895"/>
          </a:xfrm>
          <a:prstGeom prst="rect">
            <a:avLst/>
          </a:prstGeom>
          <a:noFill/>
        </p:spPr>
        <p:txBody>
          <a:bodyPr wrap="square" rtlCol="0">
            <a:spAutoFit/>
          </a:bodyPr>
          <a:lstStyle/>
          <a:p>
            <a:pPr algn="just" rtl="0">
              <a:spcBef>
                <a:spcPts val="0"/>
              </a:spcBef>
              <a:spcAft>
                <a:spcPts val="500"/>
              </a:spcAft>
            </a:pPr>
            <a:r>
              <a:rPr lang="vi-VN" sz="2400" b="0" i="0" u="none" strike="noStrike" dirty="0">
                <a:solidFill>
                  <a:srgbClr val="282800"/>
                </a:solidFill>
                <a:effectLst/>
                <a:latin typeface="Cambria" panose="02040503050406030204" pitchFamily="18" charset="0"/>
                <a:ea typeface="Cambria" panose="02040503050406030204" pitchFamily="18" charset="0"/>
              </a:rPr>
              <a:t>b) Biết trường có tất cả 100 học sinh tham gia Hội khoẻ Phù Đổng. Hỏi trong số đó có bao nhiêu học sinh lớp 3?</a:t>
            </a:r>
            <a:endParaRPr lang="vi-VN" sz="1800" b="0"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0" i="0" u="none" strike="noStrike" dirty="0">
                <a:solidFill>
                  <a:srgbClr val="252500"/>
                </a:solidFill>
                <a:effectLst/>
                <a:latin typeface="Cambria" panose="02040503050406030204" pitchFamily="18" charset="0"/>
                <a:ea typeface="Cambria" panose="02040503050406030204" pitchFamily="18" charset="0"/>
              </a:rPr>
              <a:t>Nhìn vào biểu đồ trên ta thấy có 45% số học sinh tham gia là học sinh lớp 3.</a:t>
            </a:r>
            <a:endParaRPr lang="vi-VN" sz="1800" b="0"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272700"/>
                </a:solidFill>
                <a:effectLst/>
                <a:latin typeface="Cambria" panose="02040503050406030204" pitchFamily="18" charset="0"/>
                <a:ea typeface="Cambria" panose="02040503050406030204" pitchFamily="18" charset="0"/>
              </a:rPr>
              <a:t>Vậy số học sinh lớp 3 tham gia Hội khoẻ Phù Đổng là 45 học sinh.</a:t>
            </a:r>
            <a:r>
              <a:rPr lang="vi-VN" sz="1800" b="1" dirty="0">
                <a:latin typeface="Cambria" panose="02040503050406030204" pitchFamily="18" charset="0"/>
                <a:ea typeface="Cambria" panose="02040503050406030204" pitchFamily="18" charset="0"/>
              </a:rPr>
              <a:t/>
            </a:r>
            <a:br>
              <a:rPr lang="vi-VN" sz="1800" b="1" dirty="0">
                <a:latin typeface="Cambria" panose="02040503050406030204" pitchFamily="18" charset="0"/>
                <a:ea typeface="Cambria" panose="02040503050406030204" pitchFamily="18" charset="0"/>
              </a:rPr>
            </a:br>
            <a:endParaRPr lang="en-US" sz="1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9093" y="2256504"/>
            <a:ext cx="3643313" cy="2955531"/>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301889" y="226868"/>
            <a:ext cx="11747778" cy="1868091"/>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11451" y="523584"/>
            <a:ext cx="1521098" cy="2301662"/>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2622190" y="3691101"/>
            <a:ext cx="4386362"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9486" y="2571750"/>
            <a:ext cx="2390589" cy="2562884"/>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043096" y="3771894"/>
            <a:ext cx="4009310" cy="1371606"/>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1559520" y="2755635"/>
            <a:ext cx="6488231" cy="1092803"/>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algn="just" defTabSz="685800">
              <a:buClrTx/>
            </a:pPr>
            <a:r>
              <a:rPr lang="en-US" sz="2400" kern="1200"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2400" kern="1200" dirty="0">
                <a:solidFill>
                  <a:srgbClr val="002060"/>
                </a:solidFill>
                <a:latin typeface="Cambria" panose="02040503050406030204" pitchFamily="18" charset="0"/>
                <a:ea typeface="Cambria" panose="02040503050406030204" pitchFamily="18" charset="0"/>
                <a:cs typeface="Arial" panose="020B0604020202020204" pitchFamily="34" charset="0"/>
              </a:rPr>
              <a:t>Kết quả khảo sát về hoạt động dã ngoại yêu thích của 100 học sinh được cho trong biểu đồ hình quạt tròn bên.</a:t>
            </a:r>
            <a:endParaRPr lang="en-US" sz="24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just" defTabSz="685800">
              <a:buClrTx/>
            </a:pP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Hãy</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cho</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biết</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574766" y="1837509"/>
            <a:ext cx="4572000"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a) Có bao nhiêu phần trăm số học sinh thích leo núi?</a:t>
            </a:r>
          </a:p>
          <a:p>
            <a:pPr algn="just"/>
            <a:r>
              <a:rPr lang="vi-VN" sz="24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endParaRPr lang="en-US" sz="24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Tree>
    <p:extLst>
      <p:ext uri="{BB962C8B-B14F-4D97-AF65-F5344CB8AC3E}">
        <p14:creationId xmlns:p14="http://schemas.microsoft.com/office/powerpoint/2010/main" val="243712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biết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653143" y="1741714"/>
            <a:ext cx="4572000" cy="1569660"/>
          </a:xfrm>
          <a:prstGeom prst="rect">
            <a:avLst/>
          </a:prstGeom>
          <a:noFill/>
        </p:spPr>
        <p:txBody>
          <a:bodyPr wrap="square" rtlCol="0">
            <a:spAutoFit/>
          </a:bodyPr>
          <a:lstStyle/>
          <a:p>
            <a:pPr lvl="0" algn="just"/>
            <a:r>
              <a:rPr lang="vi-VN" sz="24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663369" y="3361509"/>
            <a:ext cx="4803699" cy="1349828"/>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buSzPts val="1200"/>
              <a:tabLst>
                <a:tab pos="220345" algn="l"/>
              </a:tabLst>
            </a:pPr>
            <a:r>
              <a:rPr lang="vi-VN" sz="2000" spc="-15" dirty="0">
                <a:solidFill>
                  <a:srgbClr val="FF0000"/>
                </a:solidFill>
                <a:ea typeface="Times New Roman" panose="02020603050405020304" pitchFamily="18" charset="0"/>
              </a:rPr>
              <a:t>Hoạt động thăm trang trại được nhiều học sinh yêu thích nhất.</a:t>
            </a:r>
            <a:endParaRPr lang="en-US" sz="2000" spc="-15" dirty="0">
              <a:solidFill>
                <a:srgbClr val="FF0000"/>
              </a:solidFill>
              <a:ea typeface="Times New Roman" panose="02020603050405020304" pitchFamily="18" charset="0"/>
            </a:endParaRPr>
          </a:p>
          <a:p>
            <a:pPr marR="78740" lvl="0" algn="ctr">
              <a:buSzPts val="1200"/>
              <a:tabLst>
                <a:tab pos="220345" algn="l"/>
              </a:tabLst>
            </a:pPr>
            <a:r>
              <a:rPr lang="en-US" sz="1800" spc="-15" dirty="0">
                <a:solidFill>
                  <a:srgbClr val="0070C0"/>
                </a:solidFill>
                <a:ea typeface="Times New Roman" panose="02020603050405020304" pitchFamily="18" charset="0"/>
              </a:rPr>
              <a:t>100 × 45 : 100 = 45 (</a:t>
            </a:r>
            <a:r>
              <a:rPr lang="en-US" sz="1800" spc="-15" dirty="0" err="1">
                <a:solidFill>
                  <a:srgbClr val="0070C0"/>
                </a:solidFill>
                <a:ea typeface="Times New Roman" panose="02020603050405020304" pitchFamily="18" charset="0"/>
              </a:rPr>
              <a:t>bạn</a:t>
            </a:r>
            <a:r>
              <a:rPr lang="en-US" sz="1800" spc="-15" dirty="0">
                <a:solidFill>
                  <a:srgbClr val="0070C0"/>
                </a:solidFill>
                <a:ea typeface="Times New Roman" panose="02020603050405020304" pitchFamily="18" charset="0"/>
              </a:rPr>
              <a:t>)</a:t>
            </a:r>
            <a:endParaRPr lang="en-US" sz="1800" spc="-15"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403006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biết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653143" y="1741714"/>
            <a:ext cx="4572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Có bao nhiêu phần trăm số học sinh thích leo núi?</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663369" y="2838203"/>
            <a:ext cx="4803699" cy="173379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78740" lvl="0" indent="0" algn="ctr" defTabSz="914400" rtl="0" eaLnBrk="1" fontAlgn="auto" latinLnBrk="0" hangingPunct="1">
              <a:lnSpc>
                <a:spcPct val="120000"/>
              </a:lnSpc>
              <a:spcBef>
                <a:spcPts val="0"/>
              </a:spcBef>
              <a:spcAft>
                <a:spcPts val="0"/>
              </a:spcAft>
              <a:buClr>
                <a:srgbClr val="000000"/>
              </a:buClr>
              <a:buSzPts val="1200"/>
              <a:buFont typeface="Arial"/>
              <a:buNone/>
              <a:tabLst>
                <a:tab pos="220345" algn="l"/>
              </a:tabLst>
              <a:defRPr/>
            </a:pPr>
            <a:r>
              <a:rPr kumimoji="0" lang="vi-VN" sz="3600" b="0" i="0" u="none" strike="noStrike" kern="0" cap="none" spc="-15"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sym typeface="Arial"/>
              </a:rPr>
              <a:t>Có 30% số học sinh thích leo núi.</a:t>
            </a:r>
            <a:endParaRPr kumimoji="0" lang="en-US" sz="3200" b="0" i="0" u="none" strike="noStrike" kern="0" cap="none" spc="-15" normalizeH="0" baseline="0" noProof="0" dirty="0">
              <a:ln>
                <a:noFill/>
              </a:ln>
              <a:solidFill>
                <a:srgbClr val="0070C0"/>
              </a:solidFill>
              <a:effectLst/>
              <a:uLnTx/>
              <a:uFillTx/>
              <a:latin typeface="Arial"/>
              <a:ea typeface="Times New Roman" panose="02020603050405020304" pitchFamily="18" charset="0"/>
              <a:cs typeface="+mn-cs"/>
              <a:sym typeface="Arial"/>
            </a:endParaRPr>
          </a:p>
        </p:txBody>
      </p:sp>
    </p:spTree>
    <p:extLst>
      <p:ext uri="{BB962C8B-B14F-4D97-AF65-F5344CB8AC3E}">
        <p14:creationId xmlns:p14="http://schemas.microsoft.com/office/powerpoint/2010/main" val="120396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480489" y="297011"/>
            <a:ext cx="8001660" cy="132343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2. </a:t>
            </a:r>
            <a:r>
              <a:rPr kumimoji="0" lang="vi-VN"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Trong chuyến đi đến vườn quốc gia của một nhóm học sinh lớp 5, mỗi học sinh đều mang một trong ba đồ vật: kính lúp, đèn pin và thuốc xịt côn trùng. Biểu đồ bên cho biết tỉ số phần trăm học sinh mang theo mỗi đồ vật đó.</a:t>
            </a:r>
            <a:endParaRPr kumimoji="0" lang="en-US"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39210" y="1610418"/>
            <a:ext cx="5225863" cy="1477328"/>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Hãy đọc tỉ số phần trăm của số học sinh mang kính lúp, số học sinh mang đèn pin và số học sinh mang thuốc xịt côn trùng trên biểu đồ.</a:t>
            </a:r>
            <a:endParaRPr kumimoji="0" lang="en-US" sz="22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53A5DA9A-6182-8992-F0AD-7ACC0FDE22C7}"/>
              </a:ext>
            </a:extLst>
          </p:cNvPr>
          <p:cNvPicPr>
            <a:picLocks noChangeAspect="1"/>
          </p:cNvPicPr>
          <p:nvPr/>
        </p:nvPicPr>
        <p:blipFill>
          <a:blip r:embed="rId2"/>
          <a:stretch>
            <a:fillRect/>
          </a:stretch>
        </p:blipFill>
        <p:spPr>
          <a:xfrm>
            <a:off x="6036673" y="1642518"/>
            <a:ext cx="2400300" cy="2886075"/>
          </a:xfrm>
          <a:prstGeom prst="rect">
            <a:avLst/>
          </a:prstGeom>
        </p:spPr>
      </p:pic>
      <p:sp>
        <p:nvSpPr>
          <p:cNvPr id="9" name="Rectangle: Rounded Corners 8">
            <a:extLst>
              <a:ext uri="{FF2B5EF4-FFF2-40B4-BE49-F238E27FC236}">
                <a16:creationId xmlns:a16="http://schemas.microsoft.com/office/drawing/2014/main" id="{761BBDB9-E8C5-2876-6872-220D96242E2E}"/>
              </a:ext>
            </a:extLst>
          </p:cNvPr>
          <p:cNvSpPr/>
          <p:nvPr/>
        </p:nvSpPr>
        <p:spPr>
          <a:xfrm>
            <a:off x="663369" y="3230880"/>
            <a:ext cx="5153957" cy="148045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kính lúp chiếm 65%.</a:t>
            </a:r>
          </a:p>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đèn pin chiếm 10%.</a:t>
            </a:r>
          </a:p>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thuốc xịt côn trùng chiếm 25%.</a:t>
            </a:r>
            <a:endParaRPr lang="en-US" sz="1800" spc="-15"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2417359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1123405" y="305720"/>
            <a:ext cx="7357225" cy="830997"/>
          </a:xfrm>
          <a:prstGeom prst="rect">
            <a:avLst/>
          </a:prstGeom>
          <a:noFill/>
        </p:spPr>
        <p:txBody>
          <a:bodyPr wrap="square" rtlCol="0">
            <a:spAutoFit/>
          </a:bodyPr>
          <a:lstStyle/>
          <a:p>
            <a:pPr lvl="0" algn="just" defTabSz="685800">
              <a:buClrTx/>
              <a:defRPr/>
            </a:pPr>
            <a:r>
              <a:rPr lang="en-US" sz="2400" b="1" kern="1200" dirty="0" err="1">
                <a:solidFill>
                  <a:srgbClr val="002060"/>
                </a:solidFill>
                <a:latin typeface="Arial" panose="020B0604020202020204" pitchFamily="34" charset="0"/>
                <a:ea typeface="+mn-ea"/>
                <a:cs typeface="Arial" panose="020B0604020202020204" pitchFamily="34" charset="0"/>
              </a:rPr>
              <a:t>Chọn</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câu</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trả</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lời</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đúng</a:t>
            </a:r>
            <a:r>
              <a:rPr lang="en-US" sz="2400" b="1" kern="1200" dirty="0">
                <a:solidFill>
                  <a:srgbClr val="002060"/>
                </a:solidFill>
                <a:latin typeface="Arial" panose="020B0604020202020204" pitchFamily="34" charset="0"/>
                <a:ea typeface="+mn-ea"/>
                <a:cs typeface="Arial" panose="020B0604020202020204" pitchFamily="34" charset="0"/>
              </a:rPr>
              <a:t>.</a:t>
            </a:r>
          </a:p>
          <a:p>
            <a:pPr lvl="0" algn="just" defTabSz="685800">
              <a:buClrTx/>
              <a:defRPr/>
            </a:pPr>
            <a:r>
              <a:rPr lang="en-US" sz="2400" kern="1200" dirty="0">
                <a:solidFill>
                  <a:srgbClr val="002060"/>
                </a:solidFill>
                <a:latin typeface="Arial" panose="020B0604020202020204" pitchFamily="34" charset="0"/>
                <a:ea typeface="+mn-ea"/>
                <a:cs typeface="Arial" panose="020B0604020202020204" pitchFamily="34" charset="0"/>
              </a:rPr>
              <a:t>Cho </a:t>
            </a:r>
            <a:r>
              <a:rPr lang="en-US" sz="2400" kern="1200" dirty="0" err="1">
                <a:solidFill>
                  <a:srgbClr val="002060"/>
                </a:solidFill>
                <a:latin typeface="Arial" panose="020B0604020202020204" pitchFamily="34" charset="0"/>
                <a:ea typeface="+mn-ea"/>
                <a:cs typeface="Arial" panose="020B0604020202020204" pitchFamily="34" charset="0"/>
              </a:rPr>
              <a:t>bảng</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số</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liệu</a:t>
            </a:r>
            <a:r>
              <a:rPr lang="en-US" sz="2400" kern="1200" dirty="0">
                <a:solidFill>
                  <a:srgbClr val="002060"/>
                </a:solidFill>
                <a:latin typeface="Arial" panose="020B0604020202020204" pitchFamily="34" charset="0"/>
                <a:ea typeface="+mn-ea"/>
                <a:cs typeface="Arial" panose="020B0604020202020204" pitchFamily="34" charset="0"/>
              </a:rPr>
              <a:t>:</a:t>
            </a:r>
            <a:endParaRPr kumimoji="0" lang="en-US" sz="24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6" name="Oval 5">
            <a:extLst>
              <a:ext uri="{FF2B5EF4-FFF2-40B4-BE49-F238E27FC236}">
                <a16:creationId xmlns:a16="http://schemas.microsoft.com/office/drawing/2014/main" id="{95AEE29F-A378-3CB5-3C4F-F5AEFDF7A5DE}"/>
              </a:ext>
            </a:extLst>
          </p:cNvPr>
          <p:cNvSpPr/>
          <p:nvPr/>
        </p:nvSpPr>
        <p:spPr>
          <a:xfrm>
            <a:off x="635726" y="426720"/>
            <a:ext cx="531223" cy="5312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graphicFrame>
        <p:nvGraphicFramePr>
          <p:cNvPr id="9" name="Table 8">
            <a:extLst>
              <a:ext uri="{FF2B5EF4-FFF2-40B4-BE49-F238E27FC236}">
                <a16:creationId xmlns:a16="http://schemas.microsoft.com/office/drawing/2014/main" id="{213C9E0D-6453-8A33-5014-5319B248121C}"/>
              </a:ext>
            </a:extLst>
          </p:cNvPr>
          <p:cNvGraphicFramePr>
            <a:graphicFrameLocks noGrp="1"/>
          </p:cNvGraphicFramePr>
          <p:nvPr>
            <p:extLst>
              <p:ext uri="{D42A27DB-BD31-4B8C-83A1-F6EECF244321}">
                <p14:modId xmlns:p14="http://schemas.microsoft.com/office/powerpoint/2010/main" val="3783222030"/>
              </p:ext>
            </p:extLst>
          </p:nvPr>
        </p:nvGraphicFramePr>
        <p:xfrm>
          <a:off x="558981" y="1170190"/>
          <a:ext cx="7886700" cy="1645920"/>
        </p:xfrm>
        <a:graphic>
          <a:graphicData uri="http://schemas.openxmlformats.org/drawingml/2006/table">
            <a:tbl>
              <a:tblPr/>
              <a:tblGrid>
                <a:gridCol w="2018756">
                  <a:extLst>
                    <a:ext uri="{9D8B030D-6E8A-4147-A177-3AD203B41FA5}">
                      <a16:colId xmlns:a16="http://schemas.microsoft.com/office/drawing/2014/main" val="1028743490"/>
                    </a:ext>
                  </a:extLst>
                </a:gridCol>
                <a:gridCol w="1741714">
                  <a:extLst>
                    <a:ext uri="{9D8B030D-6E8A-4147-A177-3AD203B41FA5}">
                      <a16:colId xmlns:a16="http://schemas.microsoft.com/office/drawing/2014/main" val="4045351784"/>
                    </a:ext>
                  </a:extLst>
                </a:gridCol>
                <a:gridCol w="1323703">
                  <a:extLst>
                    <a:ext uri="{9D8B030D-6E8A-4147-A177-3AD203B41FA5}">
                      <a16:colId xmlns:a16="http://schemas.microsoft.com/office/drawing/2014/main" val="11936807"/>
                    </a:ext>
                  </a:extLst>
                </a:gridCol>
                <a:gridCol w="1524000">
                  <a:extLst>
                    <a:ext uri="{9D8B030D-6E8A-4147-A177-3AD203B41FA5}">
                      <a16:colId xmlns:a16="http://schemas.microsoft.com/office/drawing/2014/main" val="2356351678"/>
                    </a:ext>
                  </a:extLst>
                </a:gridCol>
                <a:gridCol w="1278527">
                  <a:extLst>
                    <a:ext uri="{9D8B030D-6E8A-4147-A177-3AD203B41FA5}">
                      <a16:colId xmlns:a16="http://schemas.microsoft.com/office/drawing/2014/main" val="2970928687"/>
                    </a:ext>
                  </a:extLst>
                </a:gridCol>
              </a:tblGrid>
              <a:tr h="0">
                <a:tc>
                  <a:txBody>
                    <a:bodyPr/>
                    <a:lstStyle/>
                    <a:p>
                      <a:pPr algn="ctr"/>
                      <a:r>
                        <a:rPr lang="en-US" sz="1600" dirty="0" err="1">
                          <a:solidFill>
                            <a:srgbClr val="000000"/>
                          </a:solidFill>
                          <a:effectLst/>
                          <a:latin typeface="Cambria" panose="02040503050406030204" pitchFamily="18" charset="0"/>
                          <a:ea typeface="Cambria" panose="02040503050406030204" pitchFamily="18" charset="0"/>
                        </a:rPr>
                        <a:t>Hoạt</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động</a:t>
                      </a:r>
                      <a:endParaRPr lang="en-US" sz="16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Tìm hiểu về côn trùng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Trồng 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Đạp xe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Đi bộ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88714706"/>
                  </a:ext>
                </a:extLst>
              </a:tr>
              <a:tr h="0">
                <a:tc>
                  <a:txBody>
                    <a:bodyPr/>
                    <a:lstStyle/>
                    <a:p>
                      <a:pPr algn="ctr"/>
                      <a:r>
                        <a:rPr lang="en-US" sz="1600">
                          <a:solidFill>
                            <a:srgbClr val="000000"/>
                          </a:solidFill>
                          <a:effectLst/>
                          <a:latin typeface="Cambria" panose="02040503050406030204" pitchFamily="18" charset="0"/>
                          <a:ea typeface="Cambria" panose="02040503050406030204" pitchFamily="18" charset="0"/>
                        </a:rPr>
                        <a:t>Tỉ số phần trăm số học sinh tham gia mỗi hoạt động vào lúc 5 giờ chiều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11950426"/>
                  </a:ext>
                </a:extLst>
              </a:tr>
            </a:tbl>
          </a:graphicData>
        </a:graphic>
      </p:graphicFrame>
      <p:sp>
        <p:nvSpPr>
          <p:cNvPr id="10" name="TextBox 9">
            <a:extLst>
              <a:ext uri="{FF2B5EF4-FFF2-40B4-BE49-F238E27FC236}">
                <a16:creationId xmlns:a16="http://schemas.microsoft.com/office/drawing/2014/main" id="{A6689DE1-0A7C-4D02-B07D-3A96483765C2}"/>
              </a:ext>
            </a:extLst>
          </p:cNvPr>
          <p:cNvSpPr txBox="1"/>
          <p:nvPr/>
        </p:nvSpPr>
        <p:spPr>
          <a:xfrm>
            <a:off x="1654629" y="2891247"/>
            <a:ext cx="6435635"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Biểu đồ nào dưới đây thể hiện số liệu trong bảng trên?</a:t>
            </a:r>
            <a:endParaRPr lang="en-US" sz="20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515EDDE1-2300-EEB2-67CF-6A7B3CE80BD9}"/>
              </a:ext>
            </a:extLst>
          </p:cNvPr>
          <p:cNvPicPr>
            <a:picLocks noChangeAspect="1"/>
          </p:cNvPicPr>
          <p:nvPr/>
        </p:nvPicPr>
        <p:blipFill>
          <a:blip r:embed="rId2"/>
          <a:stretch>
            <a:fillRect/>
          </a:stretch>
        </p:blipFill>
        <p:spPr>
          <a:xfrm>
            <a:off x="1741715" y="3312417"/>
            <a:ext cx="5481092" cy="1635955"/>
          </a:xfrm>
          <a:prstGeom prst="rect">
            <a:avLst/>
          </a:prstGeom>
        </p:spPr>
      </p:pic>
      <p:sp>
        <p:nvSpPr>
          <p:cNvPr id="13" name="Oval 12">
            <a:extLst>
              <a:ext uri="{FF2B5EF4-FFF2-40B4-BE49-F238E27FC236}">
                <a16:creationId xmlns:a16="http://schemas.microsoft.com/office/drawing/2014/main" id="{55D0408D-DED6-3BE3-F360-32B0B048DF7E}"/>
              </a:ext>
            </a:extLst>
          </p:cNvPr>
          <p:cNvSpPr/>
          <p:nvPr/>
        </p:nvSpPr>
        <p:spPr>
          <a:xfrm>
            <a:off x="4632960" y="4572000"/>
            <a:ext cx="496389" cy="400594"/>
          </a:xfrm>
          <a:prstGeom prst="ellipse">
            <a:avLst/>
          </a:prstGeom>
          <a:noFill/>
          <a:ln w="57150">
            <a:solidFill>
              <a:srgbClr val="FF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46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0"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61475" t="249" r="-1" b="61953"/>
          <a:stretch/>
        </p:blipFill>
        <p:spPr>
          <a:xfrm>
            <a:off x="0" y="-1814051"/>
            <a:ext cx="7391400" cy="6957551"/>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48264" y="376084"/>
            <a:ext cx="3295736" cy="4767416"/>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7"/>
          <a:stretch>
            <a:fillRect/>
          </a:stretch>
        </p:blipFill>
        <p:spPr>
          <a:xfrm>
            <a:off x="-458210" y="2050171"/>
            <a:ext cx="5111939" cy="2267909"/>
          </a:xfrm>
          <a:prstGeom prst="rect">
            <a:avLst/>
          </a:prstGeom>
        </p:spPr>
      </p:pic>
      <p:pic>
        <p:nvPicPr>
          <p:cNvPr id="5" name="Picture 4">
            <a:extLst>
              <a:ext uri="{FF2B5EF4-FFF2-40B4-BE49-F238E27FC236}">
                <a16:creationId xmlns:a16="http://schemas.microsoft.com/office/drawing/2014/main" id="{D8E0FE42-ABDD-385C-9F3A-694C31438C05}"/>
              </a:ext>
            </a:extLst>
          </p:cNvPr>
          <p:cNvPicPr>
            <a:picLocks noChangeAspect="1"/>
          </p:cNvPicPr>
          <p:nvPr/>
        </p:nvPicPr>
        <p:blipFill>
          <a:blip r:embed="rId8"/>
          <a:srcRect t="22727"/>
          <a:stretch/>
        </p:blipFill>
        <p:spPr>
          <a:xfrm>
            <a:off x="0" y="2050171"/>
            <a:ext cx="4432176" cy="3212870"/>
          </a:xfrm>
          <a:prstGeom prst="rect">
            <a:avLst/>
          </a:prstGeom>
        </p:spPr>
      </p:pic>
      <p:sp>
        <p:nvSpPr>
          <p:cNvPr id="3" name="TextBox 2">
            <a:extLst>
              <a:ext uri="{FF2B5EF4-FFF2-40B4-BE49-F238E27FC236}">
                <a16:creationId xmlns:a16="http://schemas.microsoft.com/office/drawing/2014/main" id="{6542053B-CA26-C00D-9B2A-A767D74C9DF7}"/>
              </a:ext>
            </a:extLst>
          </p:cNvPr>
          <p:cNvSpPr txBox="1"/>
          <p:nvPr/>
        </p:nvSpPr>
        <p:spPr>
          <a:xfrm>
            <a:off x="758826" y="1342285"/>
            <a:ext cx="3813174" cy="707886"/>
          </a:xfrm>
          <a:prstGeom prst="rect">
            <a:avLst/>
          </a:prstGeom>
          <a:noFill/>
        </p:spPr>
        <p:txBody>
          <a:bodyPr wrap="square" rtlCol="0">
            <a:spAutoFit/>
          </a:bodyPr>
          <a:lstStyle/>
          <a:p>
            <a:pPr algn="ctr"/>
            <a:r>
              <a:rPr lang="en-US" sz="4000" b="1" dirty="0"/>
              <a:t>BÀI 64- TIẾT 1</a:t>
            </a:r>
          </a:p>
        </p:txBody>
      </p:sp>
      <p:pic>
        <p:nvPicPr>
          <p:cNvPr id="7" name="Picture 6" descr="A round pink circle with white text and a black background&#10;&#10;Description automatically generated">
            <a:extLst>
              <a:ext uri="{FF2B5EF4-FFF2-40B4-BE49-F238E27FC236}">
                <a16:creationId xmlns:a16="http://schemas.microsoft.com/office/drawing/2014/main" id="{8DDA76D5-B470-CE6A-1FAA-08353E72B370}"/>
              </a:ext>
            </a:extLst>
          </p:cNvPr>
          <p:cNvPicPr>
            <a:picLocks noChangeAspect="1"/>
          </p:cNvPicPr>
          <p:nvPr/>
        </p:nvPicPr>
        <p:blipFill>
          <a:blip r:embed="rId9"/>
          <a:stretch>
            <a:fillRect/>
          </a:stretch>
        </p:blipFill>
        <p:spPr>
          <a:xfrm>
            <a:off x="-1395952" y="95382"/>
            <a:ext cx="1264292" cy="1264292"/>
          </a:xfrm>
          <a:prstGeom prst="rect">
            <a:avLst/>
          </a:prstGeom>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01889" y="756284"/>
            <a:ext cx="11747778" cy="1868091"/>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015254" y="134548"/>
            <a:ext cx="1514259" cy="2251465"/>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1728391" y="1076099"/>
            <a:ext cx="2573750" cy="1823865"/>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11517" y="2139783"/>
            <a:ext cx="2805941" cy="3003717"/>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423746" y="1284049"/>
            <a:ext cx="1045289" cy="1545047"/>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4906945" y="3362210"/>
            <a:ext cx="3730877"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Đã phát hiện tung tích của Mipan!!! </a:t>
            </a:r>
          </a:p>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3157537" y="4303746"/>
            <a:ext cx="5986463" cy="860673"/>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5368658" y="2552772"/>
            <a:ext cx="2807451" cy="1092803"/>
          </a:xfrm>
          <a:prstGeom prst="rect">
            <a:avLst/>
          </a:prstGeom>
        </p:spPr>
      </p:pic>
    </p:spTree>
    <p:extLst>
      <p:ext uri="{BB962C8B-B14F-4D97-AF65-F5344CB8AC3E}">
        <p14:creationId xmlns:p14="http://schemas.microsoft.com/office/powerpoint/2010/main" val="23897034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23751" y="0"/>
            <a:ext cx="9144000" cy="51435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09600" y="387937"/>
            <a:ext cx="7776755" cy="1384995"/>
          </a:xfrm>
          <a:prstGeom prst="rect">
            <a:avLst/>
          </a:prstGeom>
          <a:noFill/>
        </p:spPr>
        <p:txBody>
          <a:bodyPr wrap="square" rtlCol="0">
            <a:spAutoFit/>
          </a:bodyPr>
          <a:lstStyle/>
          <a:p>
            <a:pPr algn="just" defTabSz="685800">
              <a:buClrTx/>
            </a:pPr>
            <a:r>
              <a:rPr lang="vi-VN" sz="2800" kern="1200" dirty="0">
                <a:solidFill>
                  <a:prstClr val="black"/>
                </a:solidFill>
                <a:latin typeface="Arial" panose="020B0604020202020204" pitchFamily="34" charset="0"/>
                <a:ea typeface="+mn-ea"/>
                <a:cs typeface="Arial" panose="020B0604020202020204" pitchFamily="34" charset="0"/>
              </a:rPr>
              <a:t>Thời gian ngủ trong một ngày</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của bà, mẹ và Bi lần lượt là 25%,</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30%, 50%. Mỗi biểu đồ bên biểu</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thị thời gian ngủ trong một ngày</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của ai?</a:t>
            </a:r>
            <a:endParaRPr lang="en-US" sz="2000" kern="1200" dirty="0">
              <a:solidFill>
                <a:prstClr val="black"/>
              </a:solidFill>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EB5BB02-8355-9657-A75E-CF92D6C06E3D}"/>
              </a:ext>
            </a:extLst>
          </p:cNvPr>
          <p:cNvPicPr>
            <a:picLocks noChangeAspect="1"/>
          </p:cNvPicPr>
          <p:nvPr/>
        </p:nvPicPr>
        <p:blipFill>
          <a:blip r:embed="rId2"/>
          <a:stretch>
            <a:fillRect/>
          </a:stretch>
        </p:blipFill>
        <p:spPr>
          <a:xfrm>
            <a:off x="2183316" y="2125668"/>
            <a:ext cx="4729893" cy="2528003"/>
          </a:xfrm>
          <a:prstGeom prst="rect">
            <a:avLst/>
          </a:prstGeom>
        </p:spPr>
      </p:pic>
      <p:sp>
        <p:nvSpPr>
          <p:cNvPr id="10" name="TextBox 9">
            <a:extLst>
              <a:ext uri="{FF2B5EF4-FFF2-40B4-BE49-F238E27FC236}">
                <a16:creationId xmlns:a16="http://schemas.microsoft.com/office/drawing/2014/main" id="{AC0A6DF6-14D2-EC09-F109-DCFD3BBA2072}"/>
              </a:ext>
            </a:extLst>
          </p:cNvPr>
          <p:cNvSpPr txBox="1"/>
          <p:nvPr/>
        </p:nvSpPr>
        <p:spPr>
          <a:xfrm>
            <a:off x="2617307" y="3284810"/>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30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087E5F2-0EEF-EC71-7DEE-016B3938417F}"/>
              </a:ext>
            </a:extLst>
          </p:cNvPr>
          <p:cNvSpPr txBox="1"/>
          <p:nvPr/>
        </p:nvSpPr>
        <p:spPr>
          <a:xfrm>
            <a:off x="4224045" y="3654142"/>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50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19ABD16-7B15-E0D2-5F84-51214AAC88EE}"/>
              </a:ext>
            </a:extLst>
          </p:cNvPr>
          <p:cNvSpPr txBox="1"/>
          <p:nvPr/>
        </p:nvSpPr>
        <p:spPr>
          <a:xfrm>
            <a:off x="5913913" y="3283779"/>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25</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26BD964-0B09-6B93-CFB1-57163A422B37}"/>
              </a:ext>
            </a:extLst>
          </p:cNvPr>
          <p:cNvSpPr txBox="1"/>
          <p:nvPr/>
        </p:nvSpPr>
        <p:spPr>
          <a:xfrm>
            <a:off x="2926080" y="3683726"/>
            <a:ext cx="557349" cy="338554"/>
          </a:xfrm>
          <a:prstGeom prst="rect">
            <a:avLst/>
          </a:prstGeom>
          <a:noFill/>
        </p:spPr>
        <p:txBody>
          <a:bodyPr wrap="square" rtlCol="0">
            <a:spAutoFit/>
          </a:bodyPr>
          <a:lstStyle/>
          <a:p>
            <a:r>
              <a:rPr lang="en-US" sz="1600" b="1" dirty="0" err="1">
                <a:solidFill>
                  <a:srgbClr val="FF0000"/>
                </a:solidFill>
              </a:rPr>
              <a:t>Mẹ</a:t>
            </a:r>
            <a:endParaRPr lang="en-US" sz="1600" b="1" dirty="0">
              <a:solidFill>
                <a:srgbClr val="FF0000"/>
              </a:solidFill>
            </a:endParaRPr>
          </a:p>
        </p:txBody>
      </p:sp>
      <p:sp>
        <p:nvSpPr>
          <p:cNvPr id="8" name="TextBox 7">
            <a:extLst>
              <a:ext uri="{FF2B5EF4-FFF2-40B4-BE49-F238E27FC236}">
                <a16:creationId xmlns:a16="http://schemas.microsoft.com/office/drawing/2014/main" id="{D12DC8EE-C596-84D4-C9A7-A7B391CF3F58}"/>
              </a:ext>
            </a:extLst>
          </p:cNvPr>
          <p:cNvSpPr txBox="1"/>
          <p:nvPr/>
        </p:nvSpPr>
        <p:spPr>
          <a:xfrm>
            <a:off x="4336869" y="3196046"/>
            <a:ext cx="557349" cy="338554"/>
          </a:xfrm>
          <a:prstGeom prst="rect">
            <a:avLst/>
          </a:prstGeom>
          <a:noFill/>
        </p:spPr>
        <p:txBody>
          <a:bodyPr wrap="square" rtlCol="0">
            <a:spAutoFit/>
          </a:bodyPr>
          <a:lstStyle/>
          <a:p>
            <a:r>
              <a:rPr lang="en-US" sz="1600" b="1" dirty="0">
                <a:solidFill>
                  <a:srgbClr val="FF0000"/>
                </a:solidFill>
              </a:rPr>
              <a:t>Bi</a:t>
            </a:r>
          </a:p>
        </p:txBody>
      </p:sp>
      <p:sp>
        <p:nvSpPr>
          <p:cNvPr id="13" name="TextBox 12">
            <a:extLst>
              <a:ext uri="{FF2B5EF4-FFF2-40B4-BE49-F238E27FC236}">
                <a16:creationId xmlns:a16="http://schemas.microsoft.com/office/drawing/2014/main" id="{7A40735C-03B8-5CF1-B066-BB54966DB8AE}"/>
              </a:ext>
            </a:extLst>
          </p:cNvPr>
          <p:cNvSpPr txBox="1"/>
          <p:nvPr/>
        </p:nvSpPr>
        <p:spPr>
          <a:xfrm>
            <a:off x="5712823" y="3596640"/>
            <a:ext cx="557349" cy="338554"/>
          </a:xfrm>
          <a:prstGeom prst="rect">
            <a:avLst/>
          </a:prstGeom>
          <a:noFill/>
        </p:spPr>
        <p:txBody>
          <a:bodyPr wrap="square" rtlCol="0">
            <a:spAutoFit/>
          </a:bodyPr>
          <a:lstStyle/>
          <a:p>
            <a:r>
              <a:rPr lang="en-US" sz="1600" b="1" dirty="0" err="1">
                <a:solidFill>
                  <a:srgbClr val="FF0000"/>
                </a:solidFill>
              </a:rPr>
              <a:t>Bà</a:t>
            </a:r>
            <a:endParaRPr lang="en-US" sz="1600" b="1" dirty="0">
              <a:solidFill>
                <a:srgbClr val="FF0000"/>
              </a:solidFill>
            </a:endParaRP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013" y="0"/>
            <a:ext cx="9372600" cy="51435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169" y="728663"/>
            <a:ext cx="1329593" cy="4192287"/>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1507330" y="107156"/>
            <a:ext cx="4014788" cy="1243013"/>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4B456B01-40D1-4BC5-8224-02AF2FB061B9}"/>
              </a:ext>
            </a:extLst>
          </p:cNvPr>
          <p:cNvSpPr txBox="1"/>
          <p:nvPr/>
        </p:nvSpPr>
        <p:spPr>
          <a:xfrm>
            <a:off x="1571625" y="222551"/>
            <a:ext cx="3893343" cy="1107996"/>
          </a:xfrm>
          <a:prstGeom prst="rect">
            <a:avLst/>
          </a:prstGeom>
          <a:noFill/>
        </p:spPr>
        <p:txBody>
          <a:bodyPr wrap="square" rtlCol="0">
            <a:spAutoFit/>
          </a:bodyPr>
          <a:lstStyle/>
          <a:p>
            <a:pPr algn="just" defTabSz="685800">
              <a:buClrTx/>
            </a:pPr>
            <a:r>
              <a:rPr lang="en-US" sz="1650" i="1" kern="1200">
                <a:solidFill>
                  <a:prstClr val="white"/>
                </a:solidFill>
                <a:latin typeface="Arial" panose="020B0604020202020204" pitchFamily="34" charset="0"/>
                <a:ea typeface="+mn-ea"/>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445141" y="928687"/>
            <a:ext cx="2373446" cy="4211738"/>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3110051" y="1824139"/>
            <a:ext cx="5541744" cy="2066723"/>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53920"/>
          <a:stretch/>
        </p:blipFill>
        <p:spPr>
          <a:xfrm>
            <a:off x="0" y="2669360"/>
            <a:ext cx="9144000" cy="2474140"/>
          </a:xfrm>
          <a:prstGeom prst="rect">
            <a:avLst/>
          </a:prstGeom>
        </p:spPr>
      </p:pic>
      <p:pic>
        <p:nvPicPr>
          <p:cNvPr id="6" name="Graphic 5">
            <a:extLst>
              <a:ext uri="{FF2B5EF4-FFF2-40B4-BE49-F238E27FC236}">
                <a16:creationId xmlns:a16="http://schemas.microsoft.com/office/drawing/2014/main" id="{F6BAEFD5-B0EC-4AF7-B9A6-61820620551F}"/>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44887"/>
          <a:stretch/>
        </p:blipFill>
        <p:spPr>
          <a:xfrm>
            <a:off x="445141" y="928687"/>
            <a:ext cx="2373446" cy="4211738"/>
          </a:xfrm>
          <a:prstGeom prst="rect">
            <a:avLst/>
          </a:prstGeom>
        </p:spPr>
      </p:pic>
      <p:pic>
        <p:nvPicPr>
          <p:cNvPr id="2" name="Picture 1">
            <a:extLst>
              <a:ext uri="{FF2B5EF4-FFF2-40B4-BE49-F238E27FC236}">
                <a16:creationId xmlns:a16="http://schemas.microsoft.com/office/drawing/2014/main" id="{A1060205-8450-5864-C4D6-8D729E286F1B}"/>
              </a:ext>
            </a:extLst>
          </p:cNvPr>
          <p:cNvPicPr>
            <a:picLocks noChangeAspect="1"/>
          </p:cNvPicPr>
          <p:nvPr/>
        </p:nvPicPr>
        <p:blipFill>
          <a:blip r:embed="rId5"/>
          <a:stretch>
            <a:fillRect/>
          </a:stretch>
        </p:blipFill>
        <p:spPr>
          <a:xfrm>
            <a:off x="2279179" y="900019"/>
            <a:ext cx="6675699" cy="2786113"/>
          </a:xfrm>
          <a:prstGeom prst="rect">
            <a:avLst/>
          </a:prstGeom>
        </p:spPr>
      </p:pic>
    </p:spTree>
    <p:extLst>
      <p:ext uri="{BB962C8B-B14F-4D97-AF65-F5344CB8AC3E}">
        <p14:creationId xmlns:p14="http://schemas.microsoft.com/office/powerpoint/2010/main" val="374776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par>
                                <p:cTn id="8" presetID="6" presetClass="emph" presetSubtype="0" repeatCount="indefinite" fill="hold" nodeType="withEffect">
                                  <p:stCondLst>
                                    <p:cond delay="0"/>
                                  </p:stCondLst>
                                  <p:endCondLst>
                                    <p:cond evt="onNext" delay="0">
                                      <p:tgtEl>
                                        <p:sldTgt/>
                                      </p:tgtEl>
                                    </p:cond>
                                  </p:endCondLst>
                                  <p:childTnLst>
                                    <p:animScale>
                                      <p:cBhvr>
                                        <p:cTn id="9" dur="2000" fill="hold"/>
                                        <p:tgtEl>
                                          <p:spTgt spid="6"/>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445141" y="928687"/>
            <a:ext cx="2373446" cy="4211738"/>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3221130" y="1467568"/>
            <a:ext cx="5477731" cy="2748011"/>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4983480" y="125730"/>
            <a:ext cx="3729553" cy="489204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717B90E3-B4B6-4EF8-A0FD-402AC0DAA7B0}"/>
              </a:ext>
            </a:extLst>
          </p:cNvPr>
          <p:cNvSpPr txBox="1"/>
          <p:nvPr/>
        </p:nvSpPr>
        <p:spPr>
          <a:xfrm>
            <a:off x="5109210" y="171451"/>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5109210" y="2179693"/>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6457671" y="4187934"/>
            <a:ext cx="766368" cy="766368"/>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4921002" y="68967"/>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8449756" y="4743063"/>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9144000" cy="51435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00005" y="1848100"/>
            <a:ext cx="1412939" cy="3178487"/>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34911" y="157397"/>
            <a:ext cx="5846165" cy="807016"/>
          </a:xfrm>
          <a:prstGeom prst="rect">
            <a:avLst/>
          </a:prstGeom>
          <a:noFill/>
        </p:spPr>
        <p:txBody>
          <a:bodyPr wrap="square" rtlCol="0">
            <a:spAutoFit/>
          </a:bodyPr>
          <a:lstStyle/>
          <a:p>
            <a:pPr defTabSz="685800">
              <a:lnSpc>
                <a:spcPct val="150000"/>
              </a:lnSpc>
              <a:buClrTx/>
            </a:pPr>
            <a:r>
              <a:rPr lang="en-US" sz="1650" i="1" kern="1200">
                <a:solidFill>
                  <a:prstClr val="white"/>
                </a:solidFill>
                <a:latin typeface="Arial" panose="020B0604020202020204" pitchFamily="34" charset="0"/>
                <a:ea typeface="+mn-ea"/>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36247" y="367846"/>
            <a:ext cx="2540454" cy="4658741"/>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5787" y="-228600"/>
            <a:ext cx="10349252" cy="495548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1980" y="4245985"/>
            <a:ext cx="9527959" cy="961808"/>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585787" y="-357188"/>
            <a:ext cx="10349252" cy="5436393"/>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61496" y="545199"/>
            <a:ext cx="1768079" cy="3857950"/>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96553" y="2192806"/>
            <a:ext cx="10170783" cy="202427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324619" y="341985"/>
            <a:ext cx="5420280" cy="1287532"/>
          </a:xfrm>
          <a:prstGeom prst="rect">
            <a:avLst/>
          </a:prstGeom>
          <a:solidFill>
            <a:schemeClr val="tx1">
              <a:alpha val="68000"/>
            </a:schemeClr>
          </a:solidFill>
        </p:spPr>
        <p:txBody>
          <a:bodyPr wrap="square" rtlCol="0">
            <a:spAutoFit/>
          </a:bodyPr>
          <a:lstStyle/>
          <a:p>
            <a:pPr algn="just" defTabSz="685800">
              <a:lnSpc>
                <a:spcPct val="150000"/>
              </a:lnSpc>
              <a:buClrTx/>
            </a:pPr>
            <a:r>
              <a:rPr lang="en-US" sz="1800" i="1" kern="1200">
                <a:solidFill>
                  <a:prstClr val="white"/>
                </a:solidFill>
                <a:latin typeface="Arial" panose="020B0604020202020204" pitchFamily="34" charset="0"/>
                <a:ea typeface="+mn-ea"/>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346568" y="1124577"/>
            <a:ext cx="1584277" cy="3809807"/>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324619" y="341985"/>
            <a:ext cx="4804594" cy="2729828"/>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013794" y="397565"/>
            <a:ext cx="3603048" cy="727011"/>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13794" y="1689497"/>
            <a:ext cx="3440855" cy="547153"/>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87842" y="1754439"/>
            <a:ext cx="455801" cy="689698"/>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843351" y="1477131"/>
            <a:ext cx="463868" cy="689698"/>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2506196" y="1751583"/>
            <a:ext cx="463868" cy="701905"/>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3157754" y="1475840"/>
            <a:ext cx="463868" cy="689698"/>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3825952" y="1401068"/>
            <a:ext cx="946427" cy="992089"/>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844242" y="251378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487524" y="92745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155415" y="2481899"/>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2815318" y="1050453"/>
            <a:ext cx="1143000" cy="323165"/>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14338" y="203597"/>
            <a:ext cx="11747778" cy="1868091"/>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2268"/>
            <a:ext cx="1955408" cy="295884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82316" y="2872451"/>
            <a:ext cx="2836069" cy="2128838"/>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4572000" y="3729037"/>
            <a:ext cx="4057650" cy="1200329"/>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3337723" y="2326050"/>
            <a:ext cx="6488231" cy="1092803"/>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FDFDC67C-47B0-AB3A-9D04-2027ED947518}"/>
              </a:ext>
            </a:extLst>
          </p:cNvPr>
          <p:cNvPicPr>
            <a:picLocks noChangeAspect="1"/>
          </p:cNvPicPr>
          <p:nvPr/>
        </p:nvPicPr>
        <p:blipFill>
          <a:blip r:embed="rId9"/>
          <a:stretch>
            <a:fillRect/>
          </a:stretch>
        </p:blipFill>
        <p:spPr>
          <a:xfrm>
            <a:off x="-1395952" y="95382"/>
            <a:ext cx="1264292" cy="1264292"/>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9755" y="328612"/>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1372378" y="244642"/>
            <a:ext cx="7129463" cy="1038746"/>
          </a:xfrm>
          <a:custGeom>
            <a:avLst/>
            <a:gdLst>
              <a:gd name="connsiteX0" fmla="*/ 0 w 7129463"/>
              <a:gd name="connsiteY0" fmla="*/ 519373 h 1038746"/>
              <a:gd name="connsiteX1" fmla="*/ 519373 w 7129463"/>
              <a:gd name="connsiteY1" fmla="*/ 0 h 1038746"/>
              <a:gd name="connsiteX2" fmla="*/ 6610090 w 7129463"/>
              <a:gd name="connsiteY2" fmla="*/ 0 h 1038746"/>
              <a:gd name="connsiteX3" fmla="*/ 7129463 w 7129463"/>
              <a:gd name="connsiteY3" fmla="*/ 519373 h 1038746"/>
              <a:gd name="connsiteX4" fmla="*/ 7129463 w 7129463"/>
              <a:gd name="connsiteY4" fmla="*/ 519373 h 1038746"/>
              <a:gd name="connsiteX5" fmla="*/ 6610090 w 7129463"/>
              <a:gd name="connsiteY5" fmla="*/ 1038746 h 1038746"/>
              <a:gd name="connsiteX6" fmla="*/ 519373 w 7129463"/>
              <a:gd name="connsiteY6" fmla="*/ 1038746 h 1038746"/>
              <a:gd name="connsiteX7" fmla="*/ 0 w 712946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463" h="1038746" fill="none" extrusionOk="0">
                <a:moveTo>
                  <a:pt x="0" y="519373"/>
                </a:moveTo>
                <a:cubicBezTo>
                  <a:pt x="7971" y="240005"/>
                  <a:pt x="201226" y="-31905"/>
                  <a:pt x="519373" y="0"/>
                </a:cubicBezTo>
                <a:cubicBezTo>
                  <a:pt x="2046523" y="-154472"/>
                  <a:pt x="5734112" y="-165626"/>
                  <a:pt x="6610090" y="0"/>
                </a:cubicBezTo>
                <a:cubicBezTo>
                  <a:pt x="6903119" y="-7697"/>
                  <a:pt x="7100538" y="230362"/>
                  <a:pt x="7129463" y="519373"/>
                </a:cubicBezTo>
                <a:lnTo>
                  <a:pt x="7129463" y="519373"/>
                </a:lnTo>
                <a:cubicBezTo>
                  <a:pt x="7129066" y="783382"/>
                  <a:pt x="6872069" y="1030947"/>
                  <a:pt x="6610090" y="1038746"/>
                </a:cubicBezTo>
                <a:cubicBezTo>
                  <a:pt x="5611221" y="996542"/>
                  <a:pt x="3415165" y="877449"/>
                  <a:pt x="519373" y="1038746"/>
                </a:cubicBezTo>
                <a:cubicBezTo>
                  <a:pt x="267201" y="1043174"/>
                  <a:pt x="2660" y="838413"/>
                  <a:pt x="0" y="519373"/>
                </a:cubicBezTo>
                <a:close/>
              </a:path>
              <a:path w="7129463" h="1038746" stroke="0" extrusionOk="0">
                <a:moveTo>
                  <a:pt x="0" y="519373"/>
                </a:moveTo>
                <a:cubicBezTo>
                  <a:pt x="8864" y="233584"/>
                  <a:pt x="205035" y="-36993"/>
                  <a:pt x="519373" y="0"/>
                </a:cubicBezTo>
                <a:cubicBezTo>
                  <a:pt x="1179260" y="-136090"/>
                  <a:pt x="4219910" y="117287"/>
                  <a:pt x="6610090" y="0"/>
                </a:cubicBezTo>
                <a:cubicBezTo>
                  <a:pt x="6886939" y="28963"/>
                  <a:pt x="7173656" y="262549"/>
                  <a:pt x="7129463" y="519373"/>
                </a:cubicBezTo>
                <a:lnTo>
                  <a:pt x="7129463" y="519373"/>
                </a:lnTo>
                <a:cubicBezTo>
                  <a:pt x="7122140" y="838977"/>
                  <a:pt x="6889930" y="1039913"/>
                  <a:pt x="6610090" y="1038746"/>
                </a:cubicBezTo>
                <a:cubicBezTo>
                  <a:pt x="5635433" y="1085078"/>
                  <a:pt x="231833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D83E69CB-1892-4DFA-9B07-33DA53D1AFE6}"/>
              </a:ext>
            </a:extLst>
          </p:cNvPr>
          <p:cNvSpPr txBox="1"/>
          <p:nvPr/>
        </p:nvSpPr>
        <p:spPr>
          <a:xfrm>
            <a:off x="1770058" y="363450"/>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Chúng ta đã học các loại biểu đồ nào?</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1372378" y="1568459"/>
            <a:ext cx="2836769"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tranh</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472362" y="4114479"/>
            <a:ext cx="1671638" cy="1071563"/>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8" name="Tieng-ting-www_nhacchuongvui_com">
            <a:hlinkClick r:id="" action="ppaction://media"/>
            <a:extLst>
              <a:ext uri="{FF2B5EF4-FFF2-40B4-BE49-F238E27FC236}">
                <a16:creationId xmlns:a16="http://schemas.microsoft.com/office/drawing/2014/main" id="{35EF7017-046A-420A-9E3C-FF1CE2F288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933" y="3129890"/>
            <a:ext cx="457200" cy="457200"/>
          </a:xfrm>
          <a:prstGeom prst="rect">
            <a:avLst/>
          </a:prstGeom>
        </p:spPr>
      </p:pic>
      <p:pic>
        <p:nvPicPr>
          <p:cNvPr id="19" name="Picture 2" descr="Biểu đồ tranh (Lý thuyết Toán lớp 6) | Chân trời sáng tạo">
            <a:extLst>
              <a:ext uri="{FF2B5EF4-FFF2-40B4-BE49-F238E27FC236}">
                <a16:creationId xmlns:a16="http://schemas.microsoft.com/office/drawing/2014/main" id="{C3B17FE9-5282-488B-B011-4ABDF4D99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340" y="2576276"/>
            <a:ext cx="2313799" cy="13290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D77A1C8D-6406-4D28-8118-5B7910E44535}"/>
              </a:ext>
            </a:extLst>
          </p:cNvPr>
          <p:cNvSpPr/>
          <p:nvPr/>
        </p:nvSpPr>
        <p:spPr>
          <a:xfrm>
            <a:off x="5461428" y="1581512"/>
            <a:ext cx="2512551"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cột.</a:t>
            </a:r>
          </a:p>
        </p:txBody>
      </p:sp>
      <p:pic>
        <p:nvPicPr>
          <p:cNvPr id="2050" name="Picture 2" descr="Kỹ năng nhận biết các dạng biểu đồ trong đề thi Địa lý THPT 2024">
            <a:extLst>
              <a:ext uri="{FF2B5EF4-FFF2-40B4-BE49-F238E27FC236}">
                <a16:creationId xmlns:a16="http://schemas.microsoft.com/office/drawing/2014/main" id="{7F5A4545-0FC8-4E3E-B53E-B9501A6A2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5415" y="2457080"/>
            <a:ext cx="2749578" cy="166074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ting-www_nhacchuongvui_com">
            <a:hlinkClick r:id="" action="ppaction://media"/>
            <a:extLst>
              <a:ext uri="{FF2B5EF4-FFF2-40B4-BE49-F238E27FC236}">
                <a16:creationId xmlns:a16="http://schemas.microsoft.com/office/drawing/2014/main" id="{74054BDF-B004-4509-88E9-DC77133C3A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1981" y="2457080"/>
            <a:ext cx="457200" cy="4572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 presetClass="mediacall" presetSubtype="0" fill="hold" nodeType="withEffect">
                                  <p:stCondLst>
                                    <p:cond delay="0"/>
                                  </p:stCondLst>
                                  <p:childTnLst>
                                    <p:cmd type="call" cmd="playFrom(0.0)">
                                      <p:cBhvr>
                                        <p:cTn id="13" dur="2808" fill="hold"/>
                                        <p:tgtEl>
                                          <p:spTgt spid="1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 presetClass="mediacall" presetSubtype="0" fill="hold" nodeType="withEffect">
                                  <p:stCondLst>
                                    <p:cond delay="0"/>
                                  </p:stCondLst>
                                  <p:childTnLst>
                                    <p:cmd type="call" cmd="playFrom(0.0)">
                                      <p:cBhvr>
                                        <p:cTn id="23" dur="2808" fill="hold"/>
                                        <p:tgtEl>
                                          <p:spTgt spid="21"/>
                                        </p:tgtEl>
                                      </p:cBhvr>
                                    </p:cmd>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21"/>
                </p:tgtEl>
              </p:cMediaNode>
            </p:audio>
          </p:childTnLst>
        </p:cTn>
      </p:par>
    </p:tnLst>
    <p:bldLst>
      <p:bldP spid="6" grpId="0" animBg="1"/>
      <p:bldP spid="14"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1525" y="27254"/>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48288" y="260741"/>
            <a:ext cx="5740653" cy="1038746"/>
          </a:xfrm>
          <a:custGeom>
            <a:avLst/>
            <a:gdLst>
              <a:gd name="connsiteX0" fmla="*/ 0 w 5740653"/>
              <a:gd name="connsiteY0" fmla="*/ 519373 h 1038746"/>
              <a:gd name="connsiteX1" fmla="*/ 519373 w 5740653"/>
              <a:gd name="connsiteY1" fmla="*/ 0 h 1038746"/>
              <a:gd name="connsiteX2" fmla="*/ 5221280 w 5740653"/>
              <a:gd name="connsiteY2" fmla="*/ 0 h 1038746"/>
              <a:gd name="connsiteX3" fmla="*/ 5740653 w 5740653"/>
              <a:gd name="connsiteY3" fmla="*/ 519373 h 1038746"/>
              <a:gd name="connsiteX4" fmla="*/ 5740653 w 5740653"/>
              <a:gd name="connsiteY4" fmla="*/ 519373 h 1038746"/>
              <a:gd name="connsiteX5" fmla="*/ 5221280 w 5740653"/>
              <a:gd name="connsiteY5" fmla="*/ 1038746 h 1038746"/>
              <a:gd name="connsiteX6" fmla="*/ 519373 w 5740653"/>
              <a:gd name="connsiteY6" fmla="*/ 1038746 h 1038746"/>
              <a:gd name="connsiteX7" fmla="*/ 0 w 574065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653" h="1038746" fill="none" extrusionOk="0">
                <a:moveTo>
                  <a:pt x="0" y="519373"/>
                </a:moveTo>
                <a:cubicBezTo>
                  <a:pt x="7971" y="240005"/>
                  <a:pt x="201226" y="-31905"/>
                  <a:pt x="519373" y="0"/>
                </a:cubicBezTo>
                <a:cubicBezTo>
                  <a:pt x="1733504" y="-154472"/>
                  <a:pt x="3390301" y="-165626"/>
                  <a:pt x="5221280" y="0"/>
                </a:cubicBezTo>
                <a:cubicBezTo>
                  <a:pt x="5514309" y="-7697"/>
                  <a:pt x="5711728" y="230362"/>
                  <a:pt x="5740653" y="519373"/>
                </a:cubicBezTo>
                <a:lnTo>
                  <a:pt x="5740653" y="519373"/>
                </a:lnTo>
                <a:cubicBezTo>
                  <a:pt x="5740256" y="783382"/>
                  <a:pt x="5483259" y="1030947"/>
                  <a:pt x="5221280" y="1038746"/>
                </a:cubicBezTo>
                <a:cubicBezTo>
                  <a:pt x="4677433" y="996542"/>
                  <a:pt x="2377160" y="877449"/>
                  <a:pt x="519373" y="1038746"/>
                </a:cubicBezTo>
                <a:cubicBezTo>
                  <a:pt x="267201" y="1043174"/>
                  <a:pt x="2660" y="838413"/>
                  <a:pt x="0" y="519373"/>
                </a:cubicBezTo>
                <a:close/>
              </a:path>
              <a:path w="5740653" h="1038746" stroke="0" extrusionOk="0">
                <a:moveTo>
                  <a:pt x="0" y="519373"/>
                </a:moveTo>
                <a:cubicBezTo>
                  <a:pt x="8864" y="233584"/>
                  <a:pt x="205035" y="-36993"/>
                  <a:pt x="519373" y="0"/>
                </a:cubicBezTo>
                <a:cubicBezTo>
                  <a:pt x="1615371" y="-136090"/>
                  <a:pt x="4184095" y="117287"/>
                  <a:pt x="5221280" y="0"/>
                </a:cubicBezTo>
                <a:cubicBezTo>
                  <a:pt x="5498129" y="28963"/>
                  <a:pt x="5784846" y="262549"/>
                  <a:pt x="5740653" y="519373"/>
                </a:cubicBezTo>
                <a:lnTo>
                  <a:pt x="5740653" y="519373"/>
                </a:lnTo>
                <a:cubicBezTo>
                  <a:pt x="5733330" y="838977"/>
                  <a:pt x="5501120" y="1039913"/>
                  <a:pt x="5221280" y="1038746"/>
                </a:cubicBezTo>
                <a:cubicBezTo>
                  <a:pt x="4196538" y="1085078"/>
                  <a:pt x="193895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71" y="2916289"/>
            <a:ext cx="457200" cy="4572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193776" y="3955522"/>
            <a:ext cx="1593445" cy="1086189"/>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681083" y="4179684"/>
            <a:ext cx="1117414" cy="942818"/>
          </a:xfrm>
          <a:prstGeom prst="rect">
            <a:avLst/>
          </a:prstGeom>
        </p:spPr>
      </p:pic>
      <p:sp>
        <p:nvSpPr>
          <p:cNvPr id="18" name="TextBox 17">
            <a:extLst>
              <a:ext uri="{FF2B5EF4-FFF2-40B4-BE49-F238E27FC236}">
                <a16:creationId xmlns:a16="http://schemas.microsoft.com/office/drawing/2014/main" id="{B96EA76C-DA41-45B2-B0CA-9DB49E7F7FB8}"/>
              </a:ext>
            </a:extLst>
          </p:cNvPr>
          <p:cNvSpPr txBox="1"/>
          <p:nvPr/>
        </p:nvSpPr>
        <p:spPr>
          <a:xfrm>
            <a:off x="3414712" y="439051"/>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Đây là biểu đồ gì?</a:t>
            </a:r>
          </a:p>
        </p:txBody>
      </p:sp>
      <p:sp>
        <p:nvSpPr>
          <p:cNvPr id="19" name="Rectangle: Rounded Corners 18">
            <a:extLst>
              <a:ext uri="{FF2B5EF4-FFF2-40B4-BE49-F238E27FC236}">
                <a16:creationId xmlns:a16="http://schemas.microsoft.com/office/drawing/2014/main" id="{1BC7934B-F8F7-4CBE-A7D2-7C936CA43572}"/>
              </a:ext>
            </a:extLst>
          </p:cNvPr>
          <p:cNvSpPr/>
          <p:nvPr/>
        </p:nvSpPr>
        <p:spPr>
          <a:xfrm>
            <a:off x="328952" y="3059906"/>
            <a:ext cx="2974643" cy="111977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hình quạt tròn </a:t>
            </a:r>
          </a:p>
        </p:txBody>
      </p:sp>
      <p:pic>
        <p:nvPicPr>
          <p:cNvPr id="6" name="Picture 5">
            <a:extLst>
              <a:ext uri="{FF2B5EF4-FFF2-40B4-BE49-F238E27FC236}">
                <a16:creationId xmlns:a16="http://schemas.microsoft.com/office/drawing/2014/main" id="{A5012108-EA0F-E2EB-5E69-081BD4672AF3}"/>
              </a:ext>
            </a:extLst>
          </p:cNvPr>
          <p:cNvPicPr>
            <a:picLocks noChangeAspect="1"/>
          </p:cNvPicPr>
          <p:nvPr/>
        </p:nvPicPr>
        <p:blipFill>
          <a:blip r:embed="rId11"/>
          <a:stretch>
            <a:fillRect/>
          </a:stretch>
        </p:blipFill>
        <p:spPr>
          <a:xfrm>
            <a:off x="3774139" y="1345688"/>
            <a:ext cx="2974643" cy="2973158"/>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14" grpId="0"/>
      <p:bldP spid="19" grpId="0" animBg="1"/>
    </p:bldLst>
  </p:timing>
</p:sld>
</file>

<file path=ppt/theme/theme1.xml><?xml version="1.0" encoding="utf-8"?>
<a:theme xmlns:a="http://schemas.openxmlformats.org/drawingml/2006/main" name="Who's Who Game by Slidesgo">
  <a:themeElements>
    <a:clrScheme name="Simple Light">
      <a:dk1>
        <a:srgbClr val="000000"/>
      </a:dk1>
      <a:lt1>
        <a:srgbClr val="FFFFFF"/>
      </a:lt1>
      <a:dk2>
        <a:srgbClr val="595959"/>
      </a:dk2>
      <a:lt2>
        <a:srgbClr val="EEEEEE"/>
      </a:lt2>
      <a:accent1>
        <a:srgbClr val="FF8888"/>
      </a:accent1>
      <a:accent2>
        <a:srgbClr val="CFD690"/>
      </a:accent2>
      <a:accent3>
        <a:srgbClr val="46AA9E"/>
      </a:accent3>
      <a:accent4>
        <a:srgbClr val="0B443D"/>
      </a:accent4>
      <a:accent5>
        <a:srgbClr val="F4EAD7"/>
      </a:accent5>
      <a:accent6>
        <a:srgbClr val="F8F4EC"/>
      </a:accent6>
      <a:hlink>
        <a:srgbClr val="CE71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750</TotalTime>
  <Words>908</Words>
  <Application>Microsoft Office PowerPoint</Application>
  <PresentationFormat>On-screen Show (16:9)</PresentationFormat>
  <Paragraphs>87</Paragraphs>
  <Slides>24</Slides>
  <Notes>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Bangers</vt:lpstr>
      <vt:lpstr>Calibri</vt:lpstr>
      <vt:lpstr>Cambria</vt:lpstr>
      <vt:lpstr>Sriracha</vt:lpstr>
      <vt:lpstr>Times New Roman</vt:lpstr>
      <vt:lpstr>Who's Who Game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ngoc anh</cp:lastModifiedBy>
  <cp:revision>68</cp:revision>
  <dcterms:modified xsi:type="dcterms:W3CDTF">2025-04-02T08:44:42Z</dcterms:modified>
  <cp:category>9Slide.vn</cp:category>
</cp:coreProperties>
</file>