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07" r:id="rId2"/>
    <p:sldId id="450" r:id="rId3"/>
    <p:sldId id="451" r:id="rId4"/>
    <p:sldId id="292" r:id="rId5"/>
    <p:sldId id="449" r:id="rId6"/>
    <p:sldId id="309" r:id="rId7"/>
    <p:sldId id="310" r:id="rId8"/>
    <p:sldId id="311" r:id="rId9"/>
    <p:sldId id="312" r:id="rId10"/>
    <p:sldId id="313" r:id="rId11"/>
    <p:sldId id="338" r:id="rId12"/>
    <p:sldId id="452" r:id="rId13"/>
    <p:sldId id="337" r:id="rId14"/>
    <p:sldId id="336" r:id="rId15"/>
    <p:sldId id="453" r:id="rId16"/>
    <p:sldId id="454" r:id="rId17"/>
    <p:sldId id="341" r:id="rId18"/>
    <p:sldId id="455" r:id="rId19"/>
    <p:sldId id="456" r:id="rId20"/>
    <p:sldId id="457" r:id="rId21"/>
    <p:sldId id="458" r:id="rId22"/>
    <p:sldId id="301" r:id="rId23"/>
    <p:sldId id="302"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653" autoAdjust="0"/>
  </p:normalViewPr>
  <p:slideViewPr>
    <p:cSldViewPr snapToGrid="0">
      <p:cViewPr varScale="1">
        <p:scale>
          <a:sx n="71" d="100"/>
          <a:sy n="71" d="100"/>
        </p:scale>
        <p:origin x="-64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2025/4/2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90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4</a:t>
            </a:fld>
            <a:endParaRPr lang="zh-CN" altLang="en-US"/>
          </a:p>
        </p:txBody>
      </p:sp>
    </p:spTree>
    <p:extLst>
      <p:ext uri="{BB962C8B-B14F-4D97-AF65-F5344CB8AC3E}">
        <p14:creationId xmlns:p14="http://schemas.microsoft.com/office/powerpoint/2010/main" val="10261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20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2.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xmlns=""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xmlns=""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xmlns=""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xmlns=""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xmlns=""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xmlns=""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xmlns=""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xmlns="" id="{A5D8843D-CBF3-6EE2-1008-46E2940BE379}"/>
              </a:ext>
            </a:extLst>
          </p:cNvPr>
          <p:cNvPicPr>
            <a:picLocks noChangeAspect="1"/>
          </p:cNvPicPr>
          <p:nvPr/>
        </p:nvPicPr>
        <p:blipFill>
          <a:blip r:embed="rId8"/>
          <a:stretch>
            <a:fillRect/>
          </a:stretch>
        </p:blipFill>
        <p:spPr>
          <a:xfrm>
            <a:off x="521732" y="1796124"/>
            <a:ext cx="11351736" cy="377375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xmlns="" id="{F926DEFC-0F9B-E306-B165-079C83BB17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xmlns=""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xmlns=""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xmlns="" id="{8CF3FB4B-3C5C-7308-C0C9-3712A2E31E90}"/>
              </a:ext>
            </a:extLst>
          </p:cNvPr>
          <p:cNvSpPr/>
          <p:nvPr/>
        </p:nvSpPr>
        <p:spPr>
          <a:xfrm>
            <a:off x="1228693" y="323961"/>
            <a:ext cx="9733947" cy="18197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dirty="0" err="1">
                <a:solidFill>
                  <a:srgbClr val="000066"/>
                </a:solidFill>
              </a:rPr>
              <a:t>Đọc</a:t>
            </a:r>
            <a:r>
              <a:rPr lang="en-US" sz="3600" b="1" dirty="0">
                <a:solidFill>
                  <a:srgbClr val="000066"/>
                </a:solidFill>
              </a:rPr>
              <a:t> </a:t>
            </a:r>
            <a:r>
              <a:rPr lang="en-US" sz="3600" b="1" dirty="0" err="1">
                <a:solidFill>
                  <a:srgbClr val="000066"/>
                </a:solidFill>
              </a:rPr>
              <a:t>thông</a:t>
            </a:r>
            <a:r>
              <a:rPr lang="en-US" sz="3600" b="1" dirty="0">
                <a:solidFill>
                  <a:srgbClr val="000066"/>
                </a:solidFill>
              </a:rPr>
              <a:t> tin </a:t>
            </a:r>
            <a:r>
              <a:rPr lang="en-US" sz="3600" b="1" dirty="0" err="1">
                <a:solidFill>
                  <a:srgbClr val="000066"/>
                </a:solidFill>
              </a:rPr>
              <a:t>trong</a:t>
            </a:r>
            <a:r>
              <a:rPr lang="en-US" sz="3600" b="1" dirty="0">
                <a:solidFill>
                  <a:srgbClr val="000066"/>
                </a:solidFill>
              </a:rPr>
              <a:t> </a:t>
            </a:r>
            <a:r>
              <a:rPr lang="en-US" sz="3600" b="1" dirty="0" err="1">
                <a:solidFill>
                  <a:srgbClr val="000066"/>
                </a:solidFill>
              </a:rPr>
              <a:t>bài</a:t>
            </a:r>
            <a:r>
              <a:rPr lang="en-US" sz="3600" b="1" dirty="0">
                <a:solidFill>
                  <a:srgbClr val="000066"/>
                </a:solidFill>
              </a:rPr>
              <a:t> </a:t>
            </a:r>
            <a:r>
              <a:rPr lang="en-US" sz="3600" b="1" dirty="0" err="1">
                <a:solidFill>
                  <a:srgbClr val="000066"/>
                </a:solidFill>
              </a:rPr>
              <a:t>và</a:t>
            </a:r>
            <a:r>
              <a:rPr lang="en-US" sz="3600" b="1" dirty="0">
                <a:solidFill>
                  <a:srgbClr val="000066"/>
                </a:solidFill>
              </a:rPr>
              <a:t> </a:t>
            </a:r>
            <a:r>
              <a:rPr lang="en-US" sz="3600" b="1" dirty="0" err="1">
                <a:solidFill>
                  <a:srgbClr val="000066"/>
                </a:solidFill>
              </a:rPr>
              <a:t>trả</a:t>
            </a:r>
            <a:r>
              <a:rPr lang="en-US" sz="3600" b="1" dirty="0">
                <a:solidFill>
                  <a:srgbClr val="000066"/>
                </a:solidFill>
              </a:rPr>
              <a:t> </a:t>
            </a:r>
            <a:r>
              <a:rPr lang="en-US" sz="3600" b="1" dirty="0" err="1">
                <a:solidFill>
                  <a:srgbClr val="000066"/>
                </a:solidFill>
              </a:rPr>
              <a:t>lời</a:t>
            </a:r>
            <a:r>
              <a:rPr lang="en-US" sz="3600" b="1" dirty="0">
                <a:solidFill>
                  <a:srgbClr val="000066"/>
                </a:solidFill>
              </a:rPr>
              <a:t> </a:t>
            </a:r>
            <a:r>
              <a:rPr lang="en-US" sz="3600" b="1" dirty="0" err="1">
                <a:solidFill>
                  <a:srgbClr val="000066"/>
                </a:solidFill>
              </a:rPr>
              <a:t>câu</a:t>
            </a:r>
            <a:r>
              <a:rPr lang="en-US" sz="3600" b="1" dirty="0">
                <a:solidFill>
                  <a:srgbClr val="000066"/>
                </a:solidFill>
              </a:rPr>
              <a:t> </a:t>
            </a:r>
            <a:r>
              <a:rPr lang="en-US" sz="3600" b="1" dirty="0" err="1">
                <a:solidFill>
                  <a:srgbClr val="000066"/>
                </a:solidFill>
              </a:rPr>
              <a:t>hỏi</a:t>
            </a:r>
            <a:r>
              <a:rPr lang="en-US" sz="3600" b="1" dirty="0">
                <a:solidFill>
                  <a:srgbClr val="000066"/>
                </a:solidFill>
              </a:rPr>
              <a:t>:</a:t>
            </a:r>
          </a:p>
          <a:p>
            <a:pPr marL="457200" lvl="0" indent="-457200" algn="just" defTabSz="914446">
              <a:buFont typeface="Arial" panose="020B0604020202020204" pitchFamily="34" charset="0"/>
              <a:buChar char="•"/>
              <a:defRPr/>
            </a:pPr>
            <a:r>
              <a:rPr lang="en-US" sz="3600" dirty="0" err="1">
                <a:solidFill>
                  <a:srgbClr val="000066"/>
                </a:solidFill>
              </a:rPr>
              <a:t>Kể</a:t>
            </a:r>
            <a:r>
              <a:rPr lang="en-US" sz="3600" dirty="0">
                <a:solidFill>
                  <a:srgbClr val="000066"/>
                </a:solidFill>
              </a:rPr>
              <a:t> </a:t>
            </a:r>
            <a:r>
              <a:rPr lang="en-US" sz="3600" dirty="0" err="1">
                <a:solidFill>
                  <a:srgbClr val="000066"/>
                </a:solidFill>
              </a:rPr>
              <a:t>tên</a:t>
            </a:r>
            <a:r>
              <a:rPr lang="en-US" sz="3600" dirty="0">
                <a:solidFill>
                  <a:srgbClr val="000066"/>
                </a:solidFill>
              </a:rPr>
              <a:t> </a:t>
            </a:r>
            <a:r>
              <a:rPr lang="en-US" sz="3600" dirty="0" err="1">
                <a:solidFill>
                  <a:srgbClr val="000066"/>
                </a:solidFill>
              </a:rPr>
              <a:t>một</a:t>
            </a:r>
            <a:r>
              <a:rPr lang="en-US" sz="3600" dirty="0">
                <a:solidFill>
                  <a:srgbClr val="000066"/>
                </a:solidFill>
              </a:rPr>
              <a:t> </a:t>
            </a:r>
            <a:r>
              <a:rPr lang="en-US" sz="3600" dirty="0" err="1">
                <a:solidFill>
                  <a:srgbClr val="000066"/>
                </a:solidFill>
              </a:rPr>
              <a:t>số</a:t>
            </a:r>
            <a:r>
              <a:rPr lang="en-US" sz="3600" dirty="0">
                <a:solidFill>
                  <a:srgbClr val="000066"/>
                </a:solidFill>
              </a:rPr>
              <a:t> </a:t>
            </a:r>
            <a:r>
              <a:rPr lang="en-US" sz="3600" dirty="0" err="1">
                <a:solidFill>
                  <a:srgbClr val="000066"/>
                </a:solidFill>
              </a:rPr>
              <a:t>thắng</a:t>
            </a:r>
            <a:r>
              <a:rPr lang="en-US" sz="3600" dirty="0">
                <a:solidFill>
                  <a:srgbClr val="000066"/>
                </a:solidFill>
              </a:rPr>
              <a:t> </a:t>
            </a:r>
            <a:r>
              <a:rPr lang="en-US" sz="3600" dirty="0" err="1">
                <a:solidFill>
                  <a:srgbClr val="000066"/>
                </a:solidFill>
              </a:rPr>
              <a:t>lợi</a:t>
            </a:r>
            <a:r>
              <a:rPr lang="en-US" sz="3600" dirty="0">
                <a:solidFill>
                  <a:srgbClr val="000066"/>
                </a:solidFill>
              </a:rPr>
              <a:t> </a:t>
            </a:r>
            <a:r>
              <a:rPr lang="en-US" sz="3600" dirty="0" err="1">
                <a:solidFill>
                  <a:srgbClr val="000066"/>
                </a:solidFill>
              </a:rPr>
              <a:t>tiêu</a:t>
            </a:r>
            <a:r>
              <a:rPr lang="en-US" sz="3600" dirty="0">
                <a:solidFill>
                  <a:srgbClr val="000066"/>
                </a:solidFill>
              </a:rPr>
              <a:t> </a:t>
            </a:r>
            <a:r>
              <a:rPr lang="en-US" sz="3600" dirty="0" err="1">
                <a:solidFill>
                  <a:srgbClr val="000066"/>
                </a:solidFill>
              </a:rPr>
              <a:t>biểu</a:t>
            </a:r>
            <a:r>
              <a:rPr lang="en-US" sz="3600" dirty="0">
                <a:solidFill>
                  <a:srgbClr val="000066"/>
                </a:solidFill>
              </a:rPr>
              <a:t> </a:t>
            </a:r>
            <a:r>
              <a:rPr lang="en-US" sz="3600" dirty="0" err="1">
                <a:solidFill>
                  <a:srgbClr val="000066"/>
                </a:solidFill>
              </a:rPr>
              <a:t>trong</a:t>
            </a:r>
            <a:r>
              <a:rPr lang="en-US" sz="3600" dirty="0">
                <a:solidFill>
                  <a:srgbClr val="000066"/>
                </a:solidFill>
              </a:rPr>
              <a:t> </a:t>
            </a:r>
            <a:r>
              <a:rPr lang="en-US" sz="3600" dirty="0" err="1">
                <a:solidFill>
                  <a:srgbClr val="000066"/>
                </a:solidFill>
              </a:rPr>
              <a:t>Cách</a:t>
            </a:r>
            <a:r>
              <a:rPr lang="en-US" sz="3600" dirty="0">
                <a:solidFill>
                  <a:srgbClr val="000066"/>
                </a:solidFill>
              </a:rPr>
              <a:t> </a:t>
            </a:r>
            <a:r>
              <a:rPr lang="en-US" sz="3600" dirty="0" err="1">
                <a:solidFill>
                  <a:srgbClr val="000066"/>
                </a:solidFill>
              </a:rPr>
              <a:t>mạng</a:t>
            </a:r>
            <a:r>
              <a:rPr lang="en-US" sz="3600" dirty="0">
                <a:solidFill>
                  <a:srgbClr val="000066"/>
                </a:solidFill>
              </a:rPr>
              <a:t> </a:t>
            </a:r>
            <a:r>
              <a:rPr lang="en-US" sz="3600" dirty="0" err="1">
                <a:solidFill>
                  <a:srgbClr val="000066"/>
                </a:solidFill>
              </a:rPr>
              <a:t>tháng</a:t>
            </a:r>
            <a:r>
              <a:rPr lang="en-US" sz="3600" dirty="0">
                <a:solidFill>
                  <a:srgbClr val="000066"/>
                </a:solidFill>
              </a:rPr>
              <a:t> </a:t>
            </a:r>
            <a:r>
              <a:rPr lang="en-US" sz="3600" dirty="0" err="1">
                <a:solidFill>
                  <a:srgbClr val="000066"/>
                </a:solidFill>
              </a:rPr>
              <a:t>Tám</a:t>
            </a:r>
            <a:r>
              <a:rPr lang="en-US" sz="3600" dirty="0">
                <a:solidFill>
                  <a:srgbClr val="000066"/>
                </a:solidFill>
              </a:rPr>
              <a:t> </a:t>
            </a:r>
            <a:r>
              <a:rPr lang="en-US" sz="3600" dirty="0" err="1">
                <a:solidFill>
                  <a:srgbClr val="000066"/>
                </a:solidFill>
              </a:rPr>
              <a:t>năm</a:t>
            </a:r>
            <a:r>
              <a:rPr lang="en-US" sz="3600" dirty="0">
                <a:solidFill>
                  <a:srgbClr val="000066"/>
                </a:solidFill>
              </a:rPr>
              <a:t> 1945. </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4" name="Picture 3">
            <a:extLst>
              <a:ext uri="{FF2B5EF4-FFF2-40B4-BE49-F238E27FC236}">
                <a16:creationId xmlns:a16="http://schemas.microsoft.com/office/drawing/2014/main" xmlns=""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xmlns=""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Rectangle: Rounded Corners 1">
            <a:extLst>
              <a:ext uri="{FF2B5EF4-FFF2-40B4-BE49-F238E27FC236}">
                <a16:creationId xmlns:a16="http://schemas.microsoft.com/office/drawing/2014/main" xmlns="" id="{B4760AB1-08B3-A1AD-4347-98C5290D58AB}"/>
              </a:ext>
            </a:extLst>
          </p:cNvPr>
          <p:cNvSpPr/>
          <p:nvPr/>
        </p:nvSpPr>
        <p:spPr>
          <a:xfrm>
            <a:off x="4868012"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FF0000"/>
                </a:solidFill>
                <a:effectLst/>
                <a:latin typeface="Cambria" panose="02040503050406030204" pitchFamily="18" charset="0"/>
                <a:ea typeface="Cambria" panose="02040503050406030204" pitchFamily="18" charset="0"/>
              </a:rPr>
              <a:t>Một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số</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thắng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lợi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tiêu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biểu</a:t>
            </a:r>
            <a:r>
              <a:rPr lang="en-US" sz="4000" b="1" dirty="0">
                <a:solidFill>
                  <a:srgbClr val="FF0000"/>
                </a:solidFill>
                <a:effectLst/>
                <a:latin typeface="Cambria" panose="02040503050406030204" pitchFamily="18" charset="0"/>
                <a:ea typeface="Cambria" panose="02040503050406030204" pitchFamily="18" charset="0"/>
              </a:rPr>
              <a:t> </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13" name="Rectangle: Diagonal Corners Rounded 12">
            <a:extLst>
              <a:ext uri="{FF2B5EF4-FFF2-40B4-BE49-F238E27FC236}">
                <a16:creationId xmlns:a16="http://schemas.microsoft.com/office/drawing/2014/main" xmlns="" id="{1E34A5A3-5BDA-407B-D6C2-1B21E75FA1C4}"/>
              </a:ext>
            </a:extLst>
          </p:cNvPr>
          <p:cNvSpPr/>
          <p:nvPr/>
        </p:nvSpPr>
        <p:spPr>
          <a:xfrm>
            <a:off x="602746" y="613894"/>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xmlns="" id="{C640F042-8852-4784-C8A7-871989A01D3D}"/>
              </a:ext>
            </a:extLst>
          </p:cNvPr>
          <p:cNvSpPr/>
          <p:nvPr/>
        </p:nvSpPr>
        <p:spPr>
          <a:xfrm>
            <a:off x="7489417" y="623066"/>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xmlns="" id="{3E374976-635B-9942-3CE0-8E904FD7E8B2}"/>
              </a:ext>
            </a:extLst>
          </p:cNvPr>
          <p:cNvSpPr/>
          <p:nvPr/>
        </p:nvSpPr>
        <p:spPr>
          <a:xfrm>
            <a:off x="540731" y="3820990"/>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xmlns="" id="{0897EDDD-C750-F6FF-F085-E01A8E3435FC}"/>
              </a:ext>
            </a:extLst>
          </p:cNvPr>
          <p:cNvSpPr/>
          <p:nvPr/>
        </p:nvSpPr>
        <p:spPr>
          <a:xfrm>
            <a:off x="7705726" y="3825020"/>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B9642066-ED8A-222C-F6DE-8F968CC3FE55}"/>
              </a:ext>
            </a:extLst>
          </p:cNvPr>
          <p:cNvSpPr/>
          <p:nvPr/>
        </p:nvSpPr>
        <p:spPr>
          <a:xfrm>
            <a:off x="638992" y="8594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Quân dân chiếm được các cơ quan đầu não của địch: Phủ Khâm sai, Tòa Thị chính...</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6A0B5D00-C111-03A9-180F-CB26D54A89A3}"/>
              </a:ext>
            </a:extLst>
          </p:cNvPr>
          <p:cNvSpPr/>
          <p:nvPr/>
        </p:nvSpPr>
        <p:spPr>
          <a:xfrm>
            <a:off x="7795604" y="892108"/>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Chính quyền cách mạng ra mắt nhân dân.</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DFA2D43E-9E7F-568C-DDBD-DEE70683BD7F}"/>
              </a:ext>
            </a:extLst>
          </p:cNvPr>
          <p:cNvSpPr/>
          <p:nvPr/>
        </p:nvSpPr>
        <p:spPr>
          <a:xfrm>
            <a:off x="7795604" y="4181747"/>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00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Cuối tháng 8-1945, Tổng khởi nghĩa giành thắng lợi trên toàn quốc. </a:t>
            </a: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C006EEE0-7144-C8D9-DEFC-0D7EE793C299}"/>
              </a:ext>
            </a:extLst>
          </p:cNvPr>
          <p:cNvSpPr/>
          <p:nvPr/>
        </p:nvSpPr>
        <p:spPr>
          <a:xfrm>
            <a:off x="256163" y="3820990"/>
            <a:ext cx="4689840" cy="23713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vi-VN" sz="40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Tỏa đi chiếm các công sở.</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xmlns="" id="{C62EC518-A753-22E2-2A65-3D1490CF2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4" grpId="0"/>
      <p:bldP spid="7"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xmlns=""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xmlns=""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xmlns=""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err="1">
                <a:solidFill>
                  <a:srgbClr val="000066"/>
                </a:solidFill>
              </a:rPr>
              <a:t>Kể</a:t>
            </a:r>
            <a:r>
              <a:rPr lang="en-US" sz="4000" b="1" dirty="0">
                <a:solidFill>
                  <a:srgbClr val="000066"/>
                </a:solidFill>
              </a:rPr>
              <a:t> </a:t>
            </a:r>
            <a:r>
              <a:rPr lang="en-US" sz="4000" b="1" dirty="0" err="1">
                <a:solidFill>
                  <a:srgbClr val="000066"/>
                </a:solidFill>
              </a:rPr>
              <a:t>lại</a:t>
            </a:r>
            <a:r>
              <a:rPr lang="en-US" sz="4000" b="1" dirty="0">
                <a:solidFill>
                  <a:srgbClr val="000066"/>
                </a:solidFill>
              </a:rPr>
              <a:t> </a:t>
            </a:r>
            <a:r>
              <a:rPr lang="en-US" sz="4000" b="1" dirty="0" err="1">
                <a:solidFill>
                  <a:srgbClr val="000066"/>
                </a:solidFill>
              </a:rPr>
              <a:t>một</a:t>
            </a:r>
            <a:r>
              <a:rPr lang="en-US" sz="4000" b="1" dirty="0">
                <a:solidFill>
                  <a:srgbClr val="000066"/>
                </a:solidFill>
              </a:rPr>
              <a:t> </a:t>
            </a:r>
            <a:r>
              <a:rPr lang="en-US" sz="4000" b="1" dirty="0" err="1">
                <a:solidFill>
                  <a:srgbClr val="000066"/>
                </a:solidFill>
              </a:rPr>
              <a:t>sự</a:t>
            </a:r>
            <a:r>
              <a:rPr lang="en-US" sz="4000" b="1" dirty="0">
                <a:solidFill>
                  <a:srgbClr val="000066"/>
                </a:solidFill>
              </a:rPr>
              <a:t> </a:t>
            </a:r>
            <a:r>
              <a:rPr lang="en-US" sz="4000" b="1" dirty="0" err="1">
                <a:solidFill>
                  <a:srgbClr val="000066"/>
                </a:solidFill>
              </a:rPr>
              <a:t>kiện</a:t>
            </a:r>
            <a:r>
              <a:rPr lang="en-US" sz="4000" b="1" dirty="0">
                <a:solidFill>
                  <a:srgbClr val="000066"/>
                </a:solidFill>
              </a:rPr>
              <a:t> </a:t>
            </a:r>
            <a:r>
              <a:rPr lang="en-US" sz="4000" b="1" dirty="0" err="1">
                <a:solidFill>
                  <a:srgbClr val="000066"/>
                </a:solidFill>
              </a:rPr>
              <a:t>diễn</a:t>
            </a:r>
            <a:r>
              <a:rPr lang="en-US" sz="4000" b="1" dirty="0">
                <a:solidFill>
                  <a:srgbClr val="000066"/>
                </a:solidFill>
              </a:rPr>
              <a:t> </a:t>
            </a:r>
            <a:r>
              <a:rPr lang="en-US" sz="4000" b="1" dirty="0" err="1">
                <a:solidFill>
                  <a:srgbClr val="000066"/>
                </a:solidFill>
              </a:rPr>
              <a:t>ra</a:t>
            </a:r>
            <a:r>
              <a:rPr lang="en-US" sz="4000" b="1" dirty="0">
                <a:solidFill>
                  <a:srgbClr val="000066"/>
                </a:solidFill>
              </a:rPr>
              <a:t> </a:t>
            </a:r>
            <a:r>
              <a:rPr lang="en-US" sz="4000" b="1" dirty="0" err="1">
                <a:solidFill>
                  <a:srgbClr val="000066"/>
                </a:solidFill>
              </a:rPr>
              <a:t>trong</a:t>
            </a:r>
            <a:r>
              <a:rPr lang="en-US" sz="4000" b="1" dirty="0">
                <a:solidFill>
                  <a:srgbClr val="000066"/>
                </a:solidFill>
              </a:rPr>
              <a:t> </a:t>
            </a:r>
            <a:r>
              <a:rPr lang="en-US" sz="4000" b="1" dirty="0" err="1">
                <a:solidFill>
                  <a:srgbClr val="000066"/>
                </a:solidFill>
              </a:rPr>
              <a:t>Cách</a:t>
            </a:r>
            <a:r>
              <a:rPr lang="en-US" sz="4000" b="1" dirty="0">
                <a:solidFill>
                  <a:srgbClr val="000066"/>
                </a:solidFill>
              </a:rPr>
              <a:t> </a:t>
            </a:r>
            <a:r>
              <a:rPr lang="en-US" sz="4000" b="1" dirty="0" err="1">
                <a:solidFill>
                  <a:srgbClr val="000066"/>
                </a:solidFill>
              </a:rPr>
              <a:t>mạng</a:t>
            </a:r>
            <a:r>
              <a:rPr lang="en-US" sz="4000" b="1" dirty="0">
                <a:solidFill>
                  <a:srgbClr val="000066"/>
                </a:solidFill>
              </a:rPr>
              <a:t> </a:t>
            </a:r>
            <a:r>
              <a:rPr lang="en-US" sz="4000" b="1" dirty="0" err="1">
                <a:solidFill>
                  <a:srgbClr val="000066"/>
                </a:solidFill>
              </a:rPr>
              <a:t>tháng</a:t>
            </a:r>
            <a:r>
              <a:rPr lang="en-US" sz="4000" b="1" dirty="0">
                <a:solidFill>
                  <a:srgbClr val="000066"/>
                </a:solidFill>
              </a:rPr>
              <a:t> </a:t>
            </a:r>
            <a:r>
              <a:rPr lang="en-US" sz="4000" b="1" dirty="0" err="1">
                <a:solidFill>
                  <a:srgbClr val="000066"/>
                </a:solidFill>
              </a:rPr>
              <a:t>Tám</a:t>
            </a:r>
            <a:r>
              <a:rPr lang="en-US" sz="4000" b="1" dirty="0">
                <a:solidFill>
                  <a:srgbClr val="000066"/>
                </a:solidFill>
              </a:rPr>
              <a:t> ở Hà </a:t>
            </a:r>
            <a:r>
              <a:rPr lang="en-US" sz="4000" b="1" dirty="0" err="1">
                <a:solidFill>
                  <a:srgbClr val="000066"/>
                </a:solidFill>
              </a:rPr>
              <a:t>Nội</a:t>
            </a:r>
            <a:r>
              <a:rPr lang="en-US" sz="4000" b="1" dirty="0">
                <a:solidFill>
                  <a:srgbClr val="000066"/>
                </a:solidFill>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884711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xmlns=""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xmlns=""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xmlns=""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xmlns=""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xmlns=""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xmlns="" id="{36DF08A3-1363-525A-1543-FC8807533E0D}"/>
              </a:ext>
            </a:extLst>
          </p:cNvPr>
          <p:cNvGrpSpPr/>
          <p:nvPr/>
        </p:nvGrpSpPr>
        <p:grpSpPr>
          <a:xfrm>
            <a:off x="1402080" y="812800"/>
            <a:ext cx="9784080" cy="5405121"/>
            <a:chOff x="4032738" y="1851109"/>
            <a:chExt cx="8018587" cy="4041543"/>
          </a:xfrm>
        </p:grpSpPr>
        <p:sp>
          <p:nvSpPr>
            <p:cNvPr id="5" name="Rectangle: Rounded Corners 4">
              <a:extLst>
                <a:ext uri="{FF2B5EF4-FFF2-40B4-BE49-F238E27FC236}">
                  <a16:creationId xmlns:a16="http://schemas.microsoft.com/office/drawing/2014/main" xmlns=""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xmlns=""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Tại Hà Nội: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 19 – 8, nhân dân Thủ đô và các tỉnh lân cận đổ về quảng trường Nhà hát Lớn dự cuộc mít tinh do Mặt trận Việt Minh tổ chức.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Sau đó, quần chúng cách mạng có sự hỗ trợ của lực lượng tự vệ vũ trang lần lượt chiếm các cơ quan đầu não của địch như: Phủ Khâm sai, Toà Thị chính và các công sở khác,...</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Tối cùng ngày, cuộc khởi nghĩa giành chính quyền ở Hà Nội kết thúc thắng lợi.</a:t>
              </a:r>
            </a:p>
          </p:txBody>
        </p:sp>
      </p:grpSp>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xmlns=""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xmlns=""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xmlns=""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66"/>
                </a:solidFill>
                <a:effectLst/>
                <a:uLnTx/>
                <a:uFillTx/>
                <a:latin typeface="Calibri"/>
                <a:ea typeface="+mn-ea"/>
                <a:cs typeface="+mn-cs"/>
              </a:rPr>
              <a:t>Kể</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lại</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một</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sự</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kiện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diễn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ra</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trong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Cách</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tháng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Tám</a:t>
            </a:r>
            <a:r>
              <a:rPr kumimoji="0" lang="en-US" sz="4000" b="1" i="0" u="none" strike="noStrike" kern="1200" cap="none" spc="0" normalizeH="0" baseline="0" noProof="0" dirty="0">
                <a:ln>
                  <a:noFill/>
                </a:ln>
                <a:solidFill>
                  <a:srgbClr val="000066"/>
                </a:solidFill>
                <a:effectLst/>
                <a:uLnTx/>
                <a:uFillTx/>
                <a:latin typeface="Calibri"/>
                <a:ea typeface="+mn-ea"/>
                <a:cs typeface="+mn-cs"/>
              </a:rPr>
              <a:t> ở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Sài</a:t>
            </a:r>
            <a:r>
              <a:rPr kumimoji="0" lang="en-US" sz="4000" b="1" i="0" u="none" strike="noStrike" kern="1200" cap="none" spc="0" normalizeH="0" noProof="0" dirty="0">
                <a:ln>
                  <a:noFill/>
                </a:ln>
                <a:solidFill>
                  <a:srgbClr val="000066"/>
                </a:solidFill>
                <a:effectLst/>
                <a:uLnTx/>
                <a:uFillTx/>
                <a:latin typeface="Calibri"/>
                <a:ea typeface="+mn-ea"/>
                <a:cs typeface="+mn-cs"/>
              </a:rPr>
              <a:t> </a:t>
            </a:r>
            <a:r>
              <a:rPr kumimoji="0" lang="en-US" sz="4000" b="1" i="0" u="none" strike="noStrike" kern="1200" cap="none" spc="0" normalizeH="0" noProof="0" dirty="0" err="1">
                <a:ln>
                  <a:noFill/>
                </a:ln>
                <a:solidFill>
                  <a:srgbClr val="000066"/>
                </a:solidFill>
                <a:effectLst/>
                <a:uLnTx/>
                <a:uFillTx/>
                <a:latin typeface="Calibri"/>
                <a:ea typeface="+mn-ea"/>
                <a:cs typeface="+mn-cs"/>
              </a:rPr>
              <a:t>Gòn</a:t>
            </a:r>
            <a:r>
              <a:rPr kumimoji="0" lang="en-US" sz="4000" b="1" i="0" u="none" strike="noStrike" kern="1200" cap="none" spc="0" normalizeH="0" baseline="0" noProof="0" dirty="0">
                <a:ln>
                  <a:noFill/>
                </a:ln>
                <a:solidFill>
                  <a:srgbClr val="000066"/>
                </a:solidFill>
                <a:effectLst/>
                <a:uLnTx/>
                <a:uFillTx/>
                <a:latin typeface="Calibri"/>
                <a:ea typeface="+mn-ea"/>
                <a:cs typeface="+mn-cs"/>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xmlns=""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xmlns=""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xmlns="" id="{36DF08A3-1363-525A-1543-FC8807533E0D}"/>
              </a:ext>
            </a:extLst>
          </p:cNvPr>
          <p:cNvGrpSpPr/>
          <p:nvPr/>
        </p:nvGrpSpPr>
        <p:grpSpPr>
          <a:xfrm>
            <a:off x="1229360" y="1625600"/>
            <a:ext cx="9784080" cy="3464561"/>
            <a:chOff x="4032738" y="1851109"/>
            <a:chExt cx="8018587" cy="4041543"/>
          </a:xfrm>
        </p:grpSpPr>
        <p:sp>
          <p:nvSpPr>
            <p:cNvPr id="5" name="Rectangle: Rounded Corners 4">
              <a:extLst>
                <a:ext uri="{FF2B5EF4-FFF2-40B4-BE49-F238E27FC236}">
                  <a16:creationId xmlns:a16="http://schemas.microsoft.com/office/drawing/2014/main" xmlns=""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xmlns=""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Tại Sài Gòn sáng 25 – 8, hàng chục vạn nhân dân thành phố và các tỉnh lân cận kéo về trung tâm để tham dự mit tinh chào mừng thắng lợi của cuộc khởi nghĩa chính quyền cách mạng ra mắt nhân dâ</a:t>
              </a:r>
              <a:r>
                <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xmlns=""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xmlns=""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xmlns=""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333333"/>
                </a:solidFill>
                <a:effectLst/>
                <a:latin typeface="Cambria" panose="02040503050406030204" pitchFamily="18" charset="0"/>
                <a:ea typeface="Cambria" panose="02040503050406030204" pitchFamily="18" charset="0"/>
              </a:rPr>
              <a:t>Thắng lợi ở Hà Nội, Huế, Sài Gòn đã có tác dụng gì đối với cuộc Tổng khởi nghĩa trong cả nước?</a:t>
            </a:r>
            <a:endParaRPr lang="en-US" sz="3600" dirty="0">
              <a:effectLst/>
              <a:latin typeface="Cambria" panose="02040503050406030204" pitchFamily="18" charset="0"/>
              <a:ea typeface="Cambria" panose="02040503050406030204" pitchFamily="18" charset="0"/>
            </a:endParaRPr>
          </a:p>
        </p:txBody>
      </p:sp>
      <p:pic>
        <p:nvPicPr>
          <p:cNvPr id="3" name="Picture 2">
            <a:hlinkClick r:id="" action="ppaction://noaction"/>
            <a:extLst>
              <a:ext uri="{FF2B5EF4-FFF2-40B4-BE49-F238E27FC236}">
                <a16:creationId xmlns:a16="http://schemas.microsoft.com/office/drawing/2014/main" xmlns=""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xmlns=""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xmlns=""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xmlns="" id="{F3C96D8C-E6BD-4394-86EC-80255C380064}"/>
              </a:ext>
            </a:extLst>
          </p:cNvPr>
          <p:cNvSpPr txBox="1">
            <a:spLocks noChangeArrowheads="1"/>
          </p:cNvSpPr>
          <p:nvPr/>
        </p:nvSpPr>
        <p:spPr bwMode="auto">
          <a:xfrm>
            <a:off x="1187507" y="1166842"/>
            <a:ext cx="10210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Tổng khởi nghĩa giành thắng lợi ở Hà Nội Huế Sài Gòn đã có tác dụng cổ vũ nhân dân các địa phương khác đứng lên giành chính quyền và chỉ trong vòng nửa tháng các địa phương trong cả nước đã giành được chính quyền về tay nhân dân.</a:t>
            </a:r>
            <a:endParaRPr kumimoji="0" lang="en-US" altLang="en-US" sz="4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xmlns=""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xmlns=""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xmlns=""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xmlns=""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xmlns=""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xmlns=""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xmlns=""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9" name="Picture 8">
            <a:extLst>
              <a:ext uri="{FF2B5EF4-FFF2-40B4-BE49-F238E27FC236}">
                <a16:creationId xmlns:a16="http://schemas.microsoft.com/office/drawing/2014/main" xmlns="" id="{317B8DC8-A5A2-C56A-44D2-511BF9DC7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3333684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ỐI LÊ NIN - HOÀNG NGA">
            <a:hlinkClick r:id="" action="ppaction://media"/>
            <a:extLst>
              <a:ext uri="{FF2B5EF4-FFF2-40B4-BE49-F238E27FC236}">
                <a16:creationId xmlns:a16="http://schemas.microsoft.com/office/drawing/2014/main" xmlns="" id="{55A4B06E-6EB6-0DEE-E45F-38458E96F2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374119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xmlns=""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xmlns=""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xmlns=""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333333"/>
                </a:solidFill>
                <a:latin typeface="Cambria" panose="02040503050406030204" pitchFamily="18" charset="0"/>
                <a:ea typeface="Cambria" panose="02040503050406030204" pitchFamily="18" charset="0"/>
              </a:rPr>
              <a:t>T</a:t>
            </a:r>
            <a:r>
              <a:rPr lang="vi-VN" sz="4000" b="1" dirty="0">
                <a:solidFill>
                  <a:srgbClr val="333333"/>
                </a:solidFill>
                <a:latin typeface="Cambria" panose="02040503050406030204" pitchFamily="18" charset="0"/>
                <a:ea typeface="Cambria" panose="02040503050406030204" pitchFamily="18" charset="0"/>
              </a:rPr>
              <a:t>hi vẽ tranh ngày tổng khởi nghĩa giành chính quyền Cách mạng Tháng Tám trong cả nước.</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hlinkClick r:id="" action="ppaction://noaction"/>
            <a:extLst>
              <a:ext uri="{FF2B5EF4-FFF2-40B4-BE49-F238E27FC236}">
                <a16:creationId xmlns:a16="http://schemas.microsoft.com/office/drawing/2014/main" xmlns=""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620550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ách mạng Tháng Tám năm 1945 - Bước ngoặt vĩ đại của cách mạng Việt Nam  trong thế kỷ XX - Tạp chí Cộng sản">
            <a:extLst>
              <a:ext uri="{FF2B5EF4-FFF2-40B4-BE49-F238E27FC236}">
                <a16:creationId xmlns:a16="http://schemas.microsoft.com/office/drawing/2014/main" xmlns="" id="{44768E60-BA81-B4B2-D359-4321E049C4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63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489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xmlns=""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grpSp>
        <p:nvGrpSpPr>
          <p:cNvPr id="14" name="组合 19">
            <a:extLst>
              <a:ext uri="{FF2B5EF4-FFF2-40B4-BE49-F238E27FC236}">
                <a16:creationId xmlns:a16="http://schemas.microsoft.com/office/drawing/2014/main" xmlns=""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xmlns="" id="{BB7137DF-DC61-4BA1-BD2F-F6496683F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xmlns=""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1</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xmlns="" id="{DFF1A8DF-071C-4955-A8E8-797768195D52}"/>
              </a:ext>
            </a:extLst>
          </p:cNvPr>
          <p:cNvSpPr/>
          <p:nvPr/>
        </p:nvSpPr>
        <p:spPr>
          <a:xfrm>
            <a:off x="3893627" y="2465308"/>
            <a:ext cx="2574359"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Xem</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lại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endPar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xmlns=""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xmlns="" id="{71B1FB2E-104C-4F94-9985-3B66E291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xmlns=""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2</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xmlns="" id="{537DDCB0-5A98-4AAA-80E5-4E29E6E1B59E}"/>
              </a:ext>
            </a:extLst>
          </p:cNvPr>
          <p:cNvSpPr/>
          <p:nvPr/>
        </p:nvSpPr>
        <p:spPr>
          <a:xfrm>
            <a:off x="3721545" y="3707794"/>
            <a:ext cx="6306534"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Chuẩn</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bị</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tiếp</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theo</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tiết</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2.</a:t>
            </a:r>
          </a:p>
        </p:txBody>
      </p:sp>
      <p:pic>
        <p:nvPicPr>
          <p:cNvPr id="23" name="图片 66" descr="云">
            <a:extLst>
              <a:ext uri="{FF2B5EF4-FFF2-40B4-BE49-F238E27FC236}">
                <a16:creationId xmlns:a16="http://schemas.microsoft.com/office/drawing/2014/main" xmlns="" id="{2F26C6B9-7B80-4209-A07C-49F687DCEFC8}"/>
              </a:ext>
            </a:extLst>
          </p:cNvPr>
          <p:cNvPicPr>
            <a:picLocks noChangeAspect="1"/>
          </p:cNvPicPr>
          <p:nvPr/>
        </p:nvPicPr>
        <p:blipFill>
          <a:blip r:embed="rId4"/>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xmlns="" id="{FC061D7A-B15C-41D8-BEE6-3B1624094C15}"/>
              </a:ext>
            </a:extLst>
          </p:cNvPr>
          <p:cNvSpPr/>
          <p:nvPr/>
        </p:nvSpPr>
        <p:spPr>
          <a:xfrm>
            <a:off x="4346963" y="272312"/>
            <a:ext cx="3498072"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pic>
        <p:nvPicPr>
          <p:cNvPr id="4" name="图片 16">
            <a:extLst>
              <a:ext uri="{FF2B5EF4-FFF2-40B4-BE49-F238E27FC236}">
                <a16:creationId xmlns:a16="http://schemas.microsoft.com/office/drawing/2014/main" xmlns="" id="{3EDD7140-C11C-BA5F-DF85-CCFCE210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8" name="图片 23">
            <a:extLst>
              <a:ext uri="{FF2B5EF4-FFF2-40B4-BE49-F238E27FC236}">
                <a16:creationId xmlns:a16="http://schemas.microsoft.com/office/drawing/2014/main" xmlns="" id="{0E121C25-9B64-A382-75E7-4AC757368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1500"/>
                                        <p:tgtEl>
                                          <p:spTgt spid="22">
                                            <p:txEl>
                                              <p:pRg st="0" end="0"/>
                                            </p:txEl>
                                          </p:spTgt>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750" fill="hold"/>
                                        <p:tgtEl>
                                          <p:spTgt spid="4"/>
                                        </p:tgtEl>
                                        <p:attrNameLst>
                                          <p:attrName>ppt_x</p:attrName>
                                        </p:attrNameLst>
                                      </p:cBhvr>
                                      <p:tavLst>
                                        <p:tav tm="0">
                                          <p:val>
                                            <p:strVal val="1+#ppt_w/2"/>
                                          </p:val>
                                        </p:tav>
                                        <p:tav tm="100000">
                                          <p:val>
                                            <p:strVal val="#ppt_x"/>
                                          </p:val>
                                        </p:tav>
                                      </p:tavLst>
                                    </p:anim>
                                    <p:anim calcmode="lin" valueType="num">
                                      <p:cBhvr additive="base">
                                        <p:cTn id="46" dur="750" fill="hold"/>
                                        <p:tgtEl>
                                          <p:spTgt spid="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750" fill="hold"/>
                                        <p:tgtEl>
                                          <p:spTgt spid="8"/>
                                        </p:tgtEl>
                                        <p:attrNameLst>
                                          <p:attrName>ppt_x</p:attrName>
                                        </p:attrNameLst>
                                      </p:cBhvr>
                                      <p:tavLst>
                                        <p:tav tm="0">
                                          <p:val>
                                            <p:strVal val="0-#ppt_w/2"/>
                                          </p:val>
                                        </p:tav>
                                        <p:tav tm="100000">
                                          <p:val>
                                            <p:strVal val="#ppt_x"/>
                                          </p:val>
                                        </p:tav>
                                      </p:tavLst>
                                    </p:anim>
                                    <p:anim calcmode="lin" valueType="num">
                                      <p:cBhvr additive="base">
                                        <p:cTn id="5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xmlns=""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xmlns=""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pic>
        <p:nvPicPr>
          <p:cNvPr id="2" name="Picture 1">
            <a:extLst>
              <a:ext uri="{FF2B5EF4-FFF2-40B4-BE49-F238E27FC236}">
                <a16:creationId xmlns:a16="http://schemas.microsoft.com/office/drawing/2014/main" xmlns="" id="{7A682A87-347E-C0A7-D548-D28C102A4D31}"/>
              </a:ext>
            </a:extLst>
          </p:cNvPr>
          <p:cNvPicPr>
            <a:picLocks noChangeAspect="1"/>
          </p:cNvPicPr>
          <p:nvPr/>
        </p:nvPicPr>
        <p:blipFill>
          <a:blip r:embed="rId4"/>
          <a:stretch>
            <a:fillRect/>
          </a:stretch>
        </p:blipFill>
        <p:spPr>
          <a:xfrm>
            <a:off x="3797080" y="1704716"/>
            <a:ext cx="8394920"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xmlns=""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xmlns=""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xmlns="" id="{F3C96D8C-E6BD-4394-86EC-80255C380064}"/>
              </a:ext>
            </a:extLst>
          </p:cNvPr>
          <p:cNvSpPr txBox="1">
            <a:spLocks noChangeArrowheads="1"/>
          </p:cNvSpPr>
          <p:nvPr/>
        </p:nvSpPr>
        <p:spPr bwMode="auto">
          <a:xfrm>
            <a:off x="1004075" y="545258"/>
            <a:ext cx="10258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Q</a:t>
            </a:r>
            <a:r>
              <a:rPr lang="vi-VN"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uan sát hình 1 trong SGK và chia sẻ những hiểu biết về địa danh được giới thiệu trong hình cũng như hoạt động của Chủ tịch Hồ Chí Minh trong thời gian ở Pác Bó (Cao Bằng).</a:t>
            </a:r>
            <a:endParaRPr kumimoji="0" lang="en-US" altLang="en-US" sz="32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745D76D6-6455-15EB-EC19-DC63BD65F1C2}"/>
              </a:ext>
            </a:extLst>
          </p:cNvPr>
          <p:cNvPicPr>
            <a:picLocks noChangeAspect="1"/>
          </p:cNvPicPr>
          <p:nvPr/>
        </p:nvPicPr>
        <p:blipFill>
          <a:blip r:embed="rId5"/>
          <a:stretch>
            <a:fillRect/>
          </a:stretch>
        </p:blipFill>
        <p:spPr>
          <a:xfrm>
            <a:off x="3812222" y="2568257"/>
            <a:ext cx="4762818" cy="3742989"/>
          </a:xfrm>
          <a:prstGeom prst="rect">
            <a:avLst/>
          </a:prstGeom>
        </p:spPr>
      </p:pic>
    </p:spTree>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xmlns=""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xmlns=""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TextBox 1">
            <a:extLst>
              <a:ext uri="{FF2B5EF4-FFF2-40B4-BE49-F238E27FC236}">
                <a16:creationId xmlns:a16="http://schemas.microsoft.com/office/drawing/2014/main" xmlns="" id="{776245DF-0FB0-485E-0148-8B0EEC9B0D43}"/>
              </a:ext>
            </a:extLst>
          </p:cNvPr>
          <p:cNvSpPr txBox="1"/>
          <p:nvPr/>
        </p:nvSpPr>
        <p:spPr>
          <a:xfrm>
            <a:off x="894080" y="914400"/>
            <a:ext cx="5415280" cy="5016758"/>
          </a:xfrm>
          <a:prstGeom prst="rect">
            <a:avLst/>
          </a:prstGeom>
          <a:noFill/>
        </p:spPr>
        <p:txBody>
          <a:bodyPr wrap="square" rtlCol="0">
            <a:spAutoFit/>
          </a:bodyPr>
          <a:lstStyle/>
          <a:p>
            <a:pPr algn="just"/>
            <a:r>
              <a:rPr lang="vi-VN" sz="3200" dirty="0">
                <a:solidFill>
                  <a:srgbClr val="FF0000"/>
                </a:solidFill>
              </a:rPr>
              <a:t>- Pác Bó là nơi được Bác Hồ chọn làm căn cứ địa lãnh đạo cách mạng và là nơi có dấu ấn quan trọng trong cuộc kháng chiến chống Pháp và chống Mỹ của dân tộc.</a:t>
            </a:r>
          </a:p>
          <a:p>
            <a:pPr algn="just"/>
            <a:r>
              <a:rPr lang="vi-VN" sz="3200" dirty="0">
                <a:solidFill>
                  <a:srgbClr val="FF0000"/>
                </a:solidFill>
              </a:rPr>
              <a:t>- Nơi đây lưu giữ những chứng tích và dấu ấn của cách mạng và của Bác Hồ.</a:t>
            </a:r>
            <a:endParaRPr lang="en-US" sz="3200" dirty="0">
              <a:solidFill>
                <a:srgbClr val="FF0000"/>
              </a:solidFill>
            </a:endParaRPr>
          </a:p>
        </p:txBody>
      </p:sp>
      <p:pic>
        <p:nvPicPr>
          <p:cNvPr id="3" name="Picture 2" descr="Trải nghiệm Khu di tích quốc gia đặc biệt Pác Bó-Cao Bằng | Báo Dân tộc và  Phát triển">
            <a:extLst>
              <a:ext uri="{FF2B5EF4-FFF2-40B4-BE49-F238E27FC236}">
                <a16:creationId xmlns:a16="http://schemas.microsoft.com/office/drawing/2014/main" xmlns="" id="{99F0D8FA-A6F3-CCF1-354A-B4350994B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694" y="1635760"/>
            <a:ext cx="5074765" cy="338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7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13CB52B4-4DC2-19B2-A659-15AC5EA27C5B}"/>
              </a:ext>
            </a:extLst>
          </p:cNvPr>
          <p:cNvPicPr>
            <a:picLocks noChangeAspect="1"/>
          </p:cNvPicPr>
          <p:nvPr/>
        </p:nvPicPr>
        <p:blipFill>
          <a:blip r:embed="rId4"/>
          <a:stretch>
            <a:fillRect/>
          </a:stretch>
        </p:blipFill>
        <p:spPr>
          <a:xfrm>
            <a:off x="7460337" y="335231"/>
            <a:ext cx="3468925" cy="1127858"/>
          </a:xfrm>
          <a:prstGeom prst="rect">
            <a:avLst/>
          </a:prstGeom>
        </p:spPr>
      </p:pic>
      <p:pic>
        <p:nvPicPr>
          <p:cNvPr id="8" name="Picture 7">
            <a:extLst>
              <a:ext uri="{FF2B5EF4-FFF2-40B4-BE49-F238E27FC236}">
                <a16:creationId xmlns:a16="http://schemas.microsoft.com/office/drawing/2014/main" xmlns="" id="{34C1F752-5E20-8A40-F7A7-F9412410E58E}"/>
              </a:ext>
            </a:extLst>
          </p:cNvPr>
          <p:cNvPicPr>
            <a:picLocks noChangeAspect="1"/>
          </p:cNvPicPr>
          <p:nvPr/>
        </p:nvPicPr>
        <p:blipFill>
          <a:blip r:embed="rId5"/>
          <a:stretch>
            <a:fillRect/>
          </a:stretch>
        </p:blipFill>
        <p:spPr>
          <a:xfrm>
            <a:off x="5844653" y="2000339"/>
            <a:ext cx="6525470" cy="33133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xmlns="" id="{09C1E501-9901-8451-283D-AD9707044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xmlns=""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xmlns=""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xmlns=""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xmlns=""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xmlns=""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xmlns=""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xmlns=""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xmlns="" id="{352B75A0-386B-5BA5-B231-C0C89F5BE485}"/>
              </a:ext>
            </a:extLst>
          </p:cNvPr>
          <p:cNvPicPr>
            <a:picLocks noChangeAspect="1"/>
          </p:cNvPicPr>
          <p:nvPr/>
        </p:nvPicPr>
        <p:blipFill>
          <a:blip r:embed="rId8"/>
          <a:stretch>
            <a:fillRect/>
          </a:stretch>
        </p:blipFill>
        <p:spPr>
          <a:xfrm>
            <a:off x="807243" y="1806284"/>
            <a:ext cx="11004234" cy="3773751"/>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xmlns=""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xmlns=""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xmlns="" id="{F3C96D8C-E6BD-4394-86EC-80255C380064}"/>
              </a:ext>
            </a:extLst>
          </p:cNvPr>
          <p:cNvSpPr txBox="1">
            <a:spLocks noChangeArrowheads="1"/>
          </p:cNvSpPr>
          <p:nvPr/>
        </p:nvSpPr>
        <p:spPr bwMode="auto">
          <a:xfrm>
            <a:off x="1214079" y="1395730"/>
            <a:ext cx="4622563" cy="4524315"/>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4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Nhiệm vụ 1: Một số thắng lợi tiêu biểu trong Cách mạng tháng Tám năm 1945.</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a16="http://schemas.microsoft.com/office/drawing/2014/main" xmlns="" id="{5A349668-165F-67E1-CF00-F03C92C0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a16="http://schemas.microsoft.com/office/drawing/2014/main" xmlns="" id="{E930D7E9-9208-6997-C442-7C6489939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xmlns="" id="{0DD634F7-8ECC-49EF-8BAF-E81F062927DA}"/>
              </a:ext>
            </a:extLst>
          </p:cNvPr>
          <p:cNvPicPr>
            <a:picLocks noChangeAspect="1"/>
          </p:cNvPicPr>
          <p:nvPr/>
        </p:nvPicPr>
        <p:blipFill>
          <a:blip r:embed="rId2"/>
          <a:srcRect l="8720" r="8720"/>
          <a:stretch>
            <a:fillRect/>
          </a:stretch>
        </p:blipFill>
        <p:spPr>
          <a:xfrm>
            <a:off x="634" y="1193256"/>
            <a:ext cx="12191365" cy="4471487"/>
          </a:xfrm>
          <a:prstGeom prst="rect">
            <a:avLst/>
          </a:prstGeom>
        </p:spPr>
      </p:pic>
      <p:pic>
        <p:nvPicPr>
          <p:cNvPr id="3" name="图片 8">
            <a:extLst>
              <a:ext uri="{FF2B5EF4-FFF2-40B4-BE49-F238E27FC236}">
                <a16:creationId xmlns:a16="http://schemas.microsoft.com/office/drawing/2014/main" xmlns=""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a16="http://schemas.microsoft.com/office/drawing/2014/main" xmlns="" id="{54445DC5-3A5E-44F4-AF1E-BFFCA863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a16="http://schemas.microsoft.com/office/drawing/2014/main" xmlns=""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xmlns=""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a16="http://schemas.microsoft.com/office/drawing/2014/main" xmlns="" id="{85F59803-1BF4-4B90-9220-18437E6FB616}"/>
              </a:ext>
            </a:extLst>
          </p:cNvPr>
          <p:cNvSpPr txBox="1">
            <a:spLocks noChangeArrowheads="1"/>
          </p:cNvSpPr>
          <p:nvPr/>
        </p:nvSpPr>
        <p:spPr bwMode="auto">
          <a:xfrm>
            <a:off x="1261033" y="2304254"/>
            <a:ext cx="1015364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Đọc thông tin, em hãy cho biết vì sao Đảng và Bác Hồ quyết định phát động toàn dân tổng khởi  nghĩa giành chính quyền vào tháng 8 – 1945?</a:t>
            </a:r>
            <a:endParaRPr kumimoji="0" lang="en-US" alt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descr="Icon&#10;&#10;Description automatically generated">
            <a:extLst>
              <a:ext uri="{FF2B5EF4-FFF2-40B4-BE49-F238E27FC236}">
                <a16:creationId xmlns:a16="http://schemas.microsoft.com/office/drawing/2014/main" xmlns="" id="{4F2D948C-BBF7-4ABB-8267-89921243F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a16="http://schemas.microsoft.com/office/drawing/2014/main" xmlns="" id="{92BF052C-807C-43C0-8426-1AF9E7652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a16="http://schemas.microsoft.com/office/drawing/2014/main" xmlns="" id="{5D8111F3-772A-375D-AD89-AE6A06B89D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750"/>
                                        <p:tgtEl>
                                          <p:spTgt spid="8"/>
                                        </p:tgtEl>
                                      </p:cBhvr>
                                    </p:animEffect>
                                  </p:childTnLst>
                                </p:cTn>
                              </p:par>
                              <p:par>
                                <p:cTn id="49" presetID="2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xmlns=""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xmlns=""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xmlns="" id="{F3C96D8C-E6BD-4394-86EC-80255C380064}"/>
              </a:ext>
            </a:extLst>
          </p:cNvPr>
          <p:cNvSpPr txBox="1">
            <a:spLocks noChangeArrowheads="1"/>
          </p:cNvSpPr>
          <p:nvPr/>
        </p:nvSpPr>
        <p:spPr bwMode="auto">
          <a:xfrm>
            <a:off x="1187507" y="1166842"/>
            <a:ext cx="10210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vi-VN"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Sau khi Nhật Bản đầu hàng quân Đồng minh, Đảng và Bác Hồ đã kêu gọi toàn dân đứng lên Tổng khởi nghĩa giành chính quyền trong cả nước.</a:t>
            </a:r>
            <a:endParaRPr kumimoji="0" lang="en-US" altLang="en-US" sz="5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883</TotalTime>
  <Words>566</Words>
  <Application>Microsoft Office PowerPoint</Application>
  <PresentationFormat>Custom</PresentationFormat>
  <Paragraphs>43</Paragraphs>
  <Slides>23</Slides>
  <Notes>15</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Administrator</cp:lastModifiedBy>
  <cp:revision>19</cp:revision>
  <dcterms:created xsi:type="dcterms:W3CDTF">2020-07-21T07:25:20Z</dcterms:created>
  <dcterms:modified xsi:type="dcterms:W3CDTF">2025-04-02T10:58:42Z</dcterms:modified>
  <cp:category>9Slide.vn</cp:category>
</cp:coreProperties>
</file>