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9"/>
  </p:notesMasterIdLst>
  <p:sldIdLst>
    <p:sldId id="354" r:id="rId3"/>
    <p:sldId id="358" r:id="rId4"/>
    <p:sldId id="392" r:id="rId5"/>
    <p:sldId id="257" r:id="rId6"/>
    <p:sldId id="361" r:id="rId7"/>
    <p:sldId id="393" r:id="rId8"/>
    <p:sldId id="401" r:id="rId9"/>
    <p:sldId id="400" r:id="rId10"/>
    <p:sldId id="371" r:id="rId11"/>
    <p:sldId id="384" r:id="rId12"/>
    <p:sldId id="385" r:id="rId13"/>
    <p:sldId id="386" r:id="rId14"/>
    <p:sldId id="387" r:id="rId15"/>
    <p:sldId id="388" r:id="rId16"/>
    <p:sldId id="394" r:id="rId17"/>
    <p:sldId id="30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83" d="100"/>
          <a:sy n="83" d="100"/>
        </p:scale>
        <p:origin x="81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36FAC-504D-45B4-9C35-0D2DE92E293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9FE6-9947-42B7-9D8D-42278F27B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9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ta,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9FE6-9947-42B7-9D8D-42278F27B6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grpSp>
        <p:nvGrpSpPr>
          <p:cNvPr id="296" name="组合 295"/>
          <p:cNvGrpSpPr/>
          <p:nvPr userDrawn="1"/>
        </p:nvGrpSpPr>
        <p:grpSpPr>
          <a:xfrm>
            <a:off x="829208" y="610871"/>
            <a:ext cx="10864952" cy="5647689"/>
            <a:chOff x="4071637" y="1979617"/>
            <a:chExt cx="4000935" cy="1323489"/>
          </a:xfrm>
        </p:grpSpPr>
        <p:sp>
          <p:nvSpPr>
            <p:cNvPr id="297" name="矩形: 圆角 296"/>
            <p:cNvSpPr/>
            <p:nvPr/>
          </p:nvSpPr>
          <p:spPr>
            <a:xfrm>
              <a:off x="4071674" y="1979617"/>
              <a:ext cx="4000898" cy="1323489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8" name="矩形: 圆角 297"/>
            <p:cNvSpPr/>
            <p:nvPr/>
          </p:nvSpPr>
          <p:spPr>
            <a:xfrm>
              <a:off x="4071637" y="2009767"/>
              <a:ext cx="3958181" cy="1260510"/>
            </a:xfrm>
            <a:prstGeom prst="roundRect">
              <a:avLst/>
            </a:prstGeom>
            <a:solidFill>
              <a:schemeClr val="bg1"/>
            </a:solidFill>
            <a:ln w="371475">
              <a:solidFill>
                <a:srgbClr val="B5D5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0" name="PA_图片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78" r="13030"/>
          <a:stretch>
            <a:fillRect/>
          </a:stretch>
        </p:blipFill>
        <p:spPr>
          <a:xfrm flipH="1" flipV="1">
            <a:off x="-21590" y="5063490"/>
            <a:ext cx="4765040" cy="1824990"/>
          </a:xfrm>
          <a:prstGeom prst="rect">
            <a:avLst/>
          </a:prstGeom>
        </p:spPr>
      </p:pic>
      <p:pic>
        <p:nvPicPr>
          <p:cNvPr id="301" name="PA_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31"/>
          <a:stretch>
            <a:fillRect/>
          </a:stretch>
        </p:blipFill>
        <p:spPr>
          <a:xfrm>
            <a:off x="7684770" y="5534660"/>
            <a:ext cx="3979545" cy="1353820"/>
          </a:xfrm>
          <a:prstGeom prst="rect">
            <a:avLst/>
          </a:prstGeom>
        </p:spPr>
      </p:pic>
      <p:pic>
        <p:nvPicPr>
          <p:cNvPr id="302" name="PA_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3"/>
          <a:stretch>
            <a:fillRect/>
          </a:stretch>
        </p:blipFill>
        <p:spPr>
          <a:xfrm flipH="1">
            <a:off x="10704764" y="3364140"/>
            <a:ext cx="959641" cy="156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0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78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21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C11C5B0-AF7D-4B7C-8056-9C9A8894800C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EEE68DF-98E6-4D9A-AA9A-9FB94A0D74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07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87ADC-4D48-B2F9-FAC9-27FB4A96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3E181-185E-259B-3759-418E6CC1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B475F-E9C0-8ECD-BED0-299DEA19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60954D4-8E71-65DB-7171-E78E6B0862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653"/>
            <a:ext cx="12192000" cy="740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5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grpSp>
        <p:nvGrpSpPr>
          <p:cNvPr id="296" name="组合 295"/>
          <p:cNvGrpSpPr/>
          <p:nvPr userDrawn="1"/>
        </p:nvGrpSpPr>
        <p:grpSpPr>
          <a:xfrm>
            <a:off x="829208" y="610871"/>
            <a:ext cx="10864952" cy="5647689"/>
            <a:chOff x="4071637" y="1979617"/>
            <a:chExt cx="4000935" cy="1323489"/>
          </a:xfrm>
        </p:grpSpPr>
        <p:sp>
          <p:nvSpPr>
            <p:cNvPr id="297" name="矩形: 圆角 296"/>
            <p:cNvSpPr/>
            <p:nvPr/>
          </p:nvSpPr>
          <p:spPr>
            <a:xfrm>
              <a:off x="4071674" y="1979617"/>
              <a:ext cx="4000898" cy="1323489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8" name="矩形: 圆角 297"/>
            <p:cNvSpPr/>
            <p:nvPr/>
          </p:nvSpPr>
          <p:spPr>
            <a:xfrm>
              <a:off x="4071637" y="2009767"/>
              <a:ext cx="3958181" cy="1260510"/>
            </a:xfrm>
            <a:prstGeom prst="roundRect">
              <a:avLst/>
            </a:prstGeom>
            <a:solidFill>
              <a:schemeClr val="bg1"/>
            </a:solidFill>
            <a:ln w="371475">
              <a:solidFill>
                <a:srgbClr val="B5D5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0" name="PA_图片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78" r="13030"/>
          <a:stretch>
            <a:fillRect/>
          </a:stretch>
        </p:blipFill>
        <p:spPr>
          <a:xfrm flipH="1" flipV="1">
            <a:off x="-21590" y="5063490"/>
            <a:ext cx="4765040" cy="1824990"/>
          </a:xfrm>
          <a:prstGeom prst="rect">
            <a:avLst/>
          </a:prstGeom>
        </p:spPr>
      </p:pic>
      <p:pic>
        <p:nvPicPr>
          <p:cNvPr id="301" name="PA_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31"/>
          <a:stretch>
            <a:fillRect/>
          </a:stretch>
        </p:blipFill>
        <p:spPr>
          <a:xfrm>
            <a:off x="7684770" y="5534660"/>
            <a:ext cx="3979545" cy="1353820"/>
          </a:xfrm>
          <a:prstGeom prst="rect">
            <a:avLst/>
          </a:prstGeom>
        </p:spPr>
      </p:pic>
      <p:pic>
        <p:nvPicPr>
          <p:cNvPr id="302" name="PA_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3"/>
          <a:stretch>
            <a:fillRect/>
          </a:stretch>
        </p:blipFill>
        <p:spPr>
          <a:xfrm flipH="1">
            <a:off x="10704764" y="3364140"/>
            <a:ext cx="959641" cy="156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1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70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09289B6-8400-4EC1-9598-63B11754D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1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0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26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1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91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65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02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1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1988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29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78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C11C5B0-AF7D-4B7C-8056-9C9A8894800C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EEE68DF-98E6-4D9A-AA9A-9FB94A0D74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30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87ADC-4D48-B2F9-FAC9-27FB4A96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3E181-185E-259B-3759-418E6CC1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B475F-E9C0-8ECD-BED0-299DEA19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60954D4-8E71-65DB-7171-E78E6B0862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653"/>
            <a:ext cx="12192000" cy="740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9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09289B6-8400-4EC1-9598-63B11754D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1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6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67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4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98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149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0160" y="-40640"/>
            <a:ext cx="12213590" cy="6917055"/>
          </a:xfrm>
          <a:prstGeom prst="rect">
            <a:avLst/>
          </a:prstGeom>
          <a:solidFill>
            <a:srgbClr val="F3F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5ED18A5-6DDF-68A6-9097-3B5AD4C927A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558" y="197146"/>
            <a:ext cx="1310905" cy="131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1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0160" y="-40640"/>
            <a:ext cx="12213590" cy="6917055"/>
          </a:xfrm>
          <a:prstGeom prst="rect">
            <a:avLst/>
          </a:prstGeom>
          <a:solidFill>
            <a:srgbClr val="F3F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E4C16E8-BACE-BC72-E747-4F1ACC3300C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558" y="197146"/>
            <a:ext cx="1310905" cy="131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7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54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sv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sv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sv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svg"/><Relationship Id="rId5" Type="http://schemas.openxmlformats.org/officeDocument/2006/relationships/image" Target="../media/image3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12.png"/><Relationship Id="rId7" Type="http://schemas.openxmlformats.org/officeDocument/2006/relationships/image" Target="../media/image3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8.svg"/><Relationship Id="rId5" Type="http://schemas.openxmlformats.org/officeDocument/2006/relationships/image" Target="../media/image36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>
            <a:extLst>
              <a:ext uri="{FF2B5EF4-FFF2-40B4-BE49-F238E27FC236}">
                <a16:creationId xmlns:a16="http://schemas.microsoft.com/office/drawing/2014/main" id="{C50C2D4D-DF77-15C4-A19E-0480BD4387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59018" y="2667025"/>
            <a:ext cx="4175206" cy="761975"/>
          </a:xfrm>
          <a:prstGeom prst="rect">
            <a:avLst/>
          </a:prstGeom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9B17EBB8-CCBF-65F1-919C-3057B255F0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75728" y="2667025"/>
            <a:ext cx="3141898" cy="761975"/>
          </a:xfrm>
          <a:prstGeom prst="rect">
            <a:avLst/>
          </a:prstGeom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ACD2664B-C69E-B8AA-826E-75CC83F7FF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8594726" y="2158940"/>
            <a:ext cx="1956208" cy="23723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31FB22-721C-E963-FB63-BE5192FD6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9272" y="1054927"/>
            <a:ext cx="6047756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6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D7AF45-B41E-56B5-940C-34A09EA4D3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704283DA-1F86-DBD1-1966-5828E939CE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85915" y="4327407"/>
            <a:ext cx="1075679" cy="109623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39FD742-DF76-44FC-8B51-7B82EED956D0}"/>
              </a:ext>
            </a:extLst>
          </p:cNvPr>
          <p:cNvGrpSpPr/>
          <p:nvPr/>
        </p:nvGrpSpPr>
        <p:grpSpPr>
          <a:xfrm>
            <a:off x="1448603" y="380924"/>
            <a:ext cx="9175151" cy="2724912"/>
            <a:chOff x="4770451" y="795209"/>
            <a:chExt cx="9540950" cy="152653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2CF9834-C677-4185-936A-4FB748766FB4}"/>
                </a:ext>
              </a:extLst>
            </p:cNvPr>
            <p:cNvSpPr/>
            <p:nvPr/>
          </p:nvSpPr>
          <p:spPr>
            <a:xfrm>
              <a:off x="5404098" y="795209"/>
              <a:ext cx="8907303" cy="1526530"/>
            </a:xfrm>
            <a:prstGeom prst="round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9191F57-BF5F-456F-8B7B-6E04C34237CE}"/>
                </a:ext>
              </a:extLst>
            </p:cNvPr>
            <p:cNvGrpSpPr/>
            <p:nvPr/>
          </p:nvGrpSpPr>
          <p:grpSpPr>
            <a:xfrm>
              <a:off x="4770451" y="1084099"/>
              <a:ext cx="881508" cy="1087858"/>
              <a:chOff x="8897951" y="454195"/>
              <a:chExt cx="3919870" cy="3556275"/>
            </a:xfrm>
          </p:grpSpPr>
          <p:pic>
            <p:nvPicPr>
              <p:cNvPr id="26" name="Picture 3">
                <a:extLst>
                  <a:ext uri="{FF2B5EF4-FFF2-40B4-BE49-F238E27FC236}">
                    <a16:creationId xmlns:a16="http://schemas.microsoft.com/office/drawing/2014/main" id="{B2BC0AE6-8485-4296-B954-38D6F26BBE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897951" y="454195"/>
                <a:ext cx="3919870" cy="2239205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D9756B8-6E8F-45D9-A359-A9AB101BFECB}"/>
                  </a:ext>
                </a:extLst>
              </p:cNvPr>
              <p:cNvSpPr txBox="1"/>
              <p:nvPr/>
            </p:nvSpPr>
            <p:spPr>
              <a:xfrm>
                <a:off x="8966840" y="794029"/>
                <a:ext cx="3592856" cy="3216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 w="28575">
                      <a:solidFill>
                        <a:sysClr val="windowText" lastClr="000000"/>
                      </a:solidFill>
                    </a:ln>
                    <a:solidFill>
                      <a:srgbClr val="FFC000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</a:p>
            </p:txBody>
          </p:sp>
        </p:grpSp>
      </p:grpSp>
      <p:pic>
        <p:nvPicPr>
          <p:cNvPr id="2" name="Picture 8">
            <a:extLst>
              <a:ext uri="{FF2B5EF4-FFF2-40B4-BE49-F238E27FC236}">
                <a16:creationId xmlns:a16="http://schemas.microsoft.com/office/drawing/2014/main" id="{965CD206-AF1E-BE96-B69D-F36D3740BCF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07256" y="3627958"/>
            <a:ext cx="2382156" cy="32300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68687" y="1032014"/>
            <a:ext cx="83443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latin typeface="+mj-lt"/>
                <a:ea typeface="Cambria" panose="02040503050406030204" pitchFamily="18" charset="0"/>
              </a:rPr>
              <a:t>Ở khổ thơ đầu, điều gì gây bất ngờ với mọi người khi đến Trường Sa?</a:t>
            </a:r>
          </a:p>
        </p:txBody>
      </p:sp>
    </p:spTree>
    <p:extLst>
      <p:ext uri="{BB962C8B-B14F-4D97-AF65-F5344CB8AC3E}">
        <p14:creationId xmlns:p14="http://schemas.microsoft.com/office/powerpoint/2010/main" val="354339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D7AF45-B41E-56B5-940C-34A09EA4D3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704283DA-1F86-DBD1-1966-5828E939CE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85915" y="4327407"/>
            <a:ext cx="1075679" cy="1096233"/>
          </a:xfrm>
          <a:prstGeom prst="rect">
            <a:avLst/>
          </a:prstGeom>
        </p:spPr>
      </p:pic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CB7976DC-8A81-D7AD-2A86-377C0C380782}"/>
              </a:ext>
            </a:extLst>
          </p:cNvPr>
          <p:cNvSpPr/>
          <p:nvPr/>
        </p:nvSpPr>
        <p:spPr>
          <a:xfrm>
            <a:off x="355925" y="275964"/>
            <a:ext cx="11297265" cy="6135153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2DBB59-FDB8-4B5C-9913-1CD2D77A5AC3}"/>
              </a:ext>
            </a:extLst>
          </p:cNvPr>
          <p:cNvGrpSpPr/>
          <p:nvPr/>
        </p:nvGrpSpPr>
        <p:grpSpPr>
          <a:xfrm>
            <a:off x="533565" y="642041"/>
            <a:ext cx="10513663" cy="5365353"/>
            <a:chOff x="129248" y="2416791"/>
            <a:chExt cx="5104304" cy="541679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E65819A-5B37-4B31-9361-5961F3B057C0}"/>
                </a:ext>
              </a:extLst>
            </p:cNvPr>
            <p:cNvGrpSpPr/>
            <p:nvPr/>
          </p:nvGrpSpPr>
          <p:grpSpPr>
            <a:xfrm>
              <a:off x="475735" y="2692853"/>
              <a:ext cx="4757817" cy="5140729"/>
              <a:chOff x="2116043" y="4731219"/>
              <a:chExt cx="4757817" cy="3274323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9910AD54-3087-43BE-88BE-292644C392FF}"/>
                  </a:ext>
                </a:extLst>
              </p:cNvPr>
              <p:cNvSpPr/>
              <p:nvPr/>
            </p:nvSpPr>
            <p:spPr>
              <a:xfrm>
                <a:off x="2241783" y="4731219"/>
                <a:ext cx="4632077" cy="3274323"/>
              </a:xfrm>
              <a:prstGeom prst="roundRect">
                <a:avLst/>
              </a:prstGeom>
              <a:noFill/>
              <a:ln w="28575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A27DFA7A-BD3B-42E0-B72F-F4938DB022E4}"/>
                  </a:ext>
                </a:extLst>
              </p:cNvPr>
              <p:cNvSpPr/>
              <p:nvPr/>
            </p:nvSpPr>
            <p:spPr>
              <a:xfrm>
                <a:off x="2116043" y="4842383"/>
                <a:ext cx="4649414" cy="299906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7030A0"/>
                </a:solidFill>
                <a:prstDash val="dash"/>
              </a:ln>
              <a:effectLst>
                <a:outerShdw blurRad="50800" dist="50800" sx="30000" sy="30000" algn="ctr" rotWithShape="0">
                  <a:schemeClr val="accent4">
                    <a:lumMod val="40000"/>
                    <a:lumOff val="60000"/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RightUp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B1C5742-E0E0-4C89-96DF-448703520173}"/>
                  </a:ext>
                </a:extLst>
              </p:cNvPr>
              <p:cNvSpPr txBox="1"/>
              <p:nvPr/>
            </p:nvSpPr>
            <p:spPr>
              <a:xfrm>
                <a:off x="2332949" y="4861546"/>
                <a:ext cx="4335793" cy="290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0" latinLnBrk="0"/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Em hiểu thế nào về hai dòng thơ “Những nhà gi</a:t>
                </a:r>
                <a:r>
                  <a:rPr lang="en-US" sz="32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à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 giữ đảo/ Neo cả nhịp tim người"? Chọn câu trả lời dưới đây hoặc nêu ý kiến của em.</a:t>
                </a:r>
              </a:p>
              <a:p>
                <a:pPr algn="just" rtl="0" latinLnBrk="0"/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Sự thấu hiểu của người dân trước những gian nguy mà người lính nhà giàn phải đương đầu.</a:t>
                </a:r>
              </a:p>
              <a:p>
                <a:pPr algn="just" rtl="0" latinLnBrk="0"/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B. Cảm xúc thương yêu, lo lắng của người ra thăm đảo dành cho người lính Trường Sa.</a:t>
                </a:r>
              </a:p>
              <a:p>
                <a:pPr algn="just" rtl="0" latinLnBrk="0"/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C. Tình yêu tha thiết của người dân đất Việt đối với biển đảo quê hương.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03BB5BE-1B2A-4480-8A05-843133AABCEF}"/>
                </a:ext>
              </a:extLst>
            </p:cNvPr>
            <p:cNvGrpSpPr/>
            <p:nvPr/>
          </p:nvGrpSpPr>
          <p:grpSpPr>
            <a:xfrm>
              <a:off x="129248" y="2416791"/>
              <a:ext cx="671599" cy="838965"/>
              <a:chOff x="9176472" y="-1070108"/>
              <a:chExt cx="2986448" cy="2742626"/>
            </a:xfrm>
          </p:grpSpPr>
          <p:pic>
            <p:nvPicPr>
              <p:cNvPr id="36" name="Picture 3">
                <a:extLst>
                  <a:ext uri="{FF2B5EF4-FFF2-40B4-BE49-F238E27FC236}">
                    <a16:creationId xmlns:a16="http://schemas.microsoft.com/office/drawing/2014/main" id="{11D014D7-1C24-4337-A27A-5723A46F4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464407" y="-666063"/>
                <a:ext cx="2698513" cy="2324340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763E7B-C479-453D-BF18-D86742AF8709}"/>
                  </a:ext>
                </a:extLst>
              </p:cNvPr>
              <p:cNvSpPr txBox="1"/>
              <p:nvPr/>
            </p:nvSpPr>
            <p:spPr>
              <a:xfrm>
                <a:off x="9176472" y="-1070108"/>
                <a:ext cx="2816093" cy="2742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 w="28575">
                      <a:solidFill>
                        <a:sysClr val="windowText" lastClr="000000"/>
                      </a:solidFill>
                    </a:ln>
                    <a:solidFill>
                      <a:srgbClr val="FFC000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694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D7AF45-B41E-56B5-940C-34A09EA4D3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704283DA-1F86-DBD1-1966-5828E939CE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85915" y="4327407"/>
            <a:ext cx="1075679" cy="1096233"/>
          </a:xfrm>
          <a:prstGeom prst="rect">
            <a:avLst/>
          </a:prstGeom>
        </p:spPr>
      </p:pic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CB7976DC-8A81-D7AD-2A86-377C0C380782}"/>
              </a:ext>
            </a:extLst>
          </p:cNvPr>
          <p:cNvSpPr/>
          <p:nvPr/>
        </p:nvSpPr>
        <p:spPr>
          <a:xfrm>
            <a:off x="255341" y="224263"/>
            <a:ext cx="11297265" cy="6135153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1" name="Picture 8">
            <a:extLst>
              <a:ext uri="{FF2B5EF4-FFF2-40B4-BE49-F238E27FC236}">
                <a16:creationId xmlns:a16="http://schemas.microsoft.com/office/drawing/2014/main" id="{4F4FC09C-6728-4C18-A2EA-E2583D18FD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265369" y="2907381"/>
            <a:ext cx="2855877" cy="387237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88AC1AE-CCC7-446B-BCD5-7CE1BAE36B23}"/>
              </a:ext>
            </a:extLst>
          </p:cNvPr>
          <p:cNvGrpSpPr/>
          <p:nvPr/>
        </p:nvGrpSpPr>
        <p:grpSpPr>
          <a:xfrm>
            <a:off x="1798933" y="460869"/>
            <a:ext cx="9612093" cy="3083137"/>
            <a:chOff x="6021762" y="6121515"/>
            <a:chExt cx="5420111" cy="196395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3E3CD67-DA7B-4524-B7A2-8684424E694C}"/>
                </a:ext>
              </a:extLst>
            </p:cNvPr>
            <p:cNvGrpSpPr/>
            <p:nvPr/>
          </p:nvGrpSpPr>
          <p:grpSpPr>
            <a:xfrm>
              <a:off x="6425747" y="6572225"/>
              <a:ext cx="5016126" cy="1513248"/>
              <a:chOff x="974375" y="5963506"/>
              <a:chExt cx="5016126" cy="1878424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23029566-627A-4532-862D-86CD79D67C04}"/>
                  </a:ext>
                </a:extLst>
              </p:cNvPr>
              <p:cNvSpPr/>
              <p:nvPr/>
            </p:nvSpPr>
            <p:spPr>
              <a:xfrm>
                <a:off x="974375" y="5963506"/>
                <a:ext cx="5016126" cy="1878424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BD8566C-95D2-494B-8FEE-1A0A3289AEB7}"/>
                  </a:ext>
                </a:extLst>
              </p:cNvPr>
              <p:cNvSpPr txBox="1"/>
              <p:nvPr/>
            </p:nvSpPr>
            <p:spPr>
              <a:xfrm>
                <a:off x="1252377" y="6126118"/>
                <a:ext cx="4519045" cy="1241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00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3. Theo em, nhà thơ muốn nói gì qua hình ảnh “Đoá san hô kiêu hãnh/ Vẫn nở hoa bốn mùa”? 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CB5E8FB-BEA5-4915-B4A7-C0C09D1F44BB}"/>
                </a:ext>
              </a:extLst>
            </p:cNvPr>
            <p:cNvGrpSpPr/>
            <p:nvPr/>
          </p:nvGrpSpPr>
          <p:grpSpPr>
            <a:xfrm>
              <a:off x="6021762" y="6121515"/>
              <a:ext cx="807968" cy="1081646"/>
              <a:chOff x="10889939" y="5648931"/>
              <a:chExt cx="3592856" cy="3535964"/>
            </a:xfrm>
          </p:grpSpPr>
          <p:pic>
            <p:nvPicPr>
              <p:cNvPr id="24" name="Picture 3">
                <a:extLst>
                  <a:ext uri="{FF2B5EF4-FFF2-40B4-BE49-F238E27FC236}">
                    <a16:creationId xmlns:a16="http://schemas.microsoft.com/office/drawing/2014/main" id="{319E897D-1E4D-4836-8ACD-AC3B8CFD17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447783" y="5648931"/>
                <a:ext cx="2915825" cy="2716586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042FA22-86B6-40BB-9CCE-B6C9EF05DF4D}"/>
                  </a:ext>
                </a:extLst>
              </p:cNvPr>
              <p:cNvSpPr txBox="1"/>
              <p:nvPr/>
            </p:nvSpPr>
            <p:spPr>
              <a:xfrm>
                <a:off x="10889939" y="5950557"/>
                <a:ext cx="3592856" cy="323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 w="28575">
                      <a:solidFill>
                        <a:sysClr val="windowText" lastClr="000000"/>
                      </a:solidFill>
                    </a:ln>
                    <a:solidFill>
                      <a:srgbClr val="FFC000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210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D7AF45-B41E-56B5-940C-34A09EA4D3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704283DA-1F86-DBD1-1966-5828E939CE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85915" y="4327407"/>
            <a:ext cx="1075679" cy="1096233"/>
          </a:xfrm>
          <a:prstGeom prst="rect">
            <a:avLst/>
          </a:prstGeom>
        </p:spPr>
      </p:pic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CB7976DC-8A81-D7AD-2A86-377C0C380782}"/>
              </a:ext>
            </a:extLst>
          </p:cNvPr>
          <p:cNvSpPr/>
          <p:nvPr/>
        </p:nvSpPr>
        <p:spPr>
          <a:xfrm>
            <a:off x="355925" y="84578"/>
            <a:ext cx="11297265" cy="6135153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1" name="Picture 8">
            <a:extLst>
              <a:ext uri="{FF2B5EF4-FFF2-40B4-BE49-F238E27FC236}">
                <a16:creationId xmlns:a16="http://schemas.microsoft.com/office/drawing/2014/main" id="{4F4FC09C-6728-4C18-A2EA-E2583D18FD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73431" y="2653997"/>
            <a:ext cx="2855877" cy="387237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C5B4D73-2762-4C3A-B6F4-F44B81D80DCC}"/>
              </a:ext>
            </a:extLst>
          </p:cNvPr>
          <p:cNvGrpSpPr/>
          <p:nvPr/>
        </p:nvGrpSpPr>
        <p:grpSpPr>
          <a:xfrm>
            <a:off x="6630" y="1655510"/>
            <a:ext cx="9030580" cy="1996974"/>
            <a:chOff x="4646461" y="627886"/>
            <a:chExt cx="6552587" cy="241805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B356A0A-34E9-47B8-8E43-B4C039008A9C}"/>
                </a:ext>
              </a:extLst>
            </p:cNvPr>
            <p:cNvGrpSpPr/>
            <p:nvPr/>
          </p:nvGrpSpPr>
          <p:grpSpPr>
            <a:xfrm>
              <a:off x="5268827" y="806558"/>
              <a:ext cx="5930221" cy="2239380"/>
              <a:chOff x="1416400" y="2071912"/>
              <a:chExt cx="5512416" cy="1481560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B6AB4CEF-49F0-43B4-B368-DEE4FC3F190B}"/>
                  </a:ext>
                </a:extLst>
              </p:cNvPr>
              <p:cNvSpPr/>
              <p:nvPr/>
            </p:nvSpPr>
            <p:spPr>
              <a:xfrm>
                <a:off x="1542141" y="2071912"/>
                <a:ext cx="5386675" cy="1481560"/>
              </a:xfrm>
              <a:prstGeom prst="roundRect">
                <a:avLst/>
              </a:prstGeom>
              <a:noFill/>
              <a:ln w="28575">
                <a:solidFill>
                  <a:schemeClr val="accent6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8BCF0668-E1E6-4828-A28D-ECF39F551570}"/>
                  </a:ext>
                </a:extLst>
              </p:cNvPr>
              <p:cNvSpPr/>
              <p:nvPr/>
            </p:nvSpPr>
            <p:spPr>
              <a:xfrm>
                <a:off x="1416400" y="2246163"/>
                <a:ext cx="5381081" cy="130730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6">
                    <a:lumMod val="50000"/>
                  </a:schemeClr>
                </a:solidFill>
                <a:prstDash val="dash"/>
              </a:ln>
              <a:effectLst>
                <a:outerShdw blurRad="50800" dist="50800" sx="30000" sy="30000" algn="ctr" rotWithShape="0">
                  <a:schemeClr val="accent4">
                    <a:lumMod val="40000"/>
                    <a:lumOff val="60000"/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RightUp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63BF089-9794-4811-A5E6-B260B297FD5A}"/>
                  </a:ext>
                </a:extLst>
              </p:cNvPr>
              <p:cNvSpPr txBox="1"/>
              <p:nvPr/>
            </p:nvSpPr>
            <p:spPr>
              <a:xfrm>
                <a:off x="1551894" y="2266077"/>
                <a:ext cx="5245587" cy="106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99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4. Nêu cảm nghĩ của em về người lính đảo Trường Sa. 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5E24AE5-839F-48FB-AF28-6F8A406C5567}"/>
                </a:ext>
              </a:extLst>
            </p:cNvPr>
            <p:cNvGrpSpPr/>
            <p:nvPr/>
          </p:nvGrpSpPr>
          <p:grpSpPr>
            <a:xfrm>
              <a:off x="4646461" y="627886"/>
              <a:ext cx="863373" cy="1015661"/>
              <a:chOff x="8346615" y="-1037187"/>
              <a:chExt cx="3839235" cy="3320255"/>
            </a:xfrm>
          </p:grpSpPr>
          <p:pic>
            <p:nvPicPr>
              <p:cNvPr id="25" name="Picture 3">
                <a:extLst>
                  <a:ext uri="{FF2B5EF4-FFF2-40B4-BE49-F238E27FC236}">
                    <a16:creationId xmlns:a16="http://schemas.microsoft.com/office/drawing/2014/main" id="{5CB077BE-94E8-461F-8A69-DA587402A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767526" y="-882007"/>
                <a:ext cx="3418324" cy="3165075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2BC2DF2-019A-450D-A335-1C864960487F}"/>
                  </a:ext>
                </a:extLst>
              </p:cNvPr>
              <p:cNvSpPr txBox="1"/>
              <p:nvPr/>
            </p:nvSpPr>
            <p:spPr>
              <a:xfrm>
                <a:off x="8346615" y="-1037187"/>
                <a:ext cx="3592857" cy="3302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 w="28575">
                      <a:solidFill>
                        <a:sysClr val="windowText" lastClr="000000"/>
                      </a:solidFill>
                    </a:ln>
                    <a:solidFill>
                      <a:srgbClr val="FFC000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587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D7AF45-B41E-56B5-940C-34A09EA4D3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704283DA-1F86-DBD1-1966-5828E939CE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85915" y="4327407"/>
            <a:ext cx="1075679" cy="1096233"/>
          </a:xfrm>
          <a:prstGeom prst="rect">
            <a:avLst/>
          </a:prstGeom>
        </p:spPr>
      </p:pic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CB7976DC-8A81-D7AD-2A86-377C0C380782}"/>
              </a:ext>
            </a:extLst>
          </p:cNvPr>
          <p:cNvSpPr/>
          <p:nvPr/>
        </p:nvSpPr>
        <p:spPr>
          <a:xfrm>
            <a:off x="392280" y="253570"/>
            <a:ext cx="11297265" cy="6135153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8AA7749-B96A-43A9-938F-8F0199ED0B03}"/>
              </a:ext>
            </a:extLst>
          </p:cNvPr>
          <p:cNvGrpSpPr/>
          <p:nvPr/>
        </p:nvGrpSpPr>
        <p:grpSpPr>
          <a:xfrm>
            <a:off x="1042948" y="336777"/>
            <a:ext cx="9115555" cy="1436092"/>
            <a:chOff x="66815" y="2076161"/>
            <a:chExt cx="5330415" cy="154615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4B72EC-E810-4EB8-A946-7F7BC05AED9E}"/>
                </a:ext>
              </a:extLst>
            </p:cNvPr>
            <p:cNvGrpSpPr/>
            <p:nvPr/>
          </p:nvGrpSpPr>
          <p:grpSpPr>
            <a:xfrm>
              <a:off x="475735" y="2212901"/>
              <a:ext cx="4921495" cy="1409412"/>
              <a:chOff x="2116043" y="4425523"/>
              <a:chExt cx="4921495" cy="897708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5DDF6A-66D2-4347-B68C-DBE07CD1DFE8}"/>
                  </a:ext>
                </a:extLst>
              </p:cNvPr>
              <p:cNvSpPr/>
              <p:nvPr/>
            </p:nvSpPr>
            <p:spPr>
              <a:xfrm>
                <a:off x="2241785" y="4425523"/>
                <a:ext cx="4795753" cy="897708"/>
              </a:xfrm>
              <a:prstGeom prst="roundRect">
                <a:avLst/>
              </a:prstGeom>
              <a:noFill/>
              <a:ln w="28575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CD8E2317-15CC-4FC5-8CEA-3E7A2B00EB66}"/>
                  </a:ext>
                </a:extLst>
              </p:cNvPr>
              <p:cNvSpPr/>
              <p:nvPr/>
            </p:nvSpPr>
            <p:spPr>
              <a:xfrm>
                <a:off x="2116043" y="4573538"/>
                <a:ext cx="4795752" cy="73870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7030A0"/>
                </a:solidFill>
                <a:prstDash val="dash"/>
              </a:ln>
              <a:effectLst>
                <a:outerShdw blurRad="50800" dist="50800" sx="30000" sy="30000" algn="ctr" rotWithShape="0">
                  <a:schemeClr val="accent4">
                    <a:lumMod val="40000"/>
                    <a:lumOff val="60000"/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RightUp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461AD0E-1004-478B-B575-F3FCA7402843}"/>
                  </a:ext>
                </a:extLst>
              </p:cNvPr>
              <p:cNvSpPr txBox="1"/>
              <p:nvPr/>
            </p:nvSpPr>
            <p:spPr>
              <a:xfrm>
                <a:off x="2400105" y="4578914"/>
                <a:ext cx="4511690" cy="738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Ý nghĩa của khổ thơ cuối là gì? Em chọn ý nào dưới đây? Vì sao?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9704CFC-2A84-4606-B890-AB95352D432B}"/>
                </a:ext>
              </a:extLst>
            </p:cNvPr>
            <p:cNvGrpSpPr/>
            <p:nvPr/>
          </p:nvGrpSpPr>
          <p:grpSpPr>
            <a:xfrm>
              <a:off x="66815" y="2076161"/>
              <a:ext cx="770768" cy="1093502"/>
              <a:chOff x="8898865" y="-2183651"/>
              <a:chExt cx="3427437" cy="3574725"/>
            </a:xfrm>
          </p:grpSpPr>
          <p:pic>
            <p:nvPicPr>
              <p:cNvPr id="33" name="Picture 3">
                <a:extLst>
                  <a:ext uri="{FF2B5EF4-FFF2-40B4-BE49-F238E27FC236}">
                    <a16:creationId xmlns:a16="http://schemas.microsoft.com/office/drawing/2014/main" id="{A2F0581E-D24E-41AD-9065-8660BC52CD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316445" y="-1829568"/>
                <a:ext cx="3009857" cy="2512939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D8DF096-6B0B-4D6C-AF86-004D39AE0D8A}"/>
                  </a:ext>
                </a:extLst>
              </p:cNvPr>
              <p:cNvSpPr txBox="1"/>
              <p:nvPr/>
            </p:nvSpPr>
            <p:spPr>
              <a:xfrm>
                <a:off x="8898865" y="-2183651"/>
                <a:ext cx="3278798" cy="3574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 w="28575">
                      <a:solidFill>
                        <a:sysClr val="windowText" lastClr="000000"/>
                      </a:solidFill>
                    </a:ln>
                    <a:solidFill>
                      <a:srgbClr val="FFC000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ea typeface="+mn-ea"/>
                    <a:cs typeface="+mn-cs"/>
                  </a:rPr>
                  <a:t>5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B9C5DC2-B70C-5ED6-3702-6946A5E8923A}"/>
              </a:ext>
            </a:extLst>
          </p:cNvPr>
          <p:cNvSpPr/>
          <p:nvPr/>
        </p:nvSpPr>
        <p:spPr>
          <a:xfrm>
            <a:off x="871869" y="2381693"/>
            <a:ext cx="3253564" cy="24029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Quần đảo Trường Sa thuộc chủ quyền thiêng liêng của Tổ quốc ta.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A1B58A-B457-4BC5-C433-0E0D2FD4D053}"/>
              </a:ext>
            </a:extLst>
          </p:cNvPr>
          <p:cNvSpPr/>
          <p:nvPr/>
        </p:nvSpPr>
        <p:spPr>
          <a:xfrm>
            <a:off x="4529469" y="2360428"/>
            <a:ext cx="3221665" cy="24029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Những tên đảo, tên người ở Trường Sa góp phần làm nền Tổ quốc vẹn toàn.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75911B-BB9C-E595-13B7-A8152CDA407C}"/>
              </a:ext>
            </a:extLst>
          </p:cNvPr>
          <p:cNvSpPr/>
          <p:nvPr/>
        </p:nvSpPr>
        <p:spPr>
          <a:xfrm>
            <a:off x="8144538" y="2349796"/>
            <a:ext cx="3221665" cy="24029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Những người thầm lặng bảo vệ biển trời Tổ quốc đáng được tôn vinh. 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512A1C1F-8B4F-4FB5-87DC-E46172B142A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414" y="1807535"/>
            <a:ext cx="1368816" cy="11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4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D7AF45-B41E-56B5-940C-34A09EA4D3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035665C2-1693-2125-F190-30775D3496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57646" y="5156701"/>
            <a:ext cx="3472768" cy="1727702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704283DA-1F86-DBD1-1966-5828E939CE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85915" y="4327407"/>
            <a:ext cx="1075679" cy="10962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A85CC8-0087-A95A-F2DD-F4AF19D51E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96059" y="5130298"/>
            <a:ext cx="3472768" cy="1727702"/>
          </a:xfrm>
          <a:prstGeom prst="rect">
            <a:avLst/>
          </a:prstGeom>
        </p:spPr>
      </p:pic>
      <p:pic>
        <p:nvPicPr>
          <p:cNvPr id="17" name="Picture 18">
            <a:extLst>
              <a:ext uri="{FF2B5EF4-FFF2-40B4-BE49-F238E27FC236}">
                <a16:creationId xmlns:a16="http://schemas.microsoft.com/office/drawing/2014/main" id="{670AC932-8512-FAB0-24FD-715C7CB243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19232" y="5130298"/>
            <a:ext cx="3472768" cy="1727702"/>
          </a:xfrm>
          <a:prstGeom prst="rect">
            <a:avLst/>
          </a:prstGeom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E926FC8F-8667-297E-E75A-9ADAC6B65D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94721" y="5130298"/>
            <a:ext cx="3472768" cy="1727702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E162E2BE-A252-917E-489D-AC69CB7BBD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526" y="3727559"/>
            <a:ext cx="3132760" cy="2944795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76A83AC-D36C-8B19-A99C-0CBC5C16125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00110" y="416897"/>
            <a:ext cx="3903518" cy="35339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D709D6-E34C-A283-BDB5-122528CDCC6F}"/>
              </a:ext>
            </a:extLst>
          </p:cNvPr>
          <p:cNvSpPr txBox="1"/>
          <p:nvPr/>
        </p:nvSpPr>
        <p:spPr>
          <a:xfrm>
            <a:off x="1632557" y="783502"/>
            <a:ext cx="32158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 em nội dung chính của bài học là gì?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B162634-D472-6CA6-2218-137B6610EFCD}"/>
              </a:ext>
            </a:extLst>
          </p:cNvPr>
          <p:cNvGrpSpPr/>
          <p:nvPr/>
        </p:nvGrpSpPr>
        <p:grpSpPr>
          <a:xfrm>
            <a:off x="5135526" y="783502"/>
            <a:ext cx="6815469" cy="4800011"/>
            <a:chOff x="5960916" y="605983"/>
            <a:chExt cx="5200678" cy="4524315"/>
          </a:xfrm>
        </p:grpSpPr>
        <p:sp>
          <p:nvSpPr>
            <p:cNvPr id="24" name="Rectangle: Diagonal Corners Rounded 23">
              <a:extLst>
                <a:ext uri="{FF2B5EF4-FFF2-40B4-BE49-F238E27FC236}">
                  <a16:creationId xmlns:a16="http://schemas.microsoft.com/office/drawing/2014/main" id="{537C871D-4B57-4028-A3A4-1A7CF3FEA644}"/>
                </a:ext>
              </a:extLst>
            </p:cNvPr>
            <p:cNvSpPr/>
            <p:nvPr/>
          </p:nvSpPr>
          <p:spPr>
            <a:xfrm>
              <a:off x="5960916" y="605983"/>
              <a:ext cx="5200678" cy="4524315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A368BB-D843-B6CA-753A-56C2F4429BF5}"/>
                </a:ext>
              </a:extLst>
            </p:cNvPr>
            <p:cNvSpPr txBox="1"/>
            <p:nvPr/>
          </p:nvSpPr>
          <p:spPr>
            <a:xfrm>
              <a:off x="6165503" y="794073"/>
              <a:ext cx="4757438" cy="32200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vi-VN" sz="3600" b="1" i="1" noProof="0" dirty="0" smtClean="0">
                  <a:solidFill>
                    <a:srgbClr val="FF3399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</a:t>
              </a:r>
              <a:r>
                <a:rPr kumimoji="0" lang="vi-VN" sz="3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ảo Trường</a:t>
              </a:r>
              <a:r>
                <a:rPr kumimoji="0" lang="vi-VN" sz="3600" b="1" i="1" u="none" strike="noStrike" kern="1200" cap="none" spc="0" normalizeH="0" noProof="0" dirty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Sa có rất nhiều </a:t>
              </a:r>
              <a:r>
                <a:rPr kumimoji="0" lang="vi-VN" sz="3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quần </a:t>
              </a:r>
              <a:r>
                <a:rPr kumimoji="0" lang="vi-VN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đảo lớn, </a:t>
              </a:r>
              <a:r>
                <a:rPr kumimoji="0" lang="vi-VN" sz="3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nhỏ.</a:t>
              </a:r>
              <a:r>
                <a:rPr kumimoji="0" lang="vi-VN" sz="3600" b="1" i="1" u="none" strike="noStrike" kern="1200" cap="none" spc="0" normalizeH="0" noProof="0" dirty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Đây là nơi </a:t>
              </a:r>
              <a:r>
                <a:rPr kumimoji="0" lang="vi-VN" sz="3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hàng </a:t>
              </a:r>
              <a:r>
                <a:rPr kumimoji="0" lang="vi-VN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ngày, hàng giờ có biết bao </a:t>
              </a:r>
              <a:r>
                <a:rPr kumimoji="0" lang="vi-VN" sz="3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chiến</a:t>
              </a:r>
              <a:r>
                <a:rPr kumimoji="0" lang="vi-VN" sz="3600" b="1" i="1" u="none" strike="noStrike" kern="1200" cap="none" spc="0" normalizeH="0" noProof="0" dirty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sĩ đã </a:t>
              </a:r>
              <a:r>
                <a:rPr lang="vi-VN" sz="3600" b="1" i="1" dirty="0">
                  <a:solidFill>
                    <a:srgbClr val="FF3399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hi </a:t>
              </a:r>
              <a:r>
                <a:rPr lang="vi-VN" sz="3600" b="1" i="1" dirty="0" smtClean="0">
                  <a:solidFill>
                    <a:srgbClr val="FF3399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sinh </a:t>
              </a:r>
              <a:r>
                <a:rPr kumimoji="0" lang="vi-VN" sz="3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thầm </a:t>
              </a:r>
              <a:r>
                <a:rPr kumimoji="0" lang="vi-VN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lặng </a:t>
              </a:r>
              <a:r>
                <a:rPr kumimoji="0" lang="vi-VN" sz="3600" b="1" i="1" u="none" strike="noStrike" kern="1200" cap="none" spc="0" normalizeH="0" noProof="0" dirty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và</a:t>
              </a:r>
              <a:r>
                <a:rPr kumimoji="0" lang="vi-VN" sz="3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vi-VN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chịu muôn vàn gian </a:t>
              </a:r>
              <a:r>
                <a:rPr lang="vi-VN" sz="3600" b="1" i="1" dirty="0" smtClean="0">
                  <a:solidFill>
                    <a:srgbClr val="FF3399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khổ</a:t>
              </a:r>
              <a:r>
                <a:rPr kumimoji="0" lang="vi-VN" sz="3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vi-VN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để bảo </a:t>
              </a:r>
              <a:r>
                <a:rPr kumimoji="0" lang="vi-VN" sz="3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vệ</a:t>
              </a:r>
              <a:r>
                <a:rPr kumimoji="0" lang="vi-VN" sz="3600" b="1" i="1" u="none" strike="noStrike" kern="1200" cap="none" spc="0" normalizeH="0" noProof="0" dirty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tổ quốc.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916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99" tmFilter="0, 0; 0.125,0.2665; 0.25,0.4; 0.375,0.465; 0.5,0.5;  0.625,0.535; 0.75,0.6; 0.875,0.7335; 1,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9" tmFilter="0, 0; 0.125,0.2665; 0.25,0.4; 0.375,0.465; 0.5,0.5;  0.625,0.535; 0.75,0.6; 0.875,0.7335; 1,1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4" tmFilter="0, 0; 0.125,0.2665; 0.25,0.4; 0.375,0.465; 0.5,0.5;  0.625,0.535; 0.75,0.6; 0.875,0.7335; 1,1">
                                          <p:stCondLst>
                                            <p:cond delay="7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2">
                                          <p:stCondLst>
                                            <p:cond delay="2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75" decel="50000">
                                          <p:stCondLst>
                                            <p:cond delay="3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2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75" decel="50000">
                                          <p:stCondLst>
                                            <p:cond delay="6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2">
                                          <p:stCondLst>
                                            <p:cond delay="73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75" decel="50000">
                                          <p:stCondLst>
                                            <p:cond delay="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2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75" decel="50000">
                                          <p:stCondLst>
                                            <p:cond delay="8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99" tmFilter="0, 0; 0.125,0.2665; 0.25,0.4; 0.375,0.465; 0.5,0.5;  0.625,0.535; 0.75,0.6; 0.875,0.7335; 1,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49" tmFilter="0, 0; 0.125,0.2665; 0.25,0.4; 0.375,0.465; 0.5,0.5;  0.625,0.535; 0.75,0.6; 0.875,0.7335; 1,1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4" tmFilter="0, 0; 0.125,0.2665; 0.25,0.4; 0.375,0.465; 0.5,0.5;  0.625,0.535; 0.75,0.6; 0.875,0.7335; 1,1">
                                          <p:stCondLst>
                                            <p:cond delay="74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2">
                                          <p:stCondLst>
                                            <p:cond delay="2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75" decel="50000">
                                          <p:stCondLst>
                                            <p:cond delay="3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2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75" decel="50000">
                                          <p:stCondLst>
                                            <p:cond delay="6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2">
                                          <p:stCondLst>
                                            <p:cond delay="73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75" decel="50000">
                                          <p:stCondLst>
                                            <p:cond delay="7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2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75" decel="50000">
                                          <p:stCondLst>
                                            <p:cond delay="8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99" tmFilter="0, 0; 0.125,0.2665; 0.25,0.4; 0.375,0.465; 0.5,0.5;  0.625,0.535; 0.75,0.6; 0.875,0.7335; 1,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49" tmFilter="0, 0; 0.125,0.2665; 0.25,0.4; 0.375,0.465; 0.5,0.5;  0.625,0.535; 0.75,0.6; 0.875,0.7335; 1,1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4" tmFilter="0, 0; 0.125,0.2665; 0.25,0.4; 0.375,0.465; 0.5,0.5;  0.625,0.535; 0.75,0.6; 0.875,0.7335; 1,1">
                                          <p:stCondLst>
                                            <p:cond delay="7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2">
                                          <p:stCondLst>
                                            <p:cond delay="2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75" decel="50000">
                                          <p:stCondLst>
                                            <p:cond delay="3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2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75" decel="50000">
                                          <p:stCondLst>
                                            <p:cond delay="6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2">
                                          <p:stCondLst>
                                            <p:cond delay="73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75" decel="50000">
                                          <p:stCondLst>
                                            <p:cond delay="7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2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75" decel="50000">
                                          <p:stCondLst>
                                            <p:cond delay="8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250FAB-71AC-7296-9352-914FC88A05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CA656A-75A3-F09B-03DB-960673EFE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658" y="1520456"/>
            <a:ext cx="8861104" cy="375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2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D7AF45-B41E-56B5-940C-34A09EA4D3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035665C2-1693-2125-F190-30775D3496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57646" y="5156701"/>
            <a:ext cx="3472768" cy="172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A85CC8-0087-A95A-F2DD-F4AF19D51E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96059" y="5130298"/>
            <a:ext cx="3472768" cy="1727702"/>
          </a:xfrm>
          <a:prstGeom prst="rect">
            <a:avLst/>
          </a:prstGeom>
        </p:spPr>
      </p:pic>
      <p:pic>
        <p:nvPicPr>
          <p:cNvPr id="17" name="Picture 18">
            <a:extLst>
              <a:ext uri="{FF2B5EF4-FFF2-40B4-BE49-F238E27FC236}">
                <a16:creationId xmlns:a16="http://schemas.microsoft.com/office/drawing/2014/main" id="{670AC932-8512-FAB0-24FD-715C7CB243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19232" y="5130298"/>
            <a:ext cx="3472768" cy="1727702"/>
          </a:xfrm>
          <a:prstGeom prst="rect">
            <a:avLst/>
          </a:prstGeom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E926FC8F-8667-297E-E75A-9ADAC6B65D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94721" y="5130298"/>
            <a:ext cx="3472768" cy="172770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5565FE2-B977-41EF-B121-368541DF4A77}"/>
              </a:ext>
            </a:extLst>
          </p:cNvPr>
          <p:cNvGrpSpPr/>
          <p:nvPr/>
        </p:nvGrpSpPr>
        <p:grpSpPr>
          <a:xfrm>
            <a:off x="520805" y="410786"/>
            <a:ext cx="11283785" cy="6036427"/>
            <a:chOff x="391929" y="342441"/>
            <a:chExt cx="11502386" cy="6057335"/>
          </a:xfrm>
        </p:grpSpPr>
        <p:pic>
          <p:nvPicPr>
            <p:cNvPr id="10" name="Picture 16">
              <a:extLst>
                <a:ext uri="{FF2B5EF4-FFF2-40B4-BE49-F238E27FC236}">
                  <a16:creationId xmlns:a16="http://schemas.microsoft.com/office/drawing/2014/main" id="{704283DA-1F86-DBD1-1966-5828E939C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085915" y="4327407"/>
              <a:ext cx="1075679" cy="1096233"/>
            </a:xfrm>
            <a:prstGeom prst="rect">
              <a:avLst/>
            </a:prstGeom>
            <a:ln>
              <a:solidFill>
                <a:srgbClr val="FF6600"/>
              </a:solidFill>
            </a:ln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AABEA7A-C848-48D2-A984-B8270DB02684}"/>
                </a:ext>
              </a:extLst>
            </p:cNvPr>
            <p:cNvSpPr/>
            <p:nvPr/>
          </p:nvSpPr>
          <p:spPr>
            <a:xfrm>
              <a:off x="734024" y="342441"/>
              <a:ext cx="11160291" cy="6047059"/>
            </a:xfrm>
            <a:prstGeom prst="roundRect">
              <a:avLst/>
            </a:prstGeom>
            <a:noFill/>
            <a:ln w="28575">
              <a:solidFill>
                <a:srgbClr val="FF66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69B0378-2191-406C-86B2-0987ECFD6170}"/>
                </a:ext>
              </a:extLst>
            </p:cNvPr>
            <p:cNvSpPr/>
            <p:nvPr/>
          </p:nvSpPr>
          <p:spPr>
            <a:xfrm>
              <a:off x="391929" y="629245"/>
              <a:ext cx="11160291" cy="577053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prstDash val="dash"/>
            </a:ln>
            <a:effectLst>
              <a:outerShdw blurRad="50800" dist="50800" sx="30000" sy="30000" algn="ctr" rotWithShape="0">
                <a:schemeClr val="accent4">
                  <a:lumMod val="40000"/>
                  <a:lumOff val="60000"/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RightUp"/>
                <a:lightRig rig="threePt" dir="t"/>
              </a:scene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26" name="Picture 2" descr="Chữ gi - Olm">
            <a:extLst>
              <a:ext uri="{FF2B5EF4-FFF2-40B4-BE49-F238E27FC236}">
                <a16:creationId xmlns:a16="http://schemas.microsoft.com/office/drawing/2014/main" id="{26BA04CE-1CDF-4FE8-964A-863C57B92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5" y="1083206"/>
            <a:ext cx="2666108" cy="57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E0452208-F926-E6DD-24A7-CA82946441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133600" y="862732"/>
            <a:ext cx="9460742" cy="26805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43D4A1-B854-F485-B77C-D42079C7E5A4}"/>
              </a:ext>
            </a:extLst>
          </p:cNvPr>
          <p:cNvSpPr txBox="1"/>
          <p:nvPr/>
        </p:nvSpPr>
        <p:spPr>
          <a:xfrm>
            <a:off x="2867026" y="1400175"/>
            <a:ext cx="8105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58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ây dựng Đảng - Câu 6. Những nét chính về vị trí địa lý và...">
            <a:extLst>
              <a:ext uri="{FF2B5EF4-FFF2-40B4-BE49-F238E27FC236}">
                <a16:creationId xmlns:a16="http://schemas.microsoft.com/office/drawing/2014/main" id="{BEA43984-1AF9-CC68-354C-6935C1CA8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1475"/>
            <a:ext cx="5889752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CB765B3-3226-3EE5-A60D-C7C05ABA2AFC}"/>
              </a:ext>
            </a:extLst>
          </p:cNvPr>
          <p:cNvSpPr/>
          <p:nvPr/>
        </p:nvSpPr>
        <p:spPr>
          <a:xfrm>
            <a:off x="942975" y="4362450"/>
            <a:ext cx="4438650" cy="7905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Quần</a:t>
            </a:r>
            <a:r>
              <a:rPr lang="en-US" sz="3600" b="1" dirty="0"/>
              <a:t> </a:t>
            </a:r>
            <a:r>
              <a:rPr lang="en-US" sz="3600" b="1" dirty="0" err="1"/>
              <a:t>đảo</a:t>
            </a:r>
            <a:r>
              <a:rPr lang="en-US" sz="3600" b="1" dirty="0"/>
              <a:t> Hoàng Sa</a:t>
            </a:r>
          </a:p>
        </p:txBody>
      </p:sp>
      <p:pic>
        <p:nvPicPr>
          <p:cNvPr id="2054" name="Picture 6" descr="Kinh nghiệm Du lịch Đảo Trường Sa cập nhật mới nhất">
            <a:extLst>
              <a:ext uri="{FF2B5EF4-FFF2-40B4-BE49-F238E27FC236}">
                <a16:creationId xmlns:a16="http://schemas.microsoft.com/office/drawing/2014/main" id="{A1C0B4B9-8778-470C-534A-F0E74643F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6" y="396165"/>
            <a:ext cx="5793738" cy="363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30C479-6EB5-1989-7945-5E2AFB7C2135}"/>
              </a:ext>
            </a:extLst>
          </p:cNvPr>
          <p:cNvSpPr/>
          <p:nvPr/>
        </p:nvSpPr>
        <p:spPr>
          <a:xfrm>
            <a:off x="7248525" y="4305300"/>
            <a:ext cx="4438650" cy="7905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Quần</a:t>
            </a:r>
            <a:r>
              <a:rPr lang="en-US" sz="3600" b="1" dirty="0"/>
              <a:t> </a:t>
            </a:r>
            <a:r>
              <a:rPr lang="en-US" sz="3600" b="1" dirty="0" err="1"/>
              <a:t>đảo</a:t>
            </a:r>
            <a:r>
              <a:rPr lang="en-US" sz="3600" b="1" dirty="0"/>
              <a:t> </a:t>
            </a:r>
            <a:r>
              <a:rPr lang="en-US" sz="3600" b="1" dirty="0" err="1"/>
              <a:t>Trường</a:t>
            </a:r>
            <a:r>
              <a:rPr lang="en-US" sz="3600" b="1" dirty="0"/>
              <a:t> Sa</a:t>
            </a:r>
          </a:p>
        </p:txBody>
      </p:sp>
    </p:spTree>
    <p:extLst>
      <p:ext uri="{BB962C8B-B14F-4D97-AF65-F5344CB8AC3E}">
        <p14:creationId xmlns:p14="http://schemas.microsoft.com/office/powerpoint/2010/main" val="87595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30DAC2-7BB3-BA2C-E2F1-E99C1B7E87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704283DA-1F86-DBD1-1966-5828E939CE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85915" y="4327407"/>
            <a:ext cx="1075679" cy="10962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9BE637-A1E9-FA27-3520-74B50C919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7920" y="866348"/>
            <a:ext cx="3584759" cy="10486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E958D8-A168-9993-8C18-510B0F531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322" y="2435633"/>
            <a:ext cx="11053006" cy="23105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C1CF6B-0193-EF77-7830-AFAD8012F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759" y="877328"/>
            <a:ext cx="3279932" cy="26458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B7F413-0AB3-B760-700F-F1477F89A5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2310" y="4029809"/>
            <a:ext cx="2408129" cy="646232"/>
          </a:xfrm>
          <a:prstGeom prst="rect">
            <a:avLst/>
          </a:prstGeom>
        </p:spPr>
      </p:pic>
      <p:pic>
        <p:nvPicPr>
          <p:cNvPr id="17" name="Picture 16" descr="A cartoon of a sailor holding an object&#10;&#10;Description automatically generated">
            <a:extLst>
              <a:ext uri="{FF2B5EF4-FFF2-40B4-BE49-F238E27FC236}">
                <a16:creationId xmlns:a16="http://schemas.microsoft.com/office/drawing/2014/main" id="{3C2639C5-EBA7-0062-B50B-B02A2867D7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5" y="3310745"/>
            <a:ext cx="2847975" cy="354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6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D7AF45-B41E-56B5-940C-34A09EA4D3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704283DA-1F86-DBD1-1966-5828E939CE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85915" y="4327407"/>
            <a:ext cx="1075679" cy="1096233"/>
          </a:xfrm>
          <a:prstGeom prst="rect">
            <a:avLst/>
          </a:prstGeom>
        </p:spPr>
      </p:pic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CB7976DC-8A81-D7AD-2A86-377C0C380782}"/>
              </a:ext>
            </a:extLst>
          </p:cNvPr>
          <p:cNvSpPr/>
          <p:nvPr/>
        </p:nvSpPr>
        <p:spPr>
          <a:xfrm>
            <a:off x="-29985" y="257822"/>
            <a:ext cx="11485672" cy="6321884"/>
          </a:xfrm>
          <a:prstGeom prst="round2DiagRect">
            <a:avLst>
              <a:gd name="adj1" fmla="val 7986"/>
              <a:gd name="adj2" fmla="val 769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61459A-5F73-9D56-7FCC-82DAFABF3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11" y="278348"/>
            <a:ext cx="6572058" cy="835224"/>
          </a:xfrm>
          <a:prstGeom prst="rect">
            <a:avLst/>
          </a:prstGeom>
        </p:spPr>
      </p:pic>
      <p:pic>
        <p:nvPicPr>
          <p:cNvPr id="4" name="Picture 3" descr="A cartoon of a lifeguard tower in the ocean&#10;&#10;Description automatically generated">
            <a:extLst>
              <a:ext uri="{FF2B5EF4-FFF2-40B4-BE49-F238E27FC236}">
                <a16:creationId xmlns:a16="http://schemas.microsoft.com/office/drawing/2014/main" id="{DC0B85DA-A72A-4E65-DDEB-853B883B68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07" y="3922776"/>
            <a:ext cx="6709753" cy="2752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92B8D0-8493-8A0E-D95C-B4E16DAD02B7}"/>
              </a:ext>
            </a:extLst>
          </p:cNvPr>
          <p:cNvSpPr txBox="1"/>
          <p:nvPr/>
        </p:nvSpPr>
        <p:spPr>
          <a:xfrm>
            <a:off x="435862" y="1012461"/>
            <a:ext cx="42976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đã nhớ Trường Sa</a:t>
            </a:r>
          </a:p>
          <a:p>
            <a:pPr algn="just" latinLnBrk="0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 khi mình chưa đến </a:t>
            </a:r>
          </a:p>
          <a:p>
            <a:pPr algn="just" latinLnBrk="0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Giữa sóng, cát không ngờ </a:t>
            </a:r>
          </a:p>
          <a:p>
            <a:pPr algn="just" latinLnBrk="0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Gặp màu hoa muống biển</a:t>
            </a:r>
            <a:r>
              <a:rPr lang="vi-VN" sz="2000" b="1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latinLnBrk="0"/>
            <a:endParaRPr lang="vi-VN" sz="20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Đá Thị, Len Đao </a:t>
            </a:r>
          </a:p>
          <a:p>
            <a:pPr algn="just"/>
            <a:r>
              <a:rPr lang="vi-VN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 Tử Tây sóng vỗ </a:t>
            </a:r>
          </a:p>
          <a:p>
            <a:pPr algn="just"/>
            <a:r>
              <a:rPr lang="vi-VN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Sơn Ca, Sinh Tồn </a:t>
            </a:r>
          </a:p>
          <a:p>
            <a:pPr algn="just"/>
            <a:r>
              <a:rPr lang="vi-VN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 bàng vuông đợi nở.</a:t>
            </a:r>
          </a:p>
          <a:p>
            <a:pPr algn="just" latinLnBrk="0"/>
            <a:endParaRPr lang="vi-VN" sz="20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AA9E8C-1730-DF33-E5CB-FADE8FEC8546}"/>
              </a:ext>
            </a:extLst>
          </p:cNvPr>
          <p:cNvSpPr txBox="1"/>
          <p:nvPr/>
        </p:nvSpPr>
        <p:spPr>
          <a:xfrm>
            <a:off x="4341407" y="1003157"/>
            <a:ext cx="43390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nhà giàn giữ đảo </a:t>
            </a:r>
          </a:p>
          <a:p>
            <a:pPr algn="just" latinLnBrk="0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Neo cả nhịp tim người</a:t>
            </a:r>
          </a:p>
          <a:p>
            <a:pPr algn="just" latinLnBrk="0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 gửi vào muôn gió</a:t>
            </a:r>
          </a:p>
          <a:p>
            <a:pPr algn="just" latinLnBrk="0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Xin từng ngày sóng nguôi</a:t>
            </a:r>
            <a:r>
              <a:rPr lang="vi-VN" sz="2000" b="1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 latinLnBrk="0"/>
            <a:endParaRPr lang="vi-VN" sz="2000" b="1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vi-VN" sz="20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Bão giăng giăng mặt biển </a:t>
            </a:r>
          </a:p>
          <a:p>
            <a:pPr algn="just" latinLnBrk="0"/>
            <a:r>
              <a:rPr lang="vi-VN" sz="20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Đảo oằn mình khát mưa</a:t>
            </a:r>
          </a:p>
          <a:p>
            <a:pPr algn="just" latinLnBrk="0"/>
            <a:r>
              <a:rPr lang="vi-VN" sz="20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Đóa san hô kiêu hãnh</a:t>
            </a:r>
          </a:p>
          <a:p>
            <a:pPr algn="just" latinLnBrk="0"/>
            <a:r>
              <a:rPr lang="vi-VN" sz="20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Vẫn nở hoa bốn mùa</a:t>
            </a:r>
            <a:endParaRPr lang="vi-VN" sz="20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endParaRPr lang="vi-VN" sz="20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C12512-2187-4A36-E2FD-754D70AAB99F}"/>
              </a:ext>
            </a:extLst>
          </p:cNvPr>
          <p:cNvSpPr txBox="1"/>
          <p:nvPr/>
        </p:nvSpPr>
        <p:spPr>
          <a:xfrm>
            <a:off x="8094384" y="1134098"/>
            <a:ext cx="42976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Nụ cười người lính đảo </a:t>
            </a:r>
          </a:p>
          <a:p>
            <a:pPr algn="just" latinLnBrk="0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gian khó vẫn ngời </a:t>
            </a:r>
          </a:p>
          <a:p>
            <a:pPr algn="just" latinLnBrk="0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Ánh mắt bao trìu mến </a:t>
            </a:r>
          </a:p>
          <a:p>
            <a:pPr algn="just" latinLnBrk="0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Ngầm hải âu giữa trời</a:t>
            </a:r>
            <a:r>
              <a:rPr lang="vi-VN" sz="2000" b="1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 latinLnBrk="0"/>
            <a:endParaRPr lang="vi-VN" sz="20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hạt cát Trường Sa </a:t>
            </a:r>
          </a:p>
          <a:p>
            <a:pPr algn="just"/>
            <a:r>
              <a:rPr lang="vi-VN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 trở thành máu thịt </a:t>
            </a:r>
          </a:p>
          <a:p>
            <a:pPr algn="just"/>
            <a:r>
              <a:rPr lang="vi-VN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tên đảo, tên người </a:t>
            </a:r>
          </a:p>
          <a:p>
            <a:pPr algn="just"/>
            <a:r>
              <a:rPr lang="vi-VN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hoa thành Tổ </a:t>
            </a:r>
            <a:r>
              <a:rPr lang="vi-VN" sz="20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endParaRPr lang="vi-VN" sz="20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0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lang="en-US" sz="20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Huệ</a:t>
            </a:r>
            <a:r>
              <a:rPr lang="en-US" sz="20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 latinLnBrk="0"/>
            <a:endParaRPr lang="vi-VN" sz="20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7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D7AF45-B41E-56B5-940C-34A09EA4D3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704283DA-1F86-DBD1-1966-5828E939CE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85915" y="4327407"/>
            <a:ext cx="1075679" cy="1096233"/>
          </a:xfrm>
          <a:prstGeom prst="rect">
            <a:avLst/>
          </a:prstGeom>
        </p:spPr>
      </p:pic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CB7976DC-8A81-D7AD-2A86-377C0C380782}"/>
              </a:ext>
            </a:extLst>
          </p:cNvPr>
          <p:cNvSpPr/>
          <p:nvPr/>
        </p:nvSpPr>
        <p:spPr>
          <a:xfrm>
            <a:off x="329609" y="256854"/>
            <a:ext cx="11485672" cy="6321884"/>
          </a:xfrm>
          <a:prstGeom prst="round2DiagRect">
            <a:avLst>
              <a:gd name="adj1" fmla="val 7986"/>
              <a:gd name="adj2" fmla="val 769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61459A-5F73-9D56-7FCC-82DAFABF3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11" y="278348"/>
            <a:ext cx="6572058" cy="835224"/>
          </a:xfrm>
          <a:prstGeom prst="rect">
            <a:avLst/>
          </a:prstGeom>
        </p:spPr>
      </p:pic>
      <p:pic>
        <p:nvPicPr>
          <p:cNvPr id="4" name="Picture 3" descr="A cartoon of a lifeguard tower in the ocean&#10;&#10;Description automatically generated">
            <a:extLst>
              <a:ext uri="{FF2B5EF4-FFF2-40B4-BE49-F238E27FC236}">
                <a16:creationId xmlns:a16="http://schemas.microsoft.com/office/drawing/2014/main" id="{DC0B85DA-A72A-4E65-DDEB-853B883B68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571" y="4219482"/>
            <a:ext cx="4837489" cy="2166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92B8D0-8493-8A0E-D95C-B4E16DAD02B7}"/>
              </a:ext>
            </a:extLst>
          </p:cNvPr>
          <p:cNvSpPr txBox="1"/>
          <p:nvPr/>
        </p:nvSpPr>
        <p:spPr>
          <a:xfrm>
            <a:off x="649224" y="1289304"/>
            <a:ext cx="42976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 đã nhớ Trường Sa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 khi mình chưa đến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Giữa sóng, cát không ngờ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Gặp màu hoa muống biển</a:t>
            </a:r>
            <a:r>
              <a:rPr kumimoji="0" lang="vi-V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20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defRPr/>
            </a:pPr>
            <a:r>
              <a:rPr lang="vi-VN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Đá Thị, Len Đao </a:t>
            </a:r>
          </a:p>
          <a:p>
            <a:pPr lvl="0" algn="just">
              <a:defRPr/>
            </a:pPr>
            <a:r>
              <a:rPr lang="vi-VN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 Tử Tây sóng vỗ </a:t>
            </a:r>
          </a:p>
          <a:p>
            <a:pPr lvl="0" algn="just">
              <a:defRPr/>
            </a:pPr>
            <a:r>
              <a:rPr lang="vi-VN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Sơn Ca, Sinh Tồn </a:t>
            </a:r>
          </a:p>
          <a:p>
            <a:pPr lvl="0" algn="just">
              <a:defRPr/>
            </a:pPr>
            <a:r>
              <a:rPr lang="vi-VN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 bàng vuông đợi nở.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89E84-F92B-A0D6-CF40-524B0F44269E}"/>
              </a:ext>
            </a:extLst>
          </p:cNvPr>
          <p:cNvSpPr txBox="1"/>
          <p:nvPr/>
        </p:nvSpPr>
        <p:spPr>
          <a:xfrm>
            <a:off x="667512" y="2779776"/>
            <a:ext cx="4297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AA9E8C-1730-DF33-E5CB-FADE8FEC8546}"/>
              </a:ext>
            </a:extLst>
          </p:cNvPr>
          <p:cNvSpPr txBox="1"/>
          <p:nvPr/>
        </p:nvSpPr>
        <p:spPr>
          <a:xfrm>
            <a:off x="667512" y="4343400"/>
            <a:ext cx="4297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C12512-2187-4A36-E2FD-754D70AAB99F}"/>
              </a:ext>
            </a:extLst>
          </p:cNvPr>
          <p:cNvSpPr txBox="1"/>
          <p:nvPr/>
        </p:nvSpPr>
        <p:spPr>
          <a:xfrm>
            <a:off x="4443671" y="1321213"/>
            <a:ext cx="42976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nhà giàn giữ đảo </a:t>
            </a:r>
          </a:p>
          <a:p>
            <a:pPr lvl="0" algn="just">
              <a:defRPr/>
            </a:pPr>
            <a:r>
              <a:rPr lang="vi-VN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Neo cả nhịp tim người</a:t>
            </a:r>
          </a:p>
          <a:p>
            <a:pPr lvl="0" algn="just">
              <a:defRPr/>
            </a:pPr>
            <a:r>
              <a:rPr lang="vi-VN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gửi vào muôn gió</a:t>
            </a:r>
          </a:p>
          <a:p>
            <a:pPr lvl="0" algn="just">
              <a:defRPr/>
            </a:pPr>
            <a:r>
              <a:rPr lang="vi-VN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Xin từng ngày sóng nguôi.</a:t>
            </a:r>
          </a:p>
          <a:p>
            <a:pPr algn="just"/>
            <a:endParaRPr lang="vi-VN" sz="2000" b="1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0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Bão </a:t>
            </a:r>
            <a:r>
              <a:rPr lang="vi-VN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giăng giăng mặt biển </a:t>
            </a:r>
          </a:p>
          <a:p>
            <a:pPr algn="just"/>
            <a:r>
              <a:rPr lang="vi-VN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Đảo oằn mình khát mưa</a:t>
            </a:r>
          </a:p>
          <a:p>
            <a:pPr algn="just"/>
            <a:r>
              <a:rPr lang="vi-VN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Đóa san hô kiêu hãnh</a:t>
            </a:r>
          </a:p>
          <a:p>
            <a:pPr algn="just"/>
            <a:r>
              <a:rPr lang="vi-VN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Vẫn nở hoa bốn mùa</a:t>
            </a:r>
          </a:p>
          <a:p>
            <a:pPr algn="just"/>
            <a:endParaRPr lang="vi-VN" sz="20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DBE0DB-45F4-7FAE-7925-28ED7326FF86}"/>
              </a:ext>
            </a:extLst>
          </p:cNvPr>
          <p:cNvSpPr txBox="1"/>
          <p:nvPr/>
        </p:nvSpPr>
        <p:spPr>
          <a:xfrm>
            <a:off x="8543859" y="1313677"/>
            <a:ext cx="3931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Nụ cười người lính đảo </a:t>
            </a:r>
          </a:p>
          <a:p>
            <a:pPr lvl="0" algn="just">
              <a:defRPr/>
            </a:pPr>
            <a:r>
              <a:rPr lang="vi-VN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gian khó vẫn ngời </a:t>
            </a:r>
          </a:p>
          <a:p>
            <a:pPr lvl="0" algn="just">
              <a:defRPr/>
            </a:pPr>
            <a:r>
              <a:rPr lang="vi-VN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 mắt bao trìu mến </a:t>
            </a:r>
          </a:p>
          <a:p>
            <a:pPr lvl="0" algn="just">
              <a:defRPr/>
            </a:pPr>
            <a:r>
              <a:rPr lang="vi-VN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Ngầm hải âu giữa trời.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hạt cát Trường Sa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 trở thành máu thịt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 tên đảo, tên người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 hoa thành Tổ quốc</a:t>
            </a:r>
            <a:r>
              <a:rPr kumimoji="0" lang="vi-V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lang="vi-VN" sz="20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2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           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Huệ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5FBE6B-3A3A-BA26-D6F7-4FC47E1E80D5}"/>
              </a:ext>
            </a:extLst>
          </p:cNvPr>
          <p:cNvSpPr/>
          <p:nvPr/>
        </p:nvSpPr>
        <p:spPr>
          <a:xfrm>
            <a:off x="0" y="178421"/>
            <a:ext cx="3780307" cy="796835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 chia </a:t>
            </a:r>
            <a:r>
              <a:rPr kumimoji="0" lang="en-US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đoạn</a:t>
            </a:r>
            <a:endParaRPr kumimoji="0" lang="en-US" sz="4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F9D86C-986D-9703-A805-13081F6A7DBC}"/>
              </a:ext>
            </a:extLst>
          </p:cNvPr>
          <p:cNvSpPr/>
          <p:nvPr/>
        </p:nvSpPr>
        <p:spPr>
          <a:xfrm>
            <a:off x="192024" y="1335024"/>
            <a:ext cx="512064" cy="4754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EE2992-93C8-9B53-2272-FA3CAAF05854}"/>
              </a:ext>
            </a:extLst>
          </p:cNvPr>
          <p:cNvSpPr/>
          <p:nvPr/>
        </p:nvSpPr>
        <p:spPr>
          <a:xfrm>
            <a:off x="3931607" y="1257395"/>
            <a:ext cx="512064" cy="4754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4B9109-3FB0-B32B-E6E6-1AA48F4C4E2D}"/>
              </a:ext>
            </a:extLst>
          </p:cNvPr>
          <p:cNvSpPr/>
          <p:nvPr/>
        </p:nvSpPr>
        <p:spPr>
          <a:xfrm>
            <a:off x="7844028" y="1289304"/>
            <a:ext cx="512064" cy="4754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0109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3968" y="65976"/>
            <a:ext cx="5398008" cy="1325563"/>
          </a:xfrm>
        </p:spPr>
        <p:txBody>
          <a:bodyPr/>
          <a:lstStyle/>
          <a:p>
            <a:pPr lvl="0"/>
            <a:r>
              <a:rPr lang="en-US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 BÀNG VUÔNG</a:t>
            </a:r>
            <a:r>
              <a:rPr lang="vi-VN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vi-VN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44" y="2798064"/>
            <a:ext cx="3629406" cy="20938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64" y="1124712"/>
            <a:ext cx="9262872" cy="602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8928" y="194152"/>
            <a:ext cx="4178808" cy="945515"/>
          </a:xfrm>
        </p:spPr>
        <p:txBody>
          <a:bodyPr/>
          <a:lstStyle/>
          <a:p>
            <a:r>
              <a:rPr lang="vi-VN" dirty="0">
                <a:effectLst/>
              </a:rPr>
              <a:t>N</a:t>
            </a:r>
            <a:r>
              <a:rPr lang="pt-BR" dirty="0">
                <a:effectLst/>
              </a:rPr>
              <a:t>hà giàn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529" y="1701800"/>
            <a:ext cx="6716942" cy="44751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048"/>
            <a:ext cx="6263640" cy="5408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1523048"/>
            <a:ext cx="5928360" cy="54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7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5E39A7C-B171-965C-54C3-249F2EAA1D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6" t="1364" r="8143" b="23942"/>
          <a:stretch/>
        </p:blipFill>
        <p:spPr>
          <a:xfrm>
            <a:off x="0" y="-310428"/>
            <a:ext cx="12192000" cy="7455877"/>
          </a:xfrm>
          <a:prstGeom prst="rect">
            <a:avLst/>
          </a:prstGeom>
        </p:spPr>
      </p:pic>
      <p:pic>
        <p:nvPicPr>
          <p:cNvPr id="6" name="Picture 24">
            <a:extLst>
              <a:ext uri="{FF2B5EF4-FFF2-40B4-BE49-F238E27FC236}">
                <a16:creationId xmlns:a16="http://schemas.microsoft.com/office/drawing/2014/main" id="{C50C2D4D-DF77-15C4-A19E-0480BD438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34422" y="3196032"/>
            <a:ext cx="7184334" cy="1311141"/>
          </a:xfrm>
          <a:prstGeom prst="rect">
            <a:avLst/>
          </a:prstGeom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9B17EBB8-CCBF-65F1-919C-3057B255F0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351131" y="3196032"/>
            <a:ext cx="5406307" cy="1311141"/>
          </a:xfrm>
          <a:prstGeom prst="rect">
            <a:avLst/>
          </a:prstGeom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ACD2664B-C69E-B8AA-826E-75CC83F7FF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0725277" y="1050877"/>
            <a:ext cx="1466723" cy="1778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83907D-DAC1-1F5D-9304-B4E97BFD7E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56616" y="1152144"/>
            <a:ext cx="11640312" cy="16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3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432</Words>
  <Application>Microsoft Office PowerPoint</Application>
  <PresentationFormat>Widescreen</PresentationFormat>
  <Paragraphs>85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微软雅黑</vt:lpstr>
      <vt:lpstr>宋体</vt:lpstr>
      <vt:lpstr>Arial</vt:lpstr>
      <vt:lpstr>Calibri</vt:lpstr>
      <vt:lpstr>Cambria</vt:lpstr>
      <vt:lpstr>Times New Roman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HOA BÀNG VUÔNG </vt:lpstr>
      <vt:lpstr>Nhà giàn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67</cp:revision>
  <dcterms:created xsi:type="dcterms:W3CDTF">2023-12-08T07:10:41Z</dcterms:created>
  <dcterms:modified xsi:type="dcterms:W3CDTF">2025-02-25T10:24:47Z</dcterms:modified>
</cp:coreProperties>
</file>