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3.svg" ContentType="image/svg+xml"/>
  <Override PartName="/ppt/media/image20.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3" r:id="rId3"/>
    <p:sldId id="337" r:id="rId4"/>
    <p:sldId id="359" r:id="rId5"/>
    <p:sldId id="257" r:id="rId6"/>
    <p:sldId id="335" r:id="rId7"/>
    <p:sldId id="339" r:id="rId8"/>
    <p:sldId id="360" r:id="rId9"/>
    <p:sldId id="342" r:id="rId10"/>
    <p:sldId id="343" r:id="rId11"/>
    <p:sldId id="361" r:id="rId12"/>
    <p:sldId id="349" r:id="rId13"/>
    <p:sldId id="347" r:id="rId14"/>
    <p:sldId id="350" r:id="rId15"/>
    <p:sldId id="353" r:id="rId16"/>
    <p:sldId id="362" r:id="rId17"/>
    <p:sldId id="351" r:id="rId18"/>
    <p:sldId id="296" r:id="rId19"/>
    <p:sldId id="3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8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t="67000"/>
          <a:stretch>
            <a:fillRect/>
          </a:stretch>
        </p:blipFill>
        <p:spPr>
          <a:xfrm>
            <a:off x="22860" y="4892038"/>
            <a:ext cx="11902401" cy="1965961"/>
          </a:xfrm>
          <a:prstGeom prst="rect">
            <a:avLst/>
          </a:prstGeom>
        </p:spPr>
      </p:pic>
      <p:pic>
        <p:nvPicPr>
          <p:cNvPr id="5" name="图片 4"/>
          <p:cNvPicPr>
            <a:picLocks noChangeAspect="1"/>
          </p:cNvPicPr>
          <p:nvPr userDrawn="1"/>
        </p:nvPicPr>
        <p:blipFill rotWithShape="1">
          <a:blip r:embed="rId3" cstate="screen"/>
          <a:srcRect l="20108"/>
          <a:stretch>
            <a:fillRect/>
          </a:stretch>
        </p:blipFill>
        <p:spPr>
          <a:xfrm>
            <a:off x="3261399" y="0"/>
            <a:ext cx="9022041" cy="6858000"/>
          </a:xfrm>
          <a:prstGeom prst="rect">
            <a:avLst/>
          </a:prstGeom>
        </p:spPr>
      </p:pic>
      <p:pic>
        <p:nvPicPr>
          <p:cNvPr id="12" name="图片 11"/>
          <p:cNvPicPr>
            <a:picLocks noChangeAspect="1"/>
          </p:cNvPicPr>
          <p:nvPr userDrawn="1"/>
        </p:nvPicPr>
        <p:blipFill rotWithShape="1">
          <a:blip r:embed="rId4" cstate="screen"/>
          <a:srcRect r="71323"/>
          <a:stretch>
            <a:fillRect/>
          </a:stretch>
        </p:blipFill>
        <p:spPr>
          <a:xfrm>
            <a:off x="-205739" y="-182880"/>
            <a:ext cx="3017166" cy="6389370"/>
          </a:xfrm>
          <a:prstGeom prst="rect">
            <a:avLst/>
          </a:prstGeom>
        </p:spPr>
      </p:pic>
      <p:pic>
        <p:nvPicPr>
          <p:cNvPr id="7" name="图片 6"/>
          <p:cNvPicPr>
            <a:picLocks noChangeAspect="1"/>
          </p:cNvPicPr>
          <p:nvPr userDrawn="1"/>
        </p:nvPicPr>
        <p:blipFill rotWithShape="1">
          <a:blip r:embed="rId5" cstate="screen"/>
          <a:srcRect t="27667" r="71323" b="9000"/>
          <a:stretch>
            <a:fillRect/>
          </a:stretch>
        </p:blipFill>
        <p:spPr>
          <a:xfrm>
            <a:off x="-205740" y="1897380"/>
            <a:ext cx="3238461" cy="4343400"/>
          </a:xfrm>
          <a:prstGeom prst="rect">
            <a:avLst/>
          </a:prstGeom>
        </p:spPr>
      </p:pic>
      <p:pic>
        <p:nvPicPr>
          <p:cNvPr id="9" name="图片 8"/>
          <p:cNvPicPr>
            <a:picLocks noChangeAspect="1"/>
          </p:cNvPicPr>
          <p:nvPr userDrawn="1"/>
        </p:nvPicPr>
        <p:blipFill rotWithShape="1">
          <a:blip r:embed="rId6" cstate="screen"/>
          <a:srcRect/>
          <a:stretch>
            <a:fillRect/>
          </a:stretch>
        </p:blipFill>
        <p:spPr>
          <a:xfrm>
            <a:off x="-182881" y="0"/>
            <a:ext cx="2567901" cy="6858000"/>
          </a:xfrm>
          <a:prstGeom prst="rect">
            <a:avLst/>
          </a:prstGeom>
        </p:spPr>
      </p:pic>
      <p:pic>
        <p:nvPicPr>
          <p:cNvPr id="16" name="图片 15"/>
          <p:cNvPicPr>
            <a:picLocks noChangeAspect="1"/>
          </p:cNvPicPr>
          <p:nvPr userDrawn="1"/>
        </p:nvPicPr>
        <p:blipFill rotWithShape="1">
          <a:blip r:embed="rId7" cstate="screen"/>
          <a:srcRect/>
          <a:stretch>
            <a:fillRect/>
          </a:stretch>
        </p:blipFill>
        <p:spPr>
          <a:xfrm>
            <a:off x="9067839" y="3429000"/>
            <a:ext cx="3238461" cy="3429000"/>
          </a:xfrm>
          <a:prstGeom prst="rect">
            <a:avLst/>
          </a:prstGeom>
        </p:spPr>
      </p:pic>
      <p:pic>
        <p:nvPicPr>
          <p:cNvPr id="22" name="图片 21"/>
          <p:cNvPicPr>
            <a:picLocks noChangeAspect="1"/>
          </p:cNvPicPr>
          <p:nvPr userDrawn="1"/>
        </p:nvPicPr>
        <p:blipFill rotWithShape="1">
          <a:blip r:embed="rId8" cstate="screen"/>
          <a:srcRect/>
          <a:stretch>
            <a:fillRect/>
          </a:stretch>
        </p:blipFill>
        <p:spPr>
          <a:xfrm>
            <a:off x="891539" y="4892040"/>
            <a:ext cx="2141181" cy="19659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srcRect t="66000"/>
          <a:stretch>
            <a:fillRect/>
          </a:stretch>
        </p:blipFill>
        <p:spPr>
          <a:xfrm>
            <a:off x="0" y="4526280"/>
            <a:ext cx="12192000" cy="2331720"/>
          </a:xfrm>
          <a:prstGeom prst="rect">
            <a:avLst/>
          </a:prstGeom>
        </p:spPr>
      </p:pic>
      <p:pic>
        <p:nvPicPr>
          <p:cNvPr id="12" name="图片 11"/>
          <p:cNvPicPr>
            <a:picLocks noChangeAspect="1"/>
          </p:cNvPicPr>
          <p:nvPr userDrawn="1"/>
        </p:nvPicPr>
        <p:blipFill rotWithShape="1">
          <a:blip r:embed="rId3" cstate="screen">
            <a:alphaModFix amt="60000"/>
          </a:blip>
          <a:srcRect/>
          <a:stretch>
            <a:fillRect/>
          </a:stretch>
        </p:blipFill>
        <p:spPr>
          <a:xfrm>
            <a:off x="-3" y="-5270"/>
            <a:ext cx="2661234" cy="6858000"/>
          </a:xfrm>
          <a:prstGeom prst="rect">
            <a:avLst/>
          </a:prstGeom>
        </p:spPr>
      </p:pic>
      <p:pic>
        <p:nvPicPr>
          <p:cNvPr id="6" name="图片 5"/>
          <p:cNvPicPr>
            <a:picLocks noChangeAspect="1"/>
          </p:cNvPicPr>
          <p:nvPr userDrawn="1"/>
        </p:nvPicPr>
        <p:blipFill rotWithShape="1">
          <a:blip r:embed="rId4" cstate="screen">
            <a:alphaModFix amt="75000"/>
          </a:blip>
          <a:srcRect l="20131"/>
          <a:stretch>
            <a:fillRect/>
          </a:stretch>
        </p:blipFill>
        <p:spPr>
          <a:xfrm>
            <a:off x="3172553" y="0"/>
            <a:ext cx="9019446" cy="6858000"/>
          </a:xfrm>
          <a:prstGeom prst="rect">
            <a:avLst/>
          </a:prstGeom>
        </p:spPr>
      </p:pic>
      <p:sp>
        <p:nvSpPr>
          <p:cNvPr id="3" name="矩形 2"/>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p:cNvPicPr>
            <a:picLocks noChangeAspect="1"/>
          </p:cNvPicPr>
          <p:nvPr userDrawn="1"/>
        </p:nvPicPr>
        <p:blipFill rotWithShape="1">
          <a:blip r:embed="rId5" cstate="screen"/>
          <a:srcRect/>
          <a:stretch>
            <a:fillRect/>
          </a:stretch>
        </p:blipFill>
        <p:spPr>
          <a:xfrm>
            <a:off x="-57896" y="5508702"/>
            <a:ext cx="1597738" cy="1566626"/>
          </a:xfrm>
          <a:prstGeom prst="rect">
            <a:avLst/>
          </a:prstGeom>
        </p:spPr>
      </p:pic>
      <p:pic>
        <p:nvPicPr>
          <p:cNvPr id="22" name="图片 21"/>
          <p:cNvPicPr>
            <a:picLocks noChangeAspect="1"/>
          </p:cNvPicPr>
          <p:nvPr userDrawn="1"/>
        </p:nvPicPr>
        <p:blipFill rotWithShape="1">
          <a:blip r:embed="rId6" cstate="screen"/>
          <a:srcRect/>
          <a:stretch>
            <a:fillRect/>
          </a:stretch>
        </p:blipFill>
        <p:spPr>
          <a:xfrm>
            <a:off x="10794328" y="5508702"/>
            <a:ext cx="1419626" cy="1344028"/>
          </a:xfrm>
          <a:prstGeom prst="rect">
            <a:avLst/>
          </a:prstGeom>
        </p:spPr>
      </p:pic>
      <p:pic>
        <p:nvPicPr>
          <p:cNvPr id="23" name="图形 22" descr="森林场景"/>
          <p:cNvPicPr>
            <a:picLocks noChangeAspect="1"/>
          </p:cNvPicPr>
          <p:nvPr userDrawn="1"/>
        </p:nvPicPr>
        <p:blipFill>
          <a:blip r:embed="rId7" cstate="screen">
            <a:extLs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Microsoft YaHei" panose="020B0503020204020204" pitchFamily="34" charset="-122"/>
                <a:hlinkClick r:id="rId2"/>
              </a:rPr>
              <a:t>PPT</a:t>
            </a:r>
            <a:r>
              <a:rPr lang="zh-CN" altLang="en-US" sz="100" dirty="0">
                <a:solidFill>
                  <a:prstClr val="black"/>
                </a:solidFill>
                <a:ea typeface="Microsoft YaHei" panose="020B0503020204020204" pitchFamily="34" charset="-122"/>
                <a:hlinkClick r:id="rId2"/>
              </a:rPr>
              <a:t>模板</a:t>
            </a:r>
            <a:r>
              <a:rPr lang="zh-CN" altLang="en-US" sz="100" dirty="0">
                <a:solidFill>
                  <a:prstClr val="black"/>
                </a:solidFill>
                <a:ea typeface="Microsoft YaHei" panose="020B0503020204020204" pitchFamily="34" charset="-122"/>
              </a:rPr>
              <a:t> </a:t>
            </a:r>
            <a:r>
              <a:rPr lang="en-US" altLang="zh-CN" sz="100" dirty="0">
                <a:solidFill>
                  <a:prstClr val="black"/>
                </a:solidFill>
                <a:ea typeface="Microsoft YaHei" panose="020B0503020204020204" pitchFamily="34" charset="-122"/>
              </a:rPr>
              <a:t>http://www.1ppt.com/moban/</a:t>
            </a:r>
            <a:r>
              <a:rPr lang="zh-CN" altLang="en-US" sz="100" dirty="0">
                <a:solidFill>
                  <a:prstClr val="black"/>
                </a:solidFill>
                <a:ea typeface="Microsoft YaHei" panose="020B0503020204020204" pitchFamily="34" charset="-122"/>
              </a:rPr>
              <a:t> </a:t>
            </a:r>
            <a:endParaRPr lang="en-US" altLang="zh-CN" sz="100" dirty="0">
              <a:solidFill>
                <a:prstClr val="black"/>
              </a:solidFill>
              <a:ea typeface="Microsoft YaHei"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4.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88540" y="179109"/>
            <a:ext cx="1451728" cy="14517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2.wdp"/><Relationship Id="rId2" Type="http://schemas.openxmlformats.org/officeDocument/2006/relationships/image" Target="../media/image31.png"/><Relationship Id="rId1" Type="http://schemas.openxmlformats.org/officeDocument/2006/relationships/image" Target="../media/image30.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pn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microsoft.com/office/2007/relationships/hdphoto" Target="../media/image27.wdp"/><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microsoft.com/office/2007/relationships/hdphoto" Target="../media/image27.wdp"/><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108870" y="1969129"/>
            <a:ext cx="7974259" cy="25056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1"/>
          <a:stretch>
            <a:fillRect/>
          </a:stretch>
        </p:blipFill>
        <p:spPr>
          <a:xfrm>
            <a:off x="1038225" y="2566987"/>
            <a:ext cx="10460358" cy="153828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62100" y="1266825"/>
          <a:ext cx="9982200" cy="4014628"/>
        </p:xfrm>
        <a:graphic>
          <a:graphicData uri="http://schemas.openxmlformats.org/drawingml/2006/table">
            <a:tbl>
              <a:tblPr>
                <a:tableStyleId>{775DCB02-9BB8-47FD-8907-85C794F793BA}</a:tableStyleId>
              </a:tblPr>
              <a:tblGrid>
                <a:gridCol w="2457450"/>
                <a:gridCol w="3019425"/>
                <a:gridCol w="4505325"/>
              </a:tblGrid>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Mở</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3657">
                <a:tc vMerge="1">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Kết</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3657">
                <a:tc vMerge="1">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7210425" y="135255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trực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5" name="TextBox 4"/>
          <p:cNvSpPr txBox="1"/>
          <p:nvPr/>
        </p:nvSpPr>
        <p:spPr>
          <a:xfrm>
            <a:off x="7267575" y="224790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p:cNvSpPr txBox="1"/>
          <p:nvPr/>
        </p:nvSpPr>
        <p:spPr>
          <a:xfrm>
            <a:off x="7258050" y="334327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
        <p:nvSpPr>
          <p:cNvPr id="7" name="TextBox 6"/>
          <p:cNvSpPr txBox="1"/>
          <p:nvPr/>
        </p:nvSpPr>
        <p:spPr>
          <a:xfrm>
            <a:off x="7353300" y="435292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2649" y="675431"/>
            <a:ext cx="9867901" cy="4401205"/>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Mở bài trực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ngắn gọn, chỉ nêu tên cây , vị trí cây được trồng</a:t>
            </a:r>
            <a:r>
              <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a:t>
            </a:r>
            <a:endPar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a:p>
            <a:pPr marL="571500" lvl="0" indent="-571500" algn="just">
              <a:buFont typeface="Arial" panose="020B0604020202020204" pitchFamily="34" charset="0"/>
              <a:buChar char="•"/>
            </a:pPr>
            <a:r>
              <a:rPr lang="en-US"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a:t>
            </a: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ở bài gián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bổ sung thông tin về kỉ niệm với cây , một câu chuyện liên quan đến cây .</a:t>
            </a:r>
            <a:endPar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Kết bài mở rộng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có thể kể việc làm chăm sóc hoặc tác dụng của cây với con người ,..</a:t>
            </a:r>
            <a:endPar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screen"/>
          <a:srcRect/>
          <a:stretch>
            <a:fill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650" y="1152525"/>
            <a:ext cx="10134600" cy="4524315"/>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Mở bài gián tiếp:</a:t>
            </a:r>
            <a:endParaRPr lang="vi-VN" sz="3600" b="1" i="0" dirty="0">
              <a:solidFill>
                <a:srgbClr val="000000"/>
              </a:solidFill>
              <a:effectLst/>
              <a:latin typeface="Cambria" panose="02040503050406030204" pitchFamily="18" charset="0"/>
              <a:ea typeface="Cambria" panose="02040503050406030204" pitchFamily="18" charset="0"/>
            </a:endParaRPr>
          </a:p>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endParaRPr lang="vi-VN" sz="3600" b="0" i="0" dirty="0">
              <a:solidFill>
                <a:srgbClr val="00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225" y="1152525"/>
            <a:ext cx="10134600" cy="3970318"/>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Kết bài mở rộng:</a:t>
            </a:r>
            <a:endParaRPr lang="vi-VN" sz="3600" b="1" dirty="0">
              <a:solidFill>
                <a:srgbClr val="000000"/>
              </a:solidFill>
              <a:latin typeface="Cambria" panose="02040503050406030204" pitchFamily="18" charset="0"/>
              <a:ea typeface="Cambria" panose="02040503050406030204" pitchFamily="18" charset="0"/>
            </a:endParaRPr>
          </a:p>
          <a:p>
            <a:pPr lvl="0" algn="just"/>
            <a:r>
              <a:rPr lang="en-US" sz="3600" dirty="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endPar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p:cNvPicPr>
            <a:picLocks noChangeAspect="1"/>
          </p:cNvPicPr>
          <p:nvPr/>
        </p:nvPicPr>
        <p:blipFill rotWithShape="1">
          <a:blip r:embed="rId1" cstate="screen"/>
          <a:srcRect/>
          <a:stretch>
            <a:fillRect/>
          </a:stretch>
        </p:blipFill>
        <p:spPr>
          <a:xfrm>
            <a:off x="6561634" y="170552"/>
            <a:ext cx="7529079" cy="6516895"/>
          </a:xfrm>
          <a:prstGeom prst="rect">
            <a:avLst/>
          </a:prstGeom>
        </p:spPr>
      </p:pic>
      <p:pic>
        <p:nvPicPr>
          <p:cNvPr id="4" name="Picture 3"/>
          <p:cNvPicPr>
            <a:picLocks noChangeAspect="1"/>
          </p:cNvPicPr>
          <p:nvPr/>
        </p:nvPicPr>
        <p:blipFill>
          <a:blip r:embed="rId2"/>
          <a:stretch>
            <a:fillRect/>
          </a:stretch>
        </p:blipFill>
        <p:spPr>
          <a:xfrm>
            <a:off x="1125166" y="1471535"/>
            <a:ext cx="6767147" cy="30177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srcRect/>
          <a:stretch>
            <a:fillRect/>
          </a:stretch>
        </p:blipFill>
        <p:spPr>
          <a:xfrm>
            <a:off x="6750615" y="1846091"/>
            <a:ext cx="5766743" cy="5011909"/>
          </a:xfrm>
          <a:prstGeom prst="rect">
            <a:avLst/>
          </a:prstGeom>
        </p:spPr>
      </p:pic>
      <p:pic>
        <p:nvPicPr>
          <p:cNvPr id="3"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9124" y="1715677"/>
            <a:ext cx="7591425" cy="3018248"/>
          </a:xfrm>
          <a:prstGeom prst="rect">
            <a:avLst/>
          </a:prstGeom>
        </p:spPr>
      </p:pic>
      <p:sp>
        <p:nvSpPr>
          <p:cNvPr id="4" name="TextBox 3"/>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p:cNvPicPr>
            <a:picLocks noChangeAspect="1"/>
          </p:cNvPicPr>
          <p:nvPr/>
        </p:nvPicPr>
        <p:blipFill rotWithShape="1">
          <a:blip r:embed="rId1" cstate="screen"/>
          <a:srcRect/>
          <a:stretch>
            <a:fillRect/>
          </a:stretch>
        </p:blipFill>
        <p:spPr>
          <a:xfrm>
            <a:off x="-551547" y="341105"/>
            <a:ext cx="7529079" cy="6516895"/>
          </a:xfrm>
          <a:prstGeom prst="rect">
            <a:avLst/>
          </a:prstGeom>
        </p:spPr>
      </p:pic>
      <p:pic>
        <p:nvPicPr>
          <p:cNvPr id="2" name="Picture 1"/>
          <p:cNvPicPr>
            <a:picLocks noChangeAspect="1"/>
          </p:cNvPicPr>
          <p:nvPr/>
        </p:nvPicPr>
        <p:blipFill>
          <a:blip r:embed="rId2"/>
          <a:stretch>
            <a:fillRect/>
          </a:stretch>
        </p:blipFill>
        <p:spPr>
          <a:xfrm>
            <a:off x="5597255" y="923327"/>
            <a:ext cx="5828281" cy="5011346"/>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screen"/>
          <a:srcRect/>
          <a:stretch>
            <a:fill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1.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dùng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giác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90850" y="3125377"/>
            <a:ext cx="6229350" cy="2024010"/>
          </a:xfrm>
          <a:prstGeom prst="rect">
            <a:avLst/>
          </a:prstGeom>
        </p:spPr>
      </p:pic>
      <p:sp>
        <p:nvSpPr>
          <p:cNvPr id="5" name="TextBox 4"/>
          <p:cNvSpPr txBox="1"/>
          <p:nvPr/>
        </p:nvSpPr>
        <p:spPr>
          <a:xfrm>
            <a:off x="3114675" y="3363716"/>
            <a:ext cx="6038850" cy="1323439"/>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mắt nhìn, tai nghe, mũi ngửi,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tay</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chạm</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lưỡi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nếm</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screen"/>
          <a:srcRect/>
          <a:stretch>
            <a:fill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2.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bao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đặc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điểm</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của</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90850" y="3125377"/>
            <a:ext cx="6229350" cy="2024010"/>
          </a:xfrm>
          <a:prstGeom prst="rect">
            <a:avLst/>
          </a:prstGeom>
        </p:spPr>
      </p:pic>
      <p:sp>
        <p:nvSpPr>
          <p:cNvPr id="5" name="TextBox 4"/>
          <p:cNvSpPr txBox="1"/>
          <p:nvPr/>
        </p:nvSpPr>
        <p:spPr>
          <a:xfrm>
            <a:off x="3067050" y="3620891"/>
            <a:ext cx="6038850" cy="707886"/>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hình dáng, tán lá ,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prstClr val="white"/>
                </a:solidFill>
                <a:effectLst/>
                <a:uLnTx/>
                <a:uFillTx/>
                <a:latin typeface="Microsoft YaHei" panose="020B0503020204020204" pitchFamily="34" charset="-122"/>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Microsoft YaHei" panose="020B0503020204020204" pitchFamily="34" charset="-122"/>
              <a:cs typeface="+mn-ea"/>
              <a:sym typeface="+mn-lt"/>
            </a:endParaRPr>
          </a:p>
        </p:txBody>
      </p:sp>
      <p:pic>
        <p:nvPicPr>
          <p:cNvPr id="15" name="图片 41"/>
          <p:cNvPicPr>
            <a:picLocks noChangeAspect="1"/>
          </p:cNvPicPr>
          <p:nvPr/>
        </p:nvPicPr>
        <p:blipFill rotWithShape="1">
          <a:blip r:embed="rId1" cstate="screen"/>
          <a:srcRect l="-3830" r="-1652"/>
          <a:stretch>
            <a:fillRect/>
          </a:stretch>
        </p:blipFill>
        <p:spPr>
          <a:xfrm>
            <a:off x="236921" y="4089870"/>
            <a:ext cx="4809324" cy="3454088"/>
          </a:xfrm>
          <a:prstGeom prst="rect">
            <a:avLst/>
          </a:prstGeom>
        </p:spPr>
      </p:pic>
      <p:pic>
        <p:nvPicPr>
          <p:cNvPr id="2" name="Picture 1"/>
          <p:cNvPicPr>
            <a:picLocks noChangeAspect="1"/>
          </p:cNvPicPr>
          <p:nvPr/>
        </p:nvPicPr>
        <p:blipFill>
          <a:blip r:embed="rId2"/>
          <a:stretch>
            <a:fillRect/>
          </a:stretch>
        </p:blipFill>
        <p:spPr>
          <a:xfrm rot="486726">
            <a:off x="3945873" y="184867"/>
            <a:ext cx="4585144" cy="1616311"/>
          </a:xfrm>
          <a:prstGeom prst="rect">
            <a:avLst/>
          </a:prstGeom>
        </p:spPr>
      </p:pic>
      <p:pic>
        <p:nvPicPr>
          <p:cNvPr id="5" name="Picture 4"/>
          <p:cNvPicPr>
            <a:picLocks noChangeAspect="1"/>
          </p:cNvPicPr>
          <p:nvPr/>
        </p:nvPicPr>
        <p:blipFill>
          <a:blip r:embed="rId3"/>
          <a:stretch>
            <a:fillRect/>
          </a:stretch>
        </p:blipFill>
        <p:spPr>
          <a:xfrm>
            <a:off x="1780411" y="1616843"/>
            <a:ext cx="8821677" cy="27861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endParaRPr lang="vi-VN" sz="2600" b="0" i="0" dirty="0">
              <a:solidFill>
                <a:srgbClr val="000000"/>
              </a:solidFill>
              <a:effectLst/>
              <a:latin typeface="Cambria" panose="02040503050406030204" pitchFamily="18" charset="0"/>
              <a:ea typeface="Cambria" panose="02040503050406030204" pitchFamily="18" charset="0"/>
            </a:endParaRP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endParaRPr lang="vi-VN" sz="2600" b="0" i="0" dirty="0">
              <a:solidFill>
                <a:srgbClr val="000000"/>
              </a:solidFill>
              <a:effectLst/>
              <a:latin typeface="Cambria" panose="02040503050406030204" pitchFamily="18" charset="0"/>
              <a:ea typeface="Cambria" panose="02040503050406030204" pitchFamily="18" charset="0"/>
            </a:endParaRP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endParaRPr lang="vi-VN" sz="2600" b="0" i="0" dirty="0">
              <a:solidFill>
                <a:srgbClr val="000000"/>
              </a:solidFill>
              <a:effectLst/>
              <a:latin typeface="Cambria" panose="02040503050406030204" pitchFamily="18" charset="0"/>
              <a:ea typeface="Cambria" panose="02040503050406030204" pitchFamily="18" charset="0"/>
            </a:endParaRP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33425" y="1085850"/>
            <a:ext cx="10439400" cy="1664949"/>
            <a:chOff x="-162464" y="-565220"/>
            <a:chExt cx="11802519" cy="8947326"/>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a:fillRect/>
          </a:stretch>
        </p:blipFill>
        <p:spPr>
          <a:xfrm flipH="1">
            <a:off x="8671956" y="2654702"/>
            <a:ext cx="3934433" cy="4861021"/>
          </a:xfrm>
          <a:prstGeom prst="rect">
            <a:avLst/>
          </a:prstGeom>
        </p:spPr>
      </p:pic>
      <p:pic>
        <p:nvPicPr>
          <p:cNvPr id="13" name="Picture 2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57249" y="2887252"/>
            <a:ext cx="7591425" cy="2024010"/>
          </a:xfrm>
          <a:prstGeom prst="rect">
            <a:avLst/>
          </a:prstGeom>
        </p:spPr>
      </p:pic>
      <p:sp>
        <p:nvSpPr>
          <p:cNvPr id="14" name="TextBox 13"/>
          <p:cNvSpPr txBox="1"/>
          <p:nvPr/>
        </p:nvSpPr>
        <p:spPr>
          <a:xfrm>
            <a:off x="876299" y="3087491"/>
            <a:ext cx="7359271" cy="1446550"/>
          </a:xfrm>
          <a:prstGeom prst="rect">
            <a:avLst/>
          </a:prstGeom>
          <a:noFill/>
        </p:spPr>
        <p:txBody>
          <a:bodyPr wrap="square" rtlCol="0">
            <a:spAutoFit/>
          </a:bodyPr>
          <a:lstStyle/>
          <a:p>
            <a:pPr lvl="0" algn="ctr"/>
            <a:r>
              <a:rPr lang="vi-VN" sz="4400" dirty="0">
                <a:solidFill>
                  <a:sysClr val="windowText" lastClr="000000"/>
                </a:solidFill>
                <a:latin typeface="Cambria" panose="02040503050406030204" pitchFamily="18" charset="0"/>
                <a:ea typeface="Cambria" panose="02040503050406030204" pitchFamily="18" charset="0"/>
              </a:rPr>
              <a:t>Mở bài giới thiệu nơi cây khế được trồng</a:t>
            </a:r>
            <a:r>
              <a:rPr lang="en-US" sz="4400" dirty="0">
                <a:solidFill>
                  <a:sysClr val="windowText" lastClr="000000"/>
                </a:solidFill>
                <a:latin typeface="Cambria" panose="02040503050406030204" pitchFamily="18" charset="0"/>
                <a:ea typeface="Cambria" panose="02040503050406030204" pitchFamily="18" charset="0"/>
              </a:rPr>
              <a:t>.</a:t>
            </a:r>
            <a:r>
              <a:rPr lang="vi-VN" sz="4400" dirty="0">
                <a:solidFill>
                  <a:sysClr val="windowText" lastClr="0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4351" y="628650"/>
            <a:ext cx="10658474" cy="1413611"/>
            <a:chOff x="-410144" y="103606"/>
            <a:chExt cx="12050199" cy="5514494"/>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a:fillRect/>
          </a:stretch>
        </p:blipFill>
        <p:spPr>
          <a:xfrm flipH="1">
            <a:off x="8671956" y="2654702"/>
            <a:ext cx="3934433" cy="4861021"/>
          </a:xfrm>
          <a:prstGeom prst="rect">
            <a:avLst/>
          </a:prstGeom>
        </p:spPr>
      </p:pic>
      <p:pic>
        <p:nvPicPr>
          <p:cNvPr id="13" name="Picture 2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7225" y="2419350"/>
            <a:ext cx="8248650" cy="3124200"/>
          </a:xfrm>
          <a:prstGeom prst="rect">
            <a:avLst/>
          </a:prstGeom>
        </p:spPr>
      </p:pic>
      <p:sp>
        <p:nvSpPr>
          <p:cNvPr id="14" name="TextBox 13"/>
          <p:cNvSpPr txBox="1"/>
          <p:nvPr/>
        </p:nvSpPr>
        <p:spPr>
          <a:xfrm>
            <a:off x="781050" y="2839841"/>
            <a:ext cx="7734300" cy="1938992"/>
          </a:xfrm>
          <a:prstGeom prst="rect">
            <a:avLst/>
          </a:prstGeom>
          <a:noFill/>
        </p:spPr>
        <p:txBody>
          <a:bodyPr wrap="square" rtlCol="0">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rPr>
              <a:t>Ở đoạn kết , cây khế được nhận xét là mang đến một vẻ đẹp bình dị cho mảnh vườn nhỏ nhà ông bà</a:t>
            </a:r>
            <a:r>
              <a:rPr lang="en-US" sz="4000" dirty="0">
                <a:solidFill>
                  <a:sysClr val="windowText" lastClr="000000"/>
                </a:solidFill>
                <a:latin typeface="Cambria" panose="02040503050406030204" pitchFamily="18" charset="0"/>
                <a:ea typeface="Cambria" panose="02040503050406030204" pitchFamily="18" charset="0"/>
              </a:rPr>
              <a:t>.</a:t>
            </a:r>
            <a:r>
              <a:rPr lang="vi-VN" sz="4000" dirty="0">
                <a:solidFill>
                  <a:sysClr val="windowText" lastClr="000000"/>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anose="02020603050405020304"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1"/>
          <a:stretch>
            <a:fillRect/>
          </a:stretch>
        </p:blipFill>
        <p:spPr>
          <a:xfrm>
            <a:off x="1290637" y="2181224"/>
            <a:ext cx="9965093" cy="29622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47725" y="295275"/>
          <a:ext cx="10582275" cy="5751966"/>
        </p:xfrm>
        <a:graphic>
          <a:graphicData uri="http://schemas.openxmlformats.org/drawingml/2006/table">
            <a:tbl>
              <a:tblPr firstRow="1" firstCol="1" bandRow="1" bandCol="1">
                <a:tableStyleId>{00A15C55-8517-42AA-B614-E9B94910E393}</a:tableStyleId>
              </a:tblPr>
              <a:tblGrid>
                <a:gridCol w="4019550"/>
                <a:gridCol w="6562725"/>
              </a:tblGrid>
              <a:tr h="106322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1</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2</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4373">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4373">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TextBox 12"/>
          <p:cNvSpPr txBox="1"/>
          <p:nvPr/>
        </p:nvSpPr>
        <p:spPr>
          <a:xfrm>
            <a:off x="1095375" y="1638300"/>
            <a:ext cx="4371975" cy="1569660"/>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Mở</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endParaRPr lang="en-US" sz="3200" b="1"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Nêu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trồng</a:t>
            </a:r>
            <a:endParaRPr lang="en-US" sz="3200"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1 </a:t>
            </a:r>
            <a:r>
              <a:rPr lang="en-US" sz="3200" dirty="0" err="1">
                <a:solidFill>
                  <a:srgbClr val="FF0000"/>
                </a:solidFill>
                <a:latin typeface="Cambria" panose="02040503050406030204" pitchFamily="18" charset="0"/>
                <a:ea typeface="Cambria" panose="02040503050406030204" pitchFamily="18" charset="0"/>
              </a:rPr>
              <a:t>câu</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p:cNvSpPr txBox="1"/>
          <p:nvPr/>
        </p:nvSpPr>
        <p:spPr>
          <a:xfrm>
            <a:off x="4924425" y="1485900"/>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Mở bài : </a:t>
            </a:r>
            <a:endParaRPr lang="vi-VN" sz="2400" b="1" dirty="0">
              <a:solidFill>
                <a:srgbClr val="FF0000"/>
              </a:solidFill>
              <a:latin typeface="Cambria" panose="02040503050406030204" pitchFamily="18" charset="0"/>
              <a:ea typeface="Cambria" panose="02040503050406030204" pitchFamily="18" charset="0"/>
            </a:endParaRPr>
          </a:p>
          <a:p>
            <a:r>
              <a:rPr lang="vi-VN" sz="2400" dirty="0">
                <a:solidFill>
                  <a:srgbClr val="FF0000"/>
                </a:solidFill>
                <a:latin typeface="Cambria" panose="02040503050406030204" pitchFamily="18" charset="0"/>
                <a:ea typeface="Cambria" panose="02040503050406030204" pitchFamily="18" charset="0"/>
              </a:rPr>
              <a:t>- Giới thiệu khái quát về vẻ đẹp của khu vườn </a:t>
            </a:r>
            <a:endParaRPr lang="vi-VN" sz="2400" dirty="0">
              <a:solidFill>
                <a:srgbClr val="FF0000"/>
              </a:solidFill>
              <a:latin typeface="Cambria" panose="02040503050406030204" pitchFamily="18" charset="0"/>
              <a:ea typeface="Cambria" panose="02040503050406030204" pitchFamily="18" charset="0"/>
            </a:endParaRPr>
          </a:p>
          <a:p>
            <a:r>
              <a:rPr lang="vi-VN" sz="2400" dirty="0">
                <a:solidFill>
                  <a:srgbClr val="FF0000"/>
                </a:solidFill>
                <a:latin typeface="Cambria" panose="02040503050406030204" pitchFamily="18" charset="0"/>
                <a:ea typeface="Cambria" panose="02040503050406030204" pitchFamily="18" charset="0"/>
              </a:rPr>
              <a:t>- Nêu tên cây , nơi trồng </a:t>
            </a:r>
            <a:endParaRPr lang="vi-VN" sz="2400" dirty="0">
              <a:solidFill>
                <a:srgbClr val="FF0000"/>
              </a:solidFill>
              <a:latin typeface="Cambria" panose="02040503050406030204" pitchFamily="18" charset="0"/>
              <a:ea typeface="Cambria" panose="02040503050406030204" pitchFamily="18" charset="0"/>
            </a:endParaRPr>
          </a:p>
          <a:p>
            <a:r>
              <a:rPr lang="vi-VN" sz="2400" dirty="0">
                <a:solidFill>
                  <a:srgbClr val="FF0000"/>
                </a:solidFill>
                <a:latin typeface="Cambria" panose="02040503050406030204" pitchFamily="18" charset="0"/>
                <a:ea typeface="Cambria" panose="02040503050406030204" pitchFamily="18" charset="0"/>
              </a:rPr>
              <a:t>- Nêu kỉ niệm gắn với cây </a:t>
            </a:r>
            <a:endParaRPr lang="vi-VN" sz="2400" dirty="0">
              <a:solidFill>
                <a:srgbClr val="FF0000"/>
              </a:solidFill>
              <a:latin typeface="Cambria" panose="02040503050406030204" pitchFamily="18" charset="0"/>
              <a:ea typeface="Cambria" panose="02040503050406030204" pitchFamily="18" charset="0"/>
            </a:endParaRPr>
          </a:p>
          <a:p>
            <a:r>
              <a:rPr lang="vi-VN" sz="2400" dirty="0">
                <a:solidFill>
                  <a:srgbClr val="FF0000"/>
                </a:solidFill>
                <a:latin typeface="Cambria" panose="02040503050406030204" pitchFamily="18" charset="0"/>
                <a:ea typeface="Cambria" panose="02040503050406030204" pitchFamily="18" charset="0"/>
              </a:rPr>
              <a:t>- Gồm 4 câu </a:t>
            </a:r>
            <a:endParaRPr lang="vi-VN" sz="2400" dirty="0">
              <a:solidFill>
                <a:srgbClr val="FF0000"/>
              </a:solidFill>
              <a:latin typeface="Cambria" panose="02040503050406030204" pitchFamily="18" charset="0"/>
              <a:ea typeface="Cambria" panose="02040503050406030204" pitchFamily="18" charset="0"/>
            </a:endParaRPr>
          </a:p>
        </p:txBody>
      </p:sp>
      <p:sp>
        <p:nvSpPr>
          <p:cNvPr id="15" name="TextBox 14"/>
          <p:cNvSpPr txBox="1"/>
          <p:nvPr/>
        </p:nvSpPr>
        <p:spPr>
          <a:xfrm>
            <a:off x="981075" y="3857625"/>
            <a:ext cx="3800475" cy="2062103"/>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Kết bài : </a:t>
            </a:r>
            <a:endParaRPr lang="vi-VN" sz="3200" b="1"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Nhận xét về vẻ đẹp của cây </a:t>
            </a:r>
            <a:endParaRPr lang="vi-VN" sz="3200"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Có 1 câu </a:t>
            </a:r>
            <a:endParaRPr lang="vi-VN" sz="3200" dirty="0">
              <a:solidFill>
                <a:srgbClr val="FF0000"/>
              </a:solidFill>
              <a:latin typeface="Cambria" panose="02040503050406030204" pitchFamily="18" charset="0"/>
              <a:ea typeface="Cambria" panose="02040503050406030204" pitchFamily="18" charset="0"/>
            </a:endParaRPr>
          </a:p>
        </p:txBody>
      </p:sp>
      <p:sp>
        <p:nvSpPr>
          <p:cNvPr id="18" name="TextBox 17"/>
          <p:cNvSpPr txBox="1"/>
          <p:nvPr/>
        </p:nvSpPr>
        <p:spPr>
          <a:xfrm>
            <a:off x="5000625" y="3914775"/>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Kết bài : </a:t>
            </a:r>
            <a:endParaRPr lang="vi-VN" sz="2400" b="1" dirty="0">
              <a:solidFill>
                <a:srgbClr val="FF0000"/>
              </a:solidFill>
              <a:latin typeface="Cambria" panose="02040503050406030204" pitchFamily="18" charset="0"/>
              <a:ea typeface="Cambria" panose="02040503050406030204" pitchFamily="18" charset="0"/>
            </a:endParaRPr>
          </a:p>
          <a:p>
            <a:r>
              <a:rPr lang="vi-VN" sz="2400" dirty="0">
                <a:solidFill>
                  <a:srgbClr val="FF0000"/>
                </a:solidFill>
                <a:latin typeface="Cambria" panose="02040503050406030204" pitchFamily="18" charset="0"/>
                <a:ea typeface="Cambria" panose="02040503050406030204" pitchFamily="18" charset="0"/>
              </a:rPr>
              <a:t>- Nói về một sự kiện gắn với cây </a:t>
            </a:r>
            <a:endParaRPr lang="vi-VN" sz="2400" dirty="0">
              <a:solidFill>
                <a:srgbClr val="FF0000"/>
              </a:solidFill>
              <a:latin typeface="Cambria" panose="02040503050406030204" pitchFamily="18" charset="0"/>
              <a:ea typeface="Cambria" panose="02040503050406030204" pitchFamily="18" charset="0"/>
            </a:endParaRPr>
          </a:p>
          <a:p>
            <a:r>
              <a:rPr lang="vi-VN" sz="2400" dirty="0">
                <a:solidFill>
                  <a:srgbClr val="FF0000"/>
                </a:solidFill>
                <a:latin typeface="Cambria" panose="02040503050406030204" pitchFamily="18" charset="0"/>
                <a:ea typeface="Cambria" panose="02040503050406030204" pitchFamily="18" charset="0"/>
              </a:rPr>
              <a:t>- Kể về những việc sẽ làm để chăm sóc cây </a:t>
            </a:r>
            <a:endParaRPr lang="vi-VN" sz="2400" dirty="0">
              <a:solidFill>
                <a:srgbClr val="FF0000"/>
              </a:solidFill>
              <a:latin typeface="Cambria" panose="02040503050406030204" pitchFamily="18" charset="0"/>
              <a:ea typeface="Cambria" panose="02040503050406030204" pitchFamily="18" charset="0"/>
            </a:endParaRPr>
          </a:p>
          <a:p>
            <a:r>
              <a:rPr lang="vi-VN" sz="2400" dirty="0">
                <a:solidFill>
                  <a:srgbClr val="FF0000"/>
                </a:solidFill>
                <a:latin typeface="Cambria" panose="02040503050406030204" pitchFamily="18" charset="0"/>
                <a:ea typeface="Cambria" panose="02040503050406030204" pitchFamily="18" charset="0"/>
              </a:rPr>
              <a:t>- Nêu tình cảm , suy nghĩ về cây </a:t>
            </a:r>
            <a:endParaRPr lang="vi-VN" sz="2400" dirty="0">
              <a:solidFill>
                <a:srgbClr val="FF0000"/>
              </a:solidFill>
              <a:latin typeface="Cambria" panose="02040503050406030204" pitchFamily="18" charset="0"/>
              <a:ea typeface="Cambria" panose="02040503050406030204" pitchFamily="18" charset="0"/>
            </a:endParaRPr>
          </a:p>
          <a:p>
            <a:r>
              <a:rPr lang="vi-VN" sz="2400" dirty="0">
                <a:solidFill>
                  <a:srgbClr val="FF0000"/>
                </a:solidFill>
                <a:latin typeface="Cambria" panose="02040503050406030204" pitchFamily="18" charset="0"/>
                <a:ea typeface="Cambria" panose="02040503050406030204" pitchFamily="18" charset="0"/>
              </a:rPr>
              <a:t>- Gồm 5 câu </a:t>
            </a:r>
            <a:endParaRPr lang="vi-VN" sz="2400"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2837</Words>
  <Application>WPS Slides</Application>
  <PresentationFormat>Widescreen</PresentationFormat>
  <Paragraphs>91</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SimSun</vt:lpstr>
      <vt:lpstr>Wingdings</vt:lpstr>
      <vt:lpstr>Alibaba PuHuiTi</vt:lpstr>
      <vt:lpstr>KaiTi</vt:lpstr>
      <vt:lpstr>Microsoft YaHei</vt:lpstr>
      <vt:lpstr>Cambria</vt:lpstr>
      <vt:lpstr>#9Slide03 Arima Madurai Black</vt:lpstr>
      <vt:lpstr>UTM Scriptina KT</vt:lpstr>
      <vt:lpstr>Times New Roman</vt:lpstr>
      <vt:lpstr>Arial Unicode MS</vt:lpstr>
      <vt:lpstr>Calibri</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Vũ Minh Phượng</cp:lastModifiedBy>
  <cp:revision>19</cp:revision>
  <dcterms:created xsi:type="dcterms:W3CDTF">2024-01-04T06:44:00Z</dcterms:created>
  <dcterms:modified xsi:type="dcterms:W3CDTF">2025-04-02T10:34:28Z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5A82A90EE8AA44CFBE1DD9201CA93AC1_13</vt:lpwstr>
  </property>
  <property fmtid="{D5CDD505-2E9C-101B-9397-08002B2CF9AE}" pid="3" name="KSOProductBuildVer">
    <vt:lpwstr>1033-12.2.0.20782</vt:lpwstr>
  </property>
</Properties>
</file>