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4" r:id="rId2"/>
    <p:sldMasterId id="2147483732" r:id="rId3"/>
    <p:sldMasterId id="2147483744" r:id="rId4"/>
    <p:sldMasterId id="2147483756" r:id="rId5"/>
    <p:sldMasterId id="2147483768" r:id="rId6"/>
    <p:sldMasterId id="2147483784" r:id="rId7"/>
    <p:sldMasterId id="2147483800" r:id="rId8"/>
  </p:sldMasterIdLst>
  <p:notesMasterIdLst>
    <p:notesMasterId r:id="rId44"/>
  </p:notesMasterIdLst>
  <p:sldIdLst>
    <p:sldId id="263" r:id="rId9"/>
    <p:sldId id="296" r:id="rId10"/>
    <p:sldId id="258" r:id="rId11"/>
    <p:sldId id="411" r:id="rId12"/>
    <p:sldId id="412" r:id="rId13"/>
    <p:sldId id="265" r:id="rId14"/>
    <p:sldId id="266" r:id="rId15"/>
    <p:sldId id="257" r:id="rId16"/>
    <p:sldId id="264" r:id="rId17"/>
    <p:sldId id="399" r:id="rId18"/>
    <p:sldId id="398" r:id="rId19"/>
    <p:sldId id="413" r:id="rId20"/>
    <p:sldId id="414" r:id="rId21"/>
    <p:sldId id="321" r:id="rId22"/>
    <p:sldId id="340" r:id="rId23"/>
    <p:sldId id="415" r:id="rId24"/>
    <p:sldId id="416" r:id="rId25"/>
    <p:sldId id="259" r:id="rId26"/>
    <p:sldId id="324" r:id="rId27"/>
    <p:sldId id="417" r:id="rId28"/>
    <p:sldId id="352" r:id="rId29"/>
    <p:sldId id="419" r:id="rId30"/>
    <p:sldId id="420" r:id="rId31"/>
    <p:sldId id="355" r:id="rId32"/>
    <p:sldId id="357" r:id="rId33"/>
    <p:sldId id="359" r:id="rId34"/>
    <p:sldId id="418" r:id="rId35"/>
    <p:sldId id="407" r:id="rId36"/>
    <p:sldId id="441" r:id="rId37"/>
    <p:sldId id="442" r:id="rId38"/>
    <p:sldId id="443" r:id="rId39"/>
    <p:sldId id="444" r:id="rId40"/>
    <p:sldId id="445" r:id="rId41"/>
    <p:sldId id="272" r:id="rId42"/>
    <p:sldId id="39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DEEA2"/>
    <a:srgbClr val="FEDDB4"/>
    <a:srgbClr val="F29AC0"/>
    <a:srgbClr val="8E56A1"/>
    <a:srgbClr val="1AABD8"/>
    <a:srgbClr val="4CC1BB"/>
    <a:srgbClr val="BED64C"/>
    <a:srgbClr val="EEE82E"/>
    <a:srgbClr val="FCB71E"/>
    <a:srgbClr val="EF5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6164" autoAdjust="0"/>
  </p:normalViewPr>
  <p:slideViewPr>
    <p:cSldViewPr snapToGrid="0">
      <p:cViewPr varScale="1">
        <p:scale>
          <a:sx n="61" d="100"/>
          <a:sy n="61" d="100"/>
        </p:scale>
        <p:origin x="748"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A4EBE-EB32-4F6D-9D57-C054BC9954B3}"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1B032-8904-43BF-979F-52734189217C}" type="slidenum">
              <a:rPr lang="en-US" smtClean="0"/>
              <a:t>‹#›</a:t>
            </a:fld>
            <a:endParaRPr lang="en-US"/>
          </a:p>
        </p:txBody>
      </p:sp>
    </p:spTree>
    <p:extLst>
      <p:ext uri="{BB962C8B-B14F-4D97-AF65-F5344CB8AC3E}">
        <p14:creationId xmlns:p14="http://schemas.microsoft.com/office/powerpoint/2010/main" val="14616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70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84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84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37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3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64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73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82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53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96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76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4604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facebook.com/teamKTUTS" TargetMode="External"/><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A1A8-2440-4F60-865B-9D27D25599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164D3C-9558-40F3-87F2-E82FB078FBE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8D148-D258-4D63-85DF-FE6BC29D5FB1}"/>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5E1CC134-959B-45A2-B4EF-77D33A37D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874FB-9FC4-4518-8FDF-71A4DA744B7B}"/>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97905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296AA-6EC3-4804-BD8E-42B0E2DAFB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041B9-72E2-445F-8F25-5F7A09F367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F6B34-FD45-46E5-8EE4-4399F9E21E60}"/>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A0519E55-A1B0-4210-B16D-6CCC1A155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1AB301-B20B-4872-B7C2-ED9D239C0A5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495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B46B5-AAAB-4DA6-8F51-8AD562D0E7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A3A760-C1F0-4B5F-B580-393C4775671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74B3-9761-40CD-A5C7-4EC1E891C1E2}"/>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2026C224-DCA1-42CA-B19C-FB6F5DD81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07A63E-B92A-40BE-AA68-F7DCBC6A6ED7}"/>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56986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726709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3724732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10624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4217342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994472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191161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fld id="{1D5FA68B-3AAB-4385-AA78-4548B54286B0}" type="datetimeFigureOut">
              <a:rPr lang="en-US" smtClean="0"/>
              <a:t>12/11/2024</a:t>
            </a:fld>
            <a:endParaRPr lang="en-US"/>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fld id="{23F7FEAA-CFCB-46E9-A978-E47B1C590B74}" type="slidenum">
              <a:rPr lang="en-US" smtClean="0"/>
              <a:t>‹#›</a:t>
            </a:fld>
            <a:endParaRPr lang="en-US"/>
          </a:p>
        </p:txBody>
      </p:sp>
    </p:spTree>
    <p:extLst>
      <p:ext uri="{BB962C8B-B14F-4D97-AF65-F5344CB8AC3E}">
        <p14:creationId xmlns:p14="http://schemas.microsoft.com/office/powerpoint/2010/main" val="2060406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79183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D1322-EB6F-4805-B97C-CFCB85780E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9ECB18-A94A-4C4C-9E05-D0DFB32F2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8C3B1-5AB2-444B-A1E4-F8FBB4D05A0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C374249C-DEC0-4AAF-A434-15F8E61E4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984B36-4100-4E67-88DE-AFC41D94B3EA}"/>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26117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250191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27151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8584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125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263228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44444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1124908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6511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3405483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fld id="{54EAFBC3-0BBF-4984-9781-3551C0FE7B1E}" type="slidenum">
              <a:rPr lang="en-US" smtClean="0"/>
              <a:t>‹#›</a:t>
            </a:fld>
            <a:endParaRPr lang="en-US"/>
          </a:p>
        </p:txBody>
      </p:sp>
    </p:spTree>
    <p:extLst>
      <p:ext uri="{BB962C8B-B14F-4D97-AF65-F5344CB8AC3E}">
        <p14:creationId xmlns:p14="http://schemas.microsoft.com/office/powerpoint/2010/main" val="74748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12CC-1D0C-44DD-A73C-C009D1821AF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B49C17-599F-401D-A964-6BC0B3CB4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65F039-C071-4B08-A92E-8B9438B50334}"/>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5" name="Footer Placeholder 4">
            <a:extLst>
              <a:ext uri="{FF2B5EF4-FFF2-40B4-BE49-F238E27FC236}">
                <a16:creationId xmlns:a16="http://schemas.microsoft.com/office/drawing/2014/main" id="{ACE9F918-7F31-4467-9B42-48920F5BA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699E2E-6DA7-4B52-BF8D-2C239CE566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66236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3425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5931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2136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094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4091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217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44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13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311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172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80DC8-72E2-42BB-8F7A-A1BBB82267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E95C06-A8E4-413E-B10C-81B5D599164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CCB8E-6501-4CA2-9E8A-78896FD54E3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101E1-8ACC-4A87-9177-129ECD2BB68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6" name="Footer Placeholder 5">
            <a:extLst>
              <a:ext uri="{FF2B5EF4-FFF2-40B4-BE49-F238E27FC236}">
                <a16:creationId xmlns:a16="http://schemas.microsoft.com/office/drawing/2014/main" id="{EAECA7AD-55AC-47FA-8D70-064D269D82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63D8E8-E80F-4403-9DC6-427A514066B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11035000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5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127161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225099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496671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57768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34645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92342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061040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294311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3638250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0749-8B78-49C7-A31E-F6022BD3721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219DF-0A48-4AE4-AF72-D1DFC0F51E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353B92-7463-4D70-84B1-3F5A8C39A7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9129BB-68AF-4957-BF91-855EEB8E1A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C5CC7-56AE-447F-8C07-07E3BF816EF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3C25E-A846-4F68-A5B1-9DD908B15AFD}"/>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8" name="Footer Placeholder 7">
            <a:extLst>
              <a:ext uri="{FF2B5EF4-FFF2-40B4-BE49-F238E27FC236}">
                <a16:creationId xmlns:a16="http://schemas.microsoft.com/office/drawing/2014/main" id="{AB1A7430-1D83-4BD9-98B4-64F096146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1C7960-4765-4EE3-9122-82CC218FD7D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396216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42406602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fld id="{649CD252-14D2-463A-8678-D83A9C0AB515}" type="slidenum">
              <a:rPr lang="en-US" smtClean="0"/>
              <a:t>‹#›</a:t>
            </a:fld>
            <a:endParaRPr lang="en-US"/>
          </a:p>
        </p:txBody>
      </p:sp>
    </p:spTree>
    <p:extLst>
      <p:ext uri="{BB962C8B-B14F-4D97-AF65-F5344CB8AC3E}">
        <p14:creationId xmlns:p14="http://schemas.microsoft.com/office/powerpoint/2010/main" val="1844477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2273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51202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6089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7937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6648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5641037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625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0524-1A92-44BF-B4D6-980BFA63F1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B0E1A8-A3A3-4C4F-A37E-D38A252EF74E}"/>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4" name="Footer Placeholder 3">
            <a:extLst>
              <a:ext uri="{FF2B5EF4-FFF2-40B4-BE49-F238E27FC236}">
                <a16:creationId xmlns:a16="http://schemas.microsoft.com/office/drawing/2014/main" id="{46CCADBD-80BD-443E-B1A9-02A5CC1051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77E73E-521B-4D69-B249-D774CAA8A754}"/>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818244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4168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9928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1818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3546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2125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113521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839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1385938" y="6599750"/>
            <a:ext cx="675513" cy="137271"/>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640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8537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097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C6E5C-A330-47BB-A9A6-571C01E57179}"/>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3" name="Footer Placeholder 2">
            <a:extLst>
              <a:ext uri="{FF2B5EF4-FFF2-40B4-BE49-F238E27FC236}">
                <a16:creationId xmlns:a16="http://schemas.microsoft.com/office/drawing/2014/main" id="{B995AA6D-B7A3-4370-BA01-94F9453BFE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59355A-387B-4AC0-B3A0-AF6307734C1C}"/>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408837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4354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9468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4225078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1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33277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38032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385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836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20947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3962401" y="15049501"/>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a:t>
            </a:r>
          </a:p>
          <a:p>
            <a:r>
              <a:rPr lang="en-US" sz="1800" dirty="0">
                <a:latin typeface="Times New Roman" panose="02020603050405020304" charset="0"/>
                <a:cs typeface="Times New Roman" panose="02020603050405020304" charset="0"/>
                <a:hlinkClick r:id="rId2"/>
              </a:rPr>
              <a:t>https://www.facebook.com/teamKTUTS</a:t>
            </a:r>
            <a:endParaRPr lang="en-US" sz="1800" dirty="0">
              <a:latin typeface="Times New Roman" panose="02020603050405020304" charset="0"/>
              <a:cs typeface="Times New Roman" panose="02020603050405020304" charset="0"/>
            </a:endParaRPr>
          </a:p>
          <a:p>
            <a:r>
              <a:rPr lang="en-US" sz="1800" dirty="0" err="1">
                <a:latin typeface="Times New Roman" panose="02020603050405020304" charset="0"/>
                <a:cs typeface="Times New Roman" panose="02020603050405020304" charset="0"/>
              </a:rPr>
              <a:t>Đây</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là</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sản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phẩm</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của</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nhóm</a:t>
            </a:r>
            <a:r>
              <a:rPr lang="en-US" sz="1800" dirty="0">
                <a:latin typeface="Times New Roman" panose="02020603050405020304" charset="0"/>
                <a:cs typeface="Times New Roman" panose="02020603050405020304" charset="0"/>
              </a:rPr>
              <a:t> KTUTS. </a:t>
            </a:r>
            <a:r>
              <a:rPr lang="en-US" sz="1800" dirty="0" err="1">
                <a:latin typeface="Times New Roman" panose="02020603050405020304" charset="0"/>
                <a:cs typeface="Times New Roman" panose="02020603050405020304" charset="0"/>
              </a:rPr>
              <a:t>Mọi</a:t>
            </a:r>
            <a:r>
              <a:rPr lang="en-US" sz="1800" dirty="0">
                <a:latin typeface="Times New Roman" panose="02020603050405020304" charset="0"/>
                <a:cs typeface="Times New Roman" panose="02020603050405020304" charset="0"/>
              </a:rPr>
              <a:t> chi </a:t>
            </a:r>
            <a:r>
              <a:rPr lang="en-US" sz="1800" dirty="0" err="1">
                <a:latin typeface="Times New Roman" panose="02020603050405020304" charset="0"/>
                <a:cs typeface="Times New Roman" panose="02020603050405020304" charset="0"/>
              </a:rPr>
              <a:t>tiết</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vui</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lòng</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liên</a:t>
            </a:r>
            <a:r>
              <a:rPr lang="en-US" sz="1800" dirty="0">
                <a:latin typeface="Times New Roman" panose="02020603050405020304" charset="0"/>
                <a:cs typeface="Times New Roman" panose="02020603050405020304" charset="0"/>
              </a:rPr>
              <a:t> </a:t>
            </a:r>
            <a:r>
              <a:rPr lang="en-US" sz="1800" dirty="0" err="1">
                <a:latin typeface="Times New Roman" panose="02020603050405020304" charset="0"/>
                <a:cs typeface="Times New Roman" panose="02020603050405020304" charset="0"/>
              </a:rPr>
              <a:t>hệ</a:t>
            </a:r>
            <a:r>
              <a:rPr lang="en-US" sz="1800" dirty="0">
                <a:latin typeface="Times New Roman" panose="02020603050405020304" charset="0"/>
                <a:cs typeface="Times New Roman" panose="02020603050405020304" charset="0"/>
              </a:rPr>
              <a:t> page </a:t>
            </a:r>
            <a:r>
              <a:rPr lang="en-US" sz="1800" dirty="0" err="1">
                <a:latin typeface="Times New Roman" panose="02020603050405020304" charset="0"/>
                <a:cs typeface="Times New Roman" panose="02020603050405020304" charset="0"/>
              </a:rPr>
              <a:t>hoặc</a:t>
            </a:r>
            <a:r>
              <a:rPr lang="en-US" sz="180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1812" y="14802457"/>
            <a:ext cx="1771856" cy="1417417"/>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02800" y="20924522"/>
            <a:ext cx="1881379"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84800" y="-16261080"/>
            <a:ext cx="1881379"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827872" y="-16212674"/>
            <a:ext cx="1881379"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937200" y="21229322"/>
            <a:ext cx="1881379" cy="1625303"/>
          </a:xfrm>
          <a:prstGeom prst="rect">
            <a:avLst/>
          </a:prstGeom>
        </p:spPr>
      </p:pic>
    </p:spTree>
    <p:extLst>
      <p:ext uri="{BB962C8B-B14F-4D97-AF65-F5344CB8AC3E}">
        <p14:creationId xmlns:p14="http://schemas.microsoft.com/office/powerpoint/2010/main" val="268011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1533-79CA-42D5-A7BE-BC97756DA0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C300-1FCA-4A5B-8B60-4EFBA98774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B048C-9CFC-46E4-BB4A-B36A4E4490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C30E9-CF1E-4746-9D2F-D7294D6877FB}"/>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6" name="Footer Placeholder 5">
            <a:extLst>
              <a:ext uri="{FF2B5EF4-FFF2-40B4-BE49-F238E27FC236}">
                <a16:creationId xmlns:a16="http://schemas.microsoft.com/office/drawing/2014/main" id="{13F88BF8-2EDD-4769-BDC1-B2F509D6D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D07AF-0E0E-4495-948A-95B8D46A4509}"/>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77359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2310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81107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36756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15582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62577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541904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71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5799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16332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5474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6F6EC-9043-4999-A396-8B7B2FF365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34225-1FDB-4B51-9A42-3CD77024FE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3B34E5-BA40-43A1-888B-FE922FD12B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5E99E3-0B80-4DE8-9E10-17CFC090DD08}"/>
              </a:ext>
            </a:extLst>
          </p:cNvPr>
          <p:cNvSpPr>
            <a:spLocks noGrp="1"/>
          </p:cNvSpPr>
          <p:nvPr>
            <p:ph type="dt" sz="half" idx="10"/>
          </p:nvPr>
        </p:nvSpPr>
        <p:spPr>
          <a:xfrm>
            <a:off x="838200" y="6356350"/>
            <a:ext cx="2743200" cy="365125"/>
          </a:xfrm>
          <a:prstGeom prst="rect">
            <a:avLst/>
          </a:prstGeom>
        </p:spPr>
        <p:txBody>
          <a:bodyPr/>
          <a:lstStyle/>
          <a:p>
            <a:fld id="{1523C31E-F484-43EF-BC53-B2B3C938A67B}" type="datetimeFigureOut">
              <a:rPr lang="en-US" smtClean="0"/>
              <a:t>12/11/2024</a:t>
            </a:fld>
            <a:endParaRPr lang="en-US"/>
          </a:p>
        </p:txBody>
      </p:sp>
      <p:sp>
        <p:nvSpPr>
          <p:cNvPr id="6" name="Footer Placeholder 5">
            <a:extLst>
              <a:ext uri="{FF2B5EF4-FFF2-40B4-BE49-F238E27FC236}">
                <a16:creationId xmlns:a16="http://schemas.microsoft.com/office/drawing/2014/main" id="{CBD973D1-4FA0-4229-AEAC-D8ED1E72B2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1FD37-34B5-466E-9B1D-FED3A239094D}"/>
              </a:ext>
            </a:extLst>
          </p:cNvPr>
          <p:cNvSpPr>
            <a:spLocks noGrp="1"/>
          </p:cNvSpPr>
          <p:nvPr>
            <p:ph type="sldNum" sz="quarter" idx="12"/>
          </p:nvPr>
        </p:nvSpPr>
        <p:spPr>
          <a:xfrm>
            <a:off x="8610600" y="6356350"/>
            <a:ext cx="2743200" cy="365125"/>
          </a:xfrm>
          <a:prstGeom prst="rect">
            <a:avLst/>
          </a:prstGeom>
        </p:spPr>
        <p:txBody>
          <a:bodyPr/>
          <a:lstStyle/>
          <a:p>
            <a:fld id="{29A57CC8-F2C7-4BD5-8851-0656A4B96E2D}" type="slidenum">
              <a:rPr lang="en-US" smtClean="0"/>
              <a:t>‹#›</a:t>
            </a:fld>
            <a:endParaRPr lang="en-US"/>
          </a:p>
        </p:txBody>
      </p:sp>
    </p:spTree>
    <p:extLst>
      <p:ext uri="{BB962C8B-B14F-4D97-AF65-F5344CB8AC3E}">
        <p14:creationId xmlns:p14="http://schemas.microsoft.com/office/powerpoint/2010/main" val="2550278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6103390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00400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86341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6.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D83799E-BBC5-88FA-8BE3-AE4D66598C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155252169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A68B-3AAB-4385-AA78-4548B54286B0}" type="datetimeFigureOut">
              <a:rPr lang="en-US" smtClean="0"/>
              <a:t>12/11/2024</a:t>
            </a:fld>
            <a:endParaRPr lang="en-US"/>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7FEAA-CFCB-46E9-A978-E47B1C590B74}" type="slidenum">
              <a:rPr lang="en-US" smtClean="0"/>
              <a:t>‹#›</a:t>
            </a:fld>
            <a:endParaRPr lang="en-US"/>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10965" b="10965"/>
          <a:stretch/>
        </p:blipFill>
        <p:spPr>
          <a:xfrm>
            <a:off x="0" y="0"/>
            <a:ext cx="12192000" cy="685800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B313512-A9BA-0A85-983A-7494105263C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97660770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2470E-4C0E-42F6-8EA0-E2D7D69C8C59}" type="datetimeFigureOut">
              <a:rPr lang="en-US" smtClean="0"/>
              <a:t>12/11/2024</a:t>
            </a:fld>
            <a:endParaRPr lang="en-US"/>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AFBC3-0BBF-4984-9781-3551C0FE7B1E}" type="slidenum">
              <a:rPr lang="en-US" smtClean="0"/>
              <a:t>‹#›</a:t>
            </a:fld>
            <a:endParaRPr lang="en-US"/>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8195" b="3827"/>
          <a:stretch/>
        </p:blipFill>
        <p:spPr>
          <a:xfrm>
            <a:off x="0" y="0"/>
            <a:ext cx="12192000" cy="6858000"/>
          </a:xfrm>
          <a:prstGeom prst="rect">
            <a:avLst/>
          </a:prstGeom>
        </p:spPr>
      </p:pic>
    </p:spTree>
    <p:extLst>
      <p:ext uri="{BB962C8B-B14F-4D97-AF65-F5344CB8AC3E}">
        <p14:creationId xmlns:p14="http://schemas.microsoft.com/office/powerpoint/2010/main" val="39680236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1B398FD-51B4-4CFA-BA60-2517B01A233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4425869F-9C92-422B-86D1-779968AE030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7457" b="7457"/>
          <a:stretch/>
        </p:blipFill>
        <p:spPr>
          <a:xfrm>
            <a:off x="0" y="0"/>
            <a:ext cx="12192000" cy="6858000"/>
          </a:xfrm>
          <a:prstGeom prst="rect">
            <a:avLst/>
          </a:prstGeom>
        </p:spPr>
      </p:pic>
    </p:spTree>
    <p:extLst>
      <p:ext uri="{BB962C8B-B14F-4D97-AF65-F5344CB8AC3E}">
        <p14:creationId xmlns:p14="http://schemas.microsoft.com/office/powerpoint/2010/main" val="38652700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7103C-D257-47B9-880F-3A7A2F20AD77}" type="datetimeFigureOut">
              <a:rPr lang="en-US" smtClean="0"/>
              <a:t>12/11/2024</a:t>
            </a:fld>
            <a:endParaRPr lang="en-US"/>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CD252-14D2-463A-8678-D83A9C0AB515}" type="slidenum">
              <a:rPr lang="en-US" smtClean="0"/>
              <a:t>‹#›</a:t>
            </a:fld>
            <a:endParaRPr lang="en-US"/>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11011" b="11011"/>
          <a:stretch/>
        </p:blipFill>
        <p:spPr>
          <a:xfrm>
            <a:off x="0" y="0"/>
            <a:ext cx="12192000" cy="6858000"/>
          </a:xfrm>
          <a:prstGeom prst="rect">
            <a:avLst/>
          </a:prstGeom>
        </p:spPr>
      </p:pic>
    </p:spTree>
    <p:extLst>
      <p:ext uri="{BB962C8B-B14F-4D97-AF65-F5344CB8AC3E}">
        <p14:creationId xmlns:p14="http://schemas.microsoft.com/office/powerpoint/2010/main" val="3208610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0047740"/>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079915240"/>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8408659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5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47.jpeg"/><Relationship Id="rId5" Type="http://schemas.openxmlformats.org/officeDocument/2006/relationships/image" Target="../media/image45.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8.png"/><Relationship Id="rId4" Type="http://schemas.microsoft.com/office/2007/relationships/hdphoto" Target="../media/hdphoto2.wdp"/><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2.xml"/><Relationship Id="rId5" Type="http://schemas.microsoft.com/office/2007/relationships/hdphoto" Target="../media/hdphoto3.wdp"/><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18" Type="http://schemas.openxmlformats.org/officeDocument/2006/relationships/image" Target="../media/image79.sv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63.png"/><Relationship Id="rId16" Type="http://schemas.openxmlformats.org/officeDocument/2006/relationships/image" Target="../media/image77.png"/><Relationship Id="rId20" Type="http://schemas.openxmlformats.org/officeDocument/2006/relationships/image" Target="../media/image81.svg"/><Relationship Id="rId1" Type="http://schemas.openxmlformats.org/officeDocument/2006/relationships/slideLayout" Target="../slideLayouts/slideLayout88.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84.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8.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gif"/><Relationship Id="rId3" Type="http://schemas.openxmlformats.org/officeDocument/2006/relationships/image" Target="../media/image20.png"/><Relationship Id="rId7" Type="http://schemas.openxmlformats.org/officeDocument/2006/relationships/slide" Target="slide7.xml"/><Relationship Id="rId12" Type="http://schemas.openxmlformats.org/officeDocument/2006/relationships/image" Target="../media/image25.gif"/><Relationship Id="rId17" Type="http://schemas.openxmlformats.org/officeDocument/2006/relationships/image" Target="../media/image27.png"/><Relationship Id="rId2" Type="http://schemas.openxmlformats.org/officeDocument/2006/relationships/audio" Target="../media/audio1.wav"/><Relationship Id="rId16" Type="http://schemas.openxmlformats.org/officeDocument/2006/relationships/slide" Target="slide8.xml"/><Relationship Id="rId1" Type="http://schemas.openxmlformats.org/officeDocument/2006/relationships/slideLayout" Target="../slideLayouts/slideLayout25.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6.xml"/><Relationship Id="rId15" Type="http://schemas.openxmlformats.org/officeDocument/2006/relationships/slide" Target="slide4.xml"/><Relationship Id="rId10" Type="http://schemas.openxmlformats.org/officeDocument/2006/relationships/slide" Target="slide5.xml"/><Relationship Id="rId4" Type="http://schemas.openxmlformats.org/officeDocument/2006/relationships/image" Target="../media/image23.png"/><Relationship Id="rId9" Type="http://schemas.openxmlformats.org/officeDocument/2006/relationships/slide" Target="slide3.xm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74.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2.jpeg"/><Relationship Id="rId1" Type="http://schemas.openxmlformats.org/officeDocument/2006/relationships/slideLayout" Target="../slideLayouts/slideLayout2.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9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2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28.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8.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2" name="Picture 1">
            <a:extLst>
              <a:ext uri="{FF2B5EF4-FFF2-40B4-BE49-F238E27FC236}">
                <a16:creationId xmlns:a16="http://schemas.microsoft.com/office/drawing/2014/main" id="{D2CEC529-427A-3B5C-EC0B-759273F424D3}"/>
              </a:ext>
            </a:extLst>
          </p:cNvPr>
          <p:cNvPicPr>
            <a:picLocks noChangeAspect="1"/>
          </p:cNvPicPr>
          <p:nvPr/>
        </p:nvPicPr>
        <p:blipFill>
          <a:blip r:embed="rId6"/>
          <a:stretch>
            <a:fillRect/>
          </a:stretch>
        </p:blipFill>
        <p:spPr>
          <a:xfrm>
            <a:off x="91440" y="440944"/>
            <a:ext cx="12192000" cy="3944112"/>
          </a:xfrm>
          <a:prstGeom prst="rect">
            <a:avLst/>
          </a:prstGeom>
        </p:spPr>
      </p:pic>
    </p:spTree>
    <p:extLst>
      <p:ext uri="{BB962C8B-B14F-4D97-AF65-F5344CB8AC3E}">
        <p14:creationId xmlns:p14="http://schemas.microsoft.com/office/powerpoint/2010/main" val="659868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CAF57FE7-EDB4-1D54-63EF-3D38016B1345}"/>
              </a:ext>
            </a:extLst>
          </p:cNvPr>
          <p:cNvSpPr>
            <a:spLocks noChangeArrowheads="1"/>
          </p:cNvSpPr>
          <p:nvPr/>
        </p:nvSpPr>
        <p:spPr bwMode="auto">
          <a:xfrm>
            <a:off x="-2628900" y="-117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C04D3AA8-640B-E36D-72A8-794A3A446F43}"/>
              </a:ext>
            </a:extLst>
          </p:cNvPr>
          <p:cNvPicPr>
            <a:picLocks noChangeAspect="1"/>
          </p:cNvPicPr>
          <p:nvPr/>
        </p:nvPicPr>
        <p:blipFill>
          <a:blip r:embed="rId3"/>
          <a:stretch>
            <a:fillRect/>
          </a:stretch>
        </p:blipFill>
        <p:spPr>
          <a:xfrm>
            <a:off x="815340" y="894397"/>
            <a:ext cx="10299700" cy="4886820"/>
          </a:xfrm>
          <a:prstGeom prst="rect">
            <a:avLst/>
          </a:prstGeom>
        </p:spPr>
      </p:pic>
    </p:spTree>
    <p:extLst>
      <p:ext uri="{BB962C8B-B14F-4D97-AF65-F5344CB8AC3E}">
        <p14:creationId xmlns:p14="http://schemas.microsoft.com/office/powerpoint/2010/main" val="230708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A2819C-841C-FF84-C596-2931D0CC8ACC}"/>
              </a:ext>
            </a:extLst>
          </p:cNvPr>
          <p:cNvSpPr txBox="1"/>
          <p:nvPr/>
        </p:nvSpPr>
        <p:spPr>
          <a:xfrm>
            <a:off x="619760" y="856357"/>
            <a:ext cx="10911840" cy="6001643"/>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Dân tộc Cơ-tu cư trú ở núi rừng Trường Sơn còn bảo lưu nhiều di sản văn hóa độc đáo. Một trong những di sản đó là nghề dệt thổ cẩm. Bộ trang phục cổ truyền của dân tộc Cơ-tu được làm từ thổ cẩm luôn rực rỡ bởi những hoa văn dệt bằng hạt cườm. Trong đó, nổi bật nhất là hoa văn da dá, mô phỏng điệu múa </a:t>
            </a:r>
            <a:r>
              <a:rPr lang="vi-VN" sz="2400" b="0" i="1" dirty="0">
                <a:solidFill>
                  <a:srgbClr val="000000"/>
                </a:solidFill>
                <a:effectLst/>
                <a:latin typeface="Cambria" panose="02040503050406030204" pitchFamily="18" charset="0"/>
                <a:ea typeface="Cambria" panose="02040503050406030204" pitchFamily="18" charset="0"/>
              </a:rPr>
              <a:t>Da dá.</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là một trong những điệu múa cổ xưa nhất của phụ nữ Cơ-tu. Đây là điệu múa cầu mùa, thường được thực hiện trong các lễ hội cộng đồng của người</a:t>
            </a:r>
            <a:br>
              <a:rPr lang="vi-VN" sz="2400" b="0" i="0" dirty="0">
                <a:solidFill>
                  <a:srgbClr val="000000"/>
                </a:solidFill>
                <a:effectLst/>
                <a:latin typeface="Cambria" panose="02040503050406030204" pitchFamily="18" charset="0"/>
                <a:ea typeface="Cambria" panose="02040503050406030204" pitchFamily="18" charset="0"/>
              </a:rPr>
            </a:br>
            <a:r>
              <a:rPr lang="vi-VN" sz="2400" b="0" i="0" dirty="0">
                <a:solidFill>
                  <a:srgbClr val="000000"/>
                </a:solidFill>
                <a:effectLst/>
                <a:latin typeface="Cambria" panose="02040503050406030204" pitchFamily="18" charset="0"/>
                <a:ea typeface="Cambria" panose="02040503050406030204" pitchFamily="18" charset="0"/>
              </a:rPr>
              <a:t>Cơ-tu. Khi múa, đôi tay của người phụ nữ xoè lên trời như để cầu xin và đón nhận hạt lúa từ thần linh.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Điệu múa </a:t>
            </a:r>
            <a:r>
              <a:rPr lang="vi-VN" sz="2400" b="0" i="1" dirty="0">
                <a:solidFill>
                  <a:srgbClr val="000000"/>
                </a:solidFill>
                <a:effectLst/>
                <a:latin typeface="Cambria" panose="02040503050406030204" pitchFamily="18" charset="0"/>
                <a:ea typeface="Cambria" panose="02040503050406030204" pitchFamily="18" charset="0"/>
              </a:rPr>
              <a:t>Da dá</a:t>
            </a:r>
            <a:r>
              <a:rPr lang="vi-VN" sz="2400" b="0" i="0" dirty="0">
                <a:solidFill>
                  <a:srgbClr val="000000"/>
                </a:solidFill>
                <a:effectLst/>
                <a:latin typeface="Cambria" panose="02040503050406030204" pitchFamily="18" charset="0"/>
                <a:ea typeface="Cambria" panose="02040503050406030204" pitchFamily="18" charset="0"/>
              </a:rPr>
              <a:t> đã được thợ dệt Cơ-tu khắc hoạ một cách sống động thành hoa văn trên nền thổ cẩm truyền thống. Bằng đôi tay khéo léo, người thợ dệt đã đính những hạt cườm trắng vào nền vải thô rám, tạo thành hoa văn da dá, trang trí trên váy, áo của phụ nữ.</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Với vẻ đẹp mang đậm sắc thái tộc người, hoa văn da dá thực sự góp phần làm cho di sản trang phục của đồng bào Cơ-tu thêm giá trị.</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Trần Tấn Vịnh)</a:t>
            </a:r>
          </a:p>
          <a:p>
            <a:endParaRPr lang="en-US" sz="24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186574B7-EEFE-FBC4-8092-FB863DE517C4}"/>
              </a:ext>
            </a:extLst>
          </p:cNvPr>
          <p:cNvPicPr>
            <a:picLocks noChangeAspect="1"/>
          </p:cNvPicPr>
          <p:nvPr/>
        </p:nvPicPr>
        <p:blipFill>
          <a:blip r:embed="rId3"/>
          <a:stretch>
            <a:fillRect/>
          </a:stretch>
        </p:blipFill>
        <p:spPr>
          <a:xfrm>
            <a:off x="3869699" y="225514"/>
            <a:ext cx="5651482" cy="859611"/>
          </a:xfrm>
          <a:prstGeom prst="rect">
            <a:avLst/>
          </a:prstGeom>
        </p:spPr>
      </p:pic>
    </p:spTree>
    <p:extLst>
      <p:ext uri="{BB962C8B-B14F-4D97-AF65-F5344CB8AC3E}">
        <p14:creationId xmlns:p14="http://schemas.microsoft.com/office/powerpoint/2010/main" val="424959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6">
            <a:extLst>
              <a:ext uri="{FF2B5EF4-FFF2-40B4-BE49-F238E27FC236}">
                <a16:creationId xmlns:a16="http://schemas.microsoft.com/office/drawing/2014/main" id="{7CBF4614-A30B-BD11-BA09-F272FA1CEDC5}"/>
              </a:ext>
            </a:extLst>
          </p:cNvPr>
          <p:cNvSpPr/>
          <p:nvPr/>
        </p:nvSpPr>
        <p:spPr>
          <a:xfrm>
            <a:off x="1016348" y="1906611"/>
            <a:ext cx="2408548"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bảo</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lưu</a:t>
            </a:r>
            <a:endParaRPr lang="en-US" sz="4400" dirty="0">
              <a:solidFill>
                <a:srgbClr val="0070C0"/>
              </a:solidFill>
              <a:latin typeface="Cambria" panose="02040503050406030204" pitchFamily="18" charset="0"/>
              <a:ea typeface="Cambria" panose="02040503050406030204" pitchFamily="18" charset="0"/>
            </a:endParaRPr>
          </a:p>
        </p:txBody>
      </p:sp>
      <p:sp>
        <p:nvSpPr>
          <p:cNvPr id="8" name="Rectangle: Rounded Corners 6">
            <a:extLst>
              <a:ext uri="{FF2B5EF4-FFF2-40B4-BE49-F238E27FC236}">
                <a16:creationId xmlns:a16="http://schemas.microsoft.com/office/drawing/2014/main" id="{BEFA0EA3-2121-2ABD-45F6-D3D96619DB53}"/>
              </a:ext>
            </a:extLst>
          </p:cNvPr>
          <p:cNvSpPr/>
          <p:nvPr/>
        </p:nvSpPr>
        <p:spPr>
          <a:xfrm>
            <a:off x="4572000" y="257175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rực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rỡ</a:t>
            </a:r>
            <a:endParaRPr lang="en-US" sz="4400" dirty="0">
              <a:solidFill>
                <a:srgbClr val="0070C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33F2D9A5-CCFC-85E5-0BF6-A8AF0A48358B}"/>
              </a:ext>
            </a:extLst>
          </p:cNvPr>
          <p:cNvPicPr>
            <a:picLocks noChangeAspect="1"/>
          </p:cNvPicPr>
          <p:nvPr/>
        </p:nvPicPr>
        <p:blipFill>
          <a:blip r:embed="rId3"/>
          <a:stretch>
            <a:fillRect/>
          </a:stretch>
        </p:blipFill>
        <p:spPr>
          <a:xfrm>
            <a:off x="2703255" y="494758"/>
            <a:ext cx="7395089" cy="768163"/>
          </a:xfrm>
          <a:prstGeom prst="rect">
            <a:avLst/>
          </a:prstGeom>
        </p:spPr>
      </p:pic>
      <p:sp>
        <p:nvSpPr>
          <p:cNvPr id="10" name="Rectangle: Rounded Corners 6">
            <a:extLst>
              <a:ext uri="{FF2B5EF4-FFF2-40B4-BE49-F238E27FC236}">
                <a16:creationId xmlns:a16="http://schemas.microsoft.com/office/drawing/2014/main" id="{0904DD1A-B349-06D8-6266-F05E952FE096}"/>
              </a:ext>
            </a:extLst>
          </p:cNvPr>
          <p:cNvSpPr/>
          <p:nvPr/>
        </p:nvSpPr>
        <p:spPr>
          <a:xfrm>
            <a:off x="7965440" y="3780790"/>
            <a:ext cx="3048000" cy="665139"/>
          </a:xfrm>
          <a:prstGeom prst="roundRect">
            <a:avLst>
              <a:gd name="adj" fmla="val 50000"/>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xoè</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đuôi</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3470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6">
            <a:extLst>
              <a:ext uri="{FF2B5EF4-FFF2-40B4-BE49-F238E27FC236}">
                <a16:creationId xmlns:a16="http://schemas.microsoft.com/office/drawing/2014/main" id="{B5EBCB8F-A982-9C81-6868-E975842E0EC2}"/>
              </a:ext>
            </a:extLst>
          </p:cNvPr>
          <p:cNvSpPr/>
          <p:nvPr/>
        </p:nvSpPr>
        <p:spPr>
          <a:xfrm>
            <a:off x="1127760" y="2006601"/>
            <a:ext cx="10078720" cy="2677159"/>
          </a:xfrm>
          <a:prstGeom prst="roundRect">
            <a:avLst>
              <a:gd name="adj" fmla="val 19743"/>
            </a:avLst>
          </a:prstGeom>
          <a:solidFill>
            <a:schemeClr val="accent4">
              <a:lumMod val="20000"/>
              <a:lumOff val="80000"/>
            </a:schemeClr>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i="1" dirty="0">
                <a:solidFill>
                  <a:srgbClr val="0070C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Bộ trang phục c</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truyền của d</a:t>
            </a:r>
            <a:r>
              <a:rPr lang="en-US" sz="4000" i="1" dirty="0">
                <a:solidFill>
                  <a:srgbClr val="0070C0"/>
                </a:solidFill>
                <a:latin typeface="Cambria" panose="02040503050406030204" pitchFamily="18" charset="0"/>
                <a:ea typeface="Cambria" panose="02040503050406030204" pitchFamily="18" charset="0"/>
              </a:rPr>
              <a:t>â</a:t>
            </a:r>
            <a:r>
              <a:rPr lang="vi-VN" sz="4000" i="1" dirty="0">
                <a:solidFill>
                  <a:srgbClr val="0070C0"/>
                </a:solidFill>
                <a:latin typeface="Cambria" panose="02040503050406030204" pitchFamily="18" charset="0"/>
                <a:ea typeface="Cambria" panose="02040503050406030204" pitchFamily="18" charset="0"/>
              </a:rPr>
              <a:t>n tộc Cơ-tu</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được làm từ th</a:t>
            </a:r>
            <a:r>
              <a:rPr lang="en-US" sz="4000" i="1" dirty="0">
                <a:solidFill>
                  <a:srgbClr val="0070C0"/>
                </a:solidFill>
                <a:latin typeface="Cambria" panose="02040503050406030204" pitchFamily="18" charset="0"/>
                <a:ea typeface="Cambria" panose="02040503050406030204" pitchFamily="18" charset="0"/>
              </a:rPr>
              <a:t>ổ</a:t>
            </a:r>
            <a:r>
              <a:rPr lang="vi-VN" sz="4000" i="1" dirty="0">
                <a:solidFill>
                  <a:srgbClr val="0070C0"/>
                </a:solidFill>
                <a:latin typeface="Cambria" panose="02040503050406030204" pitchFamily="18" charset="0"/>
                <a:ea typeface="Cambria" panose="02040503050406030204" pitchFamily="18" charset="0"/>
              </a:rPr>
              <a:t> c</a:t>
            </a:r>
            <a:r>
              <a:rPr lang="en-US" sz="4000" i="1" dirty="0">
                <a:solidFill>
                  <a:srgbClr val="0070C0"/>
                </a:solidFill>
                <a:latin typeface="Cambria" panose="02040503050406030204" pitchFamily="18" charset="0"/>
                <a:ea typeface="Cambria" panose="02040503050406030204" pitchFamily="18" charset="0"/>
              </a:rPr>
              <a:t>ẩ</a:t>
            </a:r>
            <a:r>
              <a:rPr lang="vi-VN" sz="4000" i="1" dirty="0">
                <a:solidFill>
                  <a:srgbClr val="0070C0"/>
                </a:solidFill>
                <a:latin typeface="Cambria" panose="02040503050406030204" pitchFamily="18" charset="0"/>
                <a:ea typeface="Cambria" panose="02040503050406030204" pitchFamily="18" charset="0"/>
              </a:rPr>
              <a:t>m</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luôn rực rỡ</a:t>
            </a:r>
            <a:r>
              <a:rPr lang="vi-VN" sz="4000" i="1" dirty="0">
                <a:solidFill>
                  <a:srgbClr val="FF0000"/>
                </a:solidFill>
                <a:latin typeface="Cambria" panose="02040503050406030204" pitchFamily="18" charset="0"/>
                <a:ea typeface="Cambria" panose="02040503050406030204" pitchFamily="18" charset="0"/>
              </a:rPr>
              <a:t>/ </a:t>
            </a:r>
            <a:r>
              <a:rPr lang="vi-VN" sz="4000" i="1" dirty="0">
                <a:solidFill>
                  <a:srgbClr val="0070C0"/>
                </a:solidFill>
                <a:latin typeface="Cambria" panose="02040503050406030204" pitchFamily="18" charset="0"/>
                <a:ea typeface="Cambria" panose="02040503050406030204" pitchFamily="18" charset="0"/>
              </a:rPr>
              <a:t>bởi những hoa văn </a:t>
            </a:r>
            <a:r>
              <a:rPr lang="vi-VN" sz="4000" i="1" dirty="0">
                <a:solidFill>
                  <a:srgbClr val="FF0000"/>
                </a:solidFill>
                <a:latin typeface="Cambria" panose="02040503050406030204" pitchFamily="18" charset="0"/>
                <a:ea typeface="Cambria" panose="02040503050406030204" pitchFamily="18" charset="0"/>
              </a:rPr>
              <a:t>/</a:t>
            </a:r>
            <a:r>
              <a:rPr lang="vi-VN" sz="4000" i="1" dirty="0">
                <a:solidFill>
                  <a:srgbClr val="0070C0"/>
                </a:solidFill>
                <a:latin typeface="Cambria" panose="02040503050406030204" pitchFamily="18" charset="0"/>
                <a:ea typeface="Cambria" panose="02040503050406030204" pitchFamily="18" charset="0"/>
              </a:rPr>
              <a:t> dệt bằng hạt cườm.;</a:t>
            </a:r>
          </a:p>
        </p:txBody>
      </p:sp>
      <p:pic>
        <p:nvPicPr>
          <p:cNvPr id="6" name="Picture 5">
            <a:extLst>
              <a:ext uri="{FF2B5EF4-FFF2-40B4-BE49-F238E27FC236}">
                <a16:creationId xmlns:a16="http://schemas.microsoft.com/office/drawing/2014/main" id="{79BA86EE-D204-B233-7474-B707919E06ED}"/>
              </a:ext>
            </a:extLst>
          </p:cNvPr>
          <p:cNvPicPr>
            <a:picLocks noChangeAspect="1"/>
          </p:cNvPicPr>
          <p:nvPr/>
        </p:nvPicPr>
        <p:blipFill>
          <a:blip r:embed="rId3"/>
          <a:stretch>
            <a:fillRect/>
          </a:stretch>
        </p:blipFill>
        <p:spPr>
          <a:xfrm>
            <a:off x="2527487" y="728438"/>
            <a:ext cx="7401185" cy="768163"/>
          </a:xfrm>
          <a:prstGeom prst="rect">
            <a:avLst/>
          </a:prstGeom>
        </p:spPr>
      </p:pic>
    </p:spTree>
    <p:extLst>
      <p:ext uri="{BB962C8B-B14F-4D97-AF65-F5344CB8AC3E}">
        <p14:creationId xmlns:p14="http://schemas.microsoft.com/office/powerpoint/2010/main" val="3220151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19" name="Nhóm 18">
            <a:extLst>
              <a:ext uri="{FF2B5EF4-FFF2-40B4-BE49-F238E27FC236}">
                <a16:creationId xmlns:a16="http://schemas.microsoft.com/office/drawing/2014/main" id="{63D87345-52FA-0F7F-F87D-4F433C80F21A}"/>
              </a:ext>
            </a:extLst>
          </p:cNvPr>
          <p:cNvGrpSpPr/>
          <p:nvPr/>
        </p:nvGrpSpPr>
        <p:grpSpPr>
          <a:xfrm>
            <a:off x="1870129" y="0"/>
            <a:ext cx="8503403" cy="1828800"/>
            <a:chOff x="1402597" y="0"/>
            <a:chExt cx="6377552" cy="1371600"/>
          </a:xfrm>
        </p:grpSpPr>
        <p:sp>
          <p:nvSpPr>
            <p:cNvPr id="10" name="Hình chữ nhật: Góc Tròn 9">
              <a:extLst>
                <a:ext uri="{FF2B5EF4-FFF2-40B4-BE49-F238E27FC236}">
                  <a16:creationId xmlns:a16="http://schemas.microsoft.com/office/drawing/2014/main" id="{606E9127-3A10-51C4-A74C-C85DDE561465}"/>
                </a:ext>
              </a:extLst>
            </p:cNvPr>
            <p:cNvSpPr/>
            <p:nvPr/>
          </p:nvSpPr>
          <p:spPr>
            <a:xfrm>
              <a:off x="1402597" y="0"/>
              <a:ext cx="6377552" cy="1092631"/>
            </a:xfrm>
            <a:prstGeom prst="round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sp>
          <p:nvSpPr>
            <p:cNvPr id="18" name="Hình chữ nhật: Góc Tròn 17">
              <a:extLst>
                <a:ext uri="{FF2B5EF4-FFF2-40B4-BE49-F238E27FC236}">
                  <a16:creationId xmlns:a16="http://schemas.microsoft.com/office/drawing/2014/main" id="{9FEA82F8-A919-065C-17E3-27DD705DD101}"/>
                </a:ext>
              </a:extLst>
            </p:cNvPr>
            <p:cNvSpPr/>
            <p:nvPr/>
          </p:nvSpPr>
          <p:spPr>
            <a:xfrm>
              <a:off x="1402597" y="278969"/>
              <a:ext cx="6377552" cy="1092631"/>
            </a:xfrm>
            <a:prstGeom prst="roundRect">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grpSp>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491249" y="2288583"/>
            <a:ext cx="8380044" cy="2212297"/>
          </a:xfrm>
          <a:custGeom>
            <a:avLst/>
            <a:gdLst>
              <a:gd name="connsiteX0" fmla="*/ 0 w 8380044"/>
              <a:gd name="connsiteY0" fmla="*/ 368724 h 2212297"/>
              <a:gd name="connsiteX1" fmla="*/ 368724 w 8380044"/>
              <a:gd name="connsiteY1" fmla="*/ 0 h 2212297"/>
              <a:gd name="connsiteX2" fmla="*/ 798089 w 8380044"/>
              <a:gd name="connsiteY2" fmla="*/ 0 h 2212297"/>
              <a:gd name="connsiteX3" fmla="*/ 1363044 w 8380044"/>
              <a:gd name="connsiteY3" fmla="*/ 0 h 2212297"/>
              <a:gd name="connsiteX4" fmla="*/ 2018391 w 8380044"/>
              <a:gd name="connsiteY4" fmla="*/ 0 h 2212297"/>
              <a:gd name="connsiteX5" fmla="*/ 2538149 w 8380044"/>
              <a:gd name="connsiteY5" fmla="*/ 0 h 2212297"/>
              <a:gd name="connsiteX6" fmla="*/ 3057907 w 8380044"/>
              <a:gd name="connsiteY6" fmla="*/ 0 h 2212297"/>
              <a:gd name="connsiteX7" fmla="*/ 3532469 w 8380044"/>
              <a:gd name="connsiteY7" fmla="*/ 0 h 2212297"/>
              <a:gd name="connsiteX8" fmla="*/ 4007030 w 8380044"/>
              <a:gd name="connsiteY8" fmla="*/ 0 h 2212297"/>
              <a:gd name="connsiteX9" fmla="*/ 4888359 w 8380044"/>
              <a:gd name="connsiteY9" fmla="*/ 0 h 2212297"/>
              <a:gd name="connsiteX10" fmla="*/ 4888359 w 8380044"/>
              <a:gd name="connsiteY10" fmla="*/ 0 h 2212297"/>
              <a:gd name="connsiteX11" fmla="*/ 5391162 w 8380044"/>
              <a:gd name="connsiteY11" fmla="*/ 0 h 2212297"/>
              <a:gd name="connsiteX12" fmla="*/ 5935865 w 8380044"/>
              <a:gd name="connsiteY12" fmla="*/ 0 h 2212297"/>
              <a:gd name="connsiteX13" fmla="*/ 6459617 w 8380044"/>
              <a:gd name="connsiteY13" fmla="*/ 0 h 2212297"/>
              <a:gd name="connsiteX14" fmla="*/ 6983370 w 8380044"/>
              <a:gd name="connsiteY14" fmla="*/ 0 h 2212297"/>
              <a:gd name="connsiteX15" fmla="*/ 7466507 w 8380044"/>
              <a:gd name="connsiteY15" fmla="*/ 0 h 2212297"/>
              <a:gd name="connsiteX16" fmla="*/ 8011320 w 8380044"/>
              <a:gd name="connsiteY16" fmla="*/ 0 h 2212297"/>
              <a:gd name="connsiteX17" fmla="*/ 8380044 w 8380044"/>
              <a:gd name="connsiteY17" fmla="*/ 368724 h 2212297"/>
              <a:gd name="connsiteX18" fmla="*/ 8380044 w 8380044"/>
              <a:gd name="connsiteY18" fmla="*/ 848051 h 2212297"/>
              <a:gd name="connsiteX19" fmla="*/ 8380044 w 8380044"/>
              <a:gd name="connsiteY19" fmla="*/ 1290507 h 2212297"/>
              <a:gd name="connsiteX20" fmla="*/ 8710570 w 8380044"/>
              <a:gd name="connsiteY20" fmla="*/ 1558867 h 2212297"/>
              <a:gd name="connsiteX21" fmla="*/ 9015670 w 8380044"/>
              <a:gd name="connsiteY21" fmla="*/ 1806584 h 2212297"/>
              <a:gd name="connsiteX22" fmla="*/ 8716926 w 8380044"/>
              <a:gd name="connsiteY22" fmla="*/ 1823973 h 2212297"/>
              <a:gd name="connsiteX23" fmla="*/ 8380044 w 8380044"/>
              <a:gd name="connsiteY23" fmla="*/ 1843581 h 2212297"/>
              <a:gd name="connsiteX24" fmla="*/ 8380044 w 8380044"/>
              <a:gd name="connsiteY24" fmla="*/ 1843573 h 2212297"/>
              <a:gd name="connsiteX25" fmla="*/ 8011320 w 8380044"/>
              <a:gd name="connsiteY25" fmla="*/ 2212297 h 2212297"/>
              <a:gd name="connsiteX26" fmla="*/ 7497345 w 8380044"/>
              <a:gd name="connsiteY26" fmla="*/ 2212297 h 2212297"/>
              <a:gd name="connsiteX27" fmla="*/ 6983370 w 8380044"/>
              <a:gd name="connsiteY27" fmla="*/ 2212297 h 2212297"/>
              <a:gd name="connsiteX28" fmla="*/ 6438667 w 8380044"/>
              <a:gd name="connsiteY28" fmla="*/ 2212297 h 2212297"/>
              <a:gd name="connsiteX29" fmla="*/ 5893964 w 8380044"/>
              <a:gd name="connsiteY29" fmla="*/ 2212297 h 2212297"/>
              <a:gd name="connsiteX30" fmla="*/ 5412112 w 8380044"/>
              <a:gd name="connsiteY30" fmla="*/ 2212297 h 2212297"/>
              <a:gd name="connsiteX31" fmla="*/ 4888359 w 8380044"/>
              <a:gd name="connsiteY31" fmla="*/ 2212297 h 2212297"/>
              <a:gd name="connsiteX32" fmla="*/ 4888359 w 8380044"/>
              <a:gd name="connsiteY32" fmla="*/ 2212297 h 2212297"/>
              <a:gd name="connsiteX33" fmla="*/ 4323405 w 8380044"/>
              <a:gd name="connsiteY33" fmla="*/ 2212297 h 2212297"/>
              <a:gd name="connsiteX34" fmla="*/ 3668058 w 8380044"/>
              <a:gd name="connsiteY34" fmla="*/ 2212297 h 2212297"/>
              <a:gd name="connsiteX35" fmla="*/ 3012710 w 8380044"/>
              <a:gd name="connsiteY35" fmla="*/ 2212297 h 2212297"/>
              <a:gd name="connsiteX36" fmla="*/ 2402560 w 8380044"/>
              <a:gd name="connsiteY36" fmla="*/ 2212297 h 2212297"/>
              <a:gd name="connsiteX37" fmla="*/ 1792409 w 8380044"/>
              <a:gd name="connsiteY37" fmla="*/ 2212297 h 2212297"/>
              <a:gd name="connsiteX38" fmla="*/ 1317847 w 8380044"/>
              <a:gd name="connsiteY38" fmla="*/ 2212297 h 2212297"/>
              <a:gd name="connsiteX39" fmla="*/ 368724 w 8380044"/>
              <a:gd name="connsiteY39" fmla="*/ 2212297 h 2212297"/>
              <a:gd name="connsiteX40" fmla="*/ 0 w 8380044"/>
              <a:gd name="connsiteY40" fmla="*/ 1843573 h 2212297"/>
              <a:gd name="connsiteX41" fmla="*/ 0 w 8380044"/>
              <a:gd name="connsiteY41" fmla="*/ 1843581 h 2212297"/>
              <a:gd name="connsiteX42" fmla="*/ 0 w 8380044"/>
              <a:gd name="connsiteY42" fmla="*/ 1290507 h 2212297"/>
              <a:gd name="connsiteX43" fmla="*/ 0 w 8380044"/>
              <a:gd name="connsiteY43" fmla="*/ 1290507 h 2212297"/>
              <a:gd name="connsiteX44" fmla="*/ 0 w 8380044"/>
              <a:gd name="connsiteY44" fmla="*/ 820398 h 2212297"/>
              <a:gd name="connsiteX45" fmla="*/ 0 w 8380044"/>
              <a:gd name="connsiteY45" fmla="*/ 368724 h 2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380044" h="2212297" fill="none" extrusionOk="0">
                <a:moveTo>
                  <a:pt x="0" y="368724"/>
                </a:moveTo>
                <a:cubicBezTo>
                  <a:pt x="33038" y="196171"/>
                  <a:pt x="155489" y="53994"/>
                  <a:pt x="368724" y="0"/>
                </a:cubicBezTo>
                <a:cubicBezTo>
                  <a:pt x="544441" y="-19518"/>
                  <a:pt x="703412" y="48328"/>
                  <a:pt x="798089" y="0"/>
                </a:cubicBezTo>
                <a:cubicBezTo>
                  <a:pt x="892766" y="-48328"/>
                  <a:pt x="1166386" y="60389"/>
                  <a:pt x="1363044" y="0"/>
                </a:cubicBezTo>
                <a:cubicBezTo>
                  <a:pt x="1559703" y="-60389"/>
                  <a:pt x="1843415" y="57189"/>
                  <a:pt x="2018391" y="0"/>
                </a:cubicBezTo>
                <a:cubicBezTo>
                  <a:pt x="2193367" y="-57189"/>
                  <a:pt x="2396097" y="14665"/>
                  <a:pt x="2538149" y="0"/>
                </a:cubicBezTo>
                <a:cubicBezTo>
                  <a:pt x="2680201" y="-14665"/>
                  <a:pt x="2924277" y="27390"/>
                  <a:pt x="3057907" y="0"/>
                </a:cubicBezTo>
                <a:cubicBezTo>
                  <a:pt x="3191537" y="-27390"/>
                  <a:pt x="3323368" y="37766"/>
                  <a:pt x="3532469" y="0"/>
                </a:cubicBezTo>
                <a:cubicBezTo>
                  <a:pt x="3741570" y="-37766"/>
                  <a:pt x="3885785" y="26890"/>
                  <a:pt x="4007030" y="0"/>
                </a:cubicBezTo>
                <a:cubicBezTo>
                  <a:pt x="4128275" y="-26890"/>
                  <a:pt x="4577920" y="64255"/>
                  <a:pt x="4888359" y="0"/>
                </a:cubicBezTo>
                <a:lnTo>
                  <a:pt x="4888359" y="0"/>
                </a:lnTo>
                <a:cubicBezTo>
                  <a:pt x="5136777" y="-45303"/>
                  <a:pt x="5182780" y="11673"/>
                  <a:pt x="5391162" y="0"/>
                </a:cubicBezTo>
                <a:cubicBezTo>
                  <a:pt x="5599544" y="-11673"/>
                  <a:pt x="5731293" y="50880"/>
                  <a:pt x="5935865" y="0"/>
                </a:cubicBezTo>
                <a:cubicBezTo>
                  <a:pt x="6140437" y="-50880"/>
                  <a:pt x="6207182" y="35400"/>
                  <a:pt x="6459617" y="0"/>
                </a:cubicBezTo>
                <a:cubicBezTo>
                  <a:pt x="6712052" y="-35400"/>
                  <a:pt x="6807004" y="17882"/>
                  <a:pt x="6983370" y="0"/>
                </a:cubicBezTo>
                <a:cubicBezTo>
                  <a:pt x="7086548" y="-34229"/>
                  <a:pt x="7331680" y="33091"/>
                  <a:pt x="7466507" y="0"/>
                </a:cubicBezTo>
                <a:cubicBezTo>
                  <a:pt x="7601334" y="-33091"/>
                  <a:pt x="7781286" y="29843"/>
                  <a:pt x="8011320" y="0"/>
                </a:cubicBezTo>
                <a:cubicBezTo>
                  <a:pt x="8210696" y="-6706"/>
                  <a:pt x="8385989" y="203369"/>
                  <a:pt x="8380044" y="368724"/>
                </a:cubicBezTo>
                <a:cubicBezTo>
                  <a:pt x="8383832" y="486022"/>
                  <a:pt x="8328365" y="644797"/>
                  <a:pt x="8380044" y="848051"/>
                </a:cubicBezTo>
                <a:cubicBezTo>
                  <a:pt x="8431723" y="1051305"/>
                  <a:pt x="8350337" y="1153700"/>
                  <a:pt x="8380044" y="1290507"/>
                </a:cubicBezTo>
                <a:cubicBezTo>
                  <a:pt x="8462878" y="1351644"/>
                  <a:pt x="8597331" y="1515954"/>
                  <a:pt x="8710570" y="1558867"/>
                </a:cubicBezTo>
                <a:cubicBezTo>
                  <a:pt x="8823809" y="1601781"/>
                  <a:pt x="8846335" y="1710600"/>
                  <a:pt x="9015670" y="1806584"/>
                </a:cubicBezTo>
                <a:cubicBezTo>
                  <a:pt x="8943860" y="1821891"/>
                  <a:pt x="8859489" y="1799353"/>
                  <a:pt x="8716926" y="1823973"/>
                </a:cubicBezTo>
                <a:cubicBezTo>
                  <a:pt x="8574362" y="1848592"/>
                  <a:pt x="8523988" y="1826425"/>
                  <a:pt x="8380044" y="1843581"/>
                </a:cubicBezTo>
                <a:lnTo>
                  <a:pt x="8380044" y="1843573"/>
                </a:lnTo>
                <a:cubicBezTo>
                  <a:pt x="8380435" y="2023655"/>
                  <a:pt x="8228007" y="2233432"/>
                  <a:pt x="8011320" y="2212297"/>
                </a:cubicBezTo>
                <a:cubicBezTo>
                  <a:pt x="7834640" y="2233363"/>
                  <a:pt x="7700378" y="2208756"/>
                  <a:pt x="7497345" y="2212297"/>
                </a:cubicBezTo>
                <a:cubicBezTo>
                  <a:pt x="7294312" y="2215838"/>
                  <a:pt x="7131862" y="2175100"/>
                  <a:pt x="6983370" y="2212297"/>
                </a:cubicBezTo>
                <a:cubicBezTo>
                  <a:pt x="6840402" y="2260169"/>
                  <a:pt x="6596118" y="2208526"/>
                  <a:pt x="6438667" y="2212297"/>
                </a:cubicBezTo>
                <a:cubicBezTo>
                  <a:pt x="6281216" y="2216068"/>
                  <a:pt x="6084680" y="2153960"/>
                  <a:pt x="5893964" y="2212297"/>
                </a:cubicBezTo>
                <a:cubicBezTo>
                  <a:pt x="5703248" y="2270634"/>
                  <a:pt x="5511973" y="2211018"/>
                  <a:pt x="5412112" y="2212297"/>
                </a:cubicBezTo>
                <a:cubicBezTo>
                  <a:pt x="5312251" y="2213576"/>
                  <a:pt x="5075059" y="2160610"/>
                  <a:pt x="4888359" y="2212297"/>
                </a:cubicBezTo>
                <a:lnTo>
                  <a:pt x="4888359" y="2212297"/>
                </a:lnTo>
                <a:cubicBezTo>
                  <a:pt x="4606763" y="2249875"/>
                  <a:pt x="4544828" y="2201066"/>
                  <a:pt x="4323405" y="2212297"/>
                </a:cubicBezTo>
                <a:cubicBezTo>
                  <a:pt x="4101982" y="2223528"/>
                  <a:pt x="3835944" y="2195588"/>
                  <a:pt x="3668058" y="2212297"/>
                </a:cubicBezTo>
                <a:cubicBezTo>
                  <a:pt x="3500172" y="2229006"/>
                  <a:pt x="3271606" y="2158863"/>
                  <a:pt x="3012710" y="2212297"/>
                </a:cubicBezTo>
                <a:cubicBezTo>
                  <a:pt x="2753814" y="2265731"/>
                  <a:pt x="2560283" y="2172959"/>
                  <a:pt x="2402560" y="2212297"/>
                </a:cubicBezTo>
                <a:cubicBezTo>
                  <a:pt x="2244837" y="2251635"/>
                  <a:pt x="2026216" y="2182206"/>
                  <a:pt x="1792409" y="2212297"/>
                </a:cubicBezTo>
                <a:cubicBezTo>
                  <a:pt x="1558602" y="2242388"/>
                  <a:pt x="1514121" y="2189922"/>
                  <a:pt x="1317847" y="2212297"/>
                </a:cubicBezTo>
                <a:cubicBezTo>
                  <a:pt x="1121573" y="2234672"/>
                  <a:pt x="676217" y="2205629"/>
                  <a:pt x="368724" y="2212297"/>
                </a:cubicBezTo>
                <a:cubicBezTo>
                  <a:pt x="171542" y="2247456"/>
                  <a:pt x="-819" y="2033234"/>
                  <a:pt x="0" y="1843573"/>
                </a:cubicBezTo>
                <a:lnTo>
                  <a:pt x="0" y="1843581"/>
                </a:lnTo>
                <a:cubicBezTo>
                  <a:pt x="-42251" y="1677208"/>
                  <a:pt x="905" y="1473948"/>
                  <a:pt x="0" y="1290507"/>
                </a:cubicBezTo>
                <a:lnTo>
                  <a:pt x="0" y="1290507"/>
                </a:lnTo>
                <a:cubicBezTo>
                  <a:pt x="-9011" y="1194538"/>
                  <a:pt x="19569" y="957062"/>
                  <a:pt x="0" y="820398"/>
                </a:cubicBezTo>
                <a:cubicBezTo>
                  <a:pt x="-19569" y="683734"/>
                  <a:pt x="16487" y="553279"/>
                  <a:pt x="0" y="368724"/>
                </a:cubicBezTo>
                <a:close/>
              </a:path>
              <a:path w="8380044" h="2212297" stroke="0" extrusionOk="0">
                <a:moveTo>
                  <a:pt x="0" y="368724"/>
                </a:moveTo>
                <a:cubicBezTo>
                  <a:pt x="9854" y="194217"/>
                  <a:pt x="143692" y="51081"/>
                  <a:pt x="368724" y="0"/>
                </a:cubicBezTo>
                <a:cubicBezTo>
                  <a:pt x="533092" y="-46826"/>
                  <a:pt x="804756" y="43931"/>
                  <a:pt x="933678" y="0"/>
                </a:cubicBezTo>
                <a:cubicBezTo>
                  <a:pt x="1062600" y="-43931"/>
                  <a:pt x="1171226" y="41278"/>
                  <a:pt x="1363044" y="0"/>
                </a:cubicBezTo>
                <a:cubicBezTo>
                  <a:pt x="1554862" y="-41278"/>
                  <a:pt x="1762941" y="57351"/>
                  <a:pt x="1973194" y="0"/>
                </a:cubicBezTo>
                <a:cubicBezTo>
                  <a:pt x="2183447" y="-57351"/>
                  <a:pt x="2351274" y="64717"/>
                  <a:pt x="2538149" y="0"/>
                </a:cubicBezTo>
                <a:cubicBezTo>
                  <a:pt x="2725025" y="-64717"/>
                  <a:pt x="2980532" y="36266"/>
                  <a:pt x="3193496" y="0"/>
                </a:cubicBezTo>
                <a:cubicBezTo>
                  <a:pt x="3406460" y="-36266"/>
                  <a:pt x="3676174" y="47179"/>
                  <a:pt x="3803647" y="0"/>
                </a:cubicBezTo>
                <a:cubicBezTo>
                  <a:pt x="3931120" y="-47179"/>
                  <a:pt x="4072812" y="26592"/>
                  <a:pt x="4233012" y="0"/>
                </a:cubicBezTo>
                <a:cubicBezTo>
                  <a:pt x="4393212" y="-26592"/>
                  <a:pt x="4721323" y="37890"/>
                  <a:pt x="4888359" y="0"/>
                </a:cubicBezTo>
                <a:lnTo>
                  <a:pt x="4888359" y="0"/>
                </a:lnTo>
                <a:cubicBezTo>
                  <a:pt x="5110908" y="-39985"/>
                  <a:pt x="5330772" y="22003"/>
                  <a:pt x="5454012" y="0"/>
                </a:cubicBezTo>
                <a:cubicBezTo>
                  <a:pt x="5577252" y="-22003"/>
                  <a:pt x="5731378" y="14680"/>
                  <a:pt x="5935865" y="0"/>
                </a:cubicBezTo>
                <a:cubicBezTo>
                  <a:pt x="6140352" y="-14680"/>
                  <a:pt x="6207652" y="25723"/>
                  <a:pt x="6459617" y="0"/>
                </a:cubicBezTo>
                <a:cubicBezTo>
                  <a:pt x="6711582" y="-25723"/>
                  <a:pt x="6722328" y="5431"/>
                  <a:pt x="6983370" y="0"/>
                </a:cubicBezTo>
                <a:cubicBezTo>
                  <a:pt x="7114403" y="-20058"/>
                  <a:pt x="7395277" y="27710"/>
                  <a:pt x="7507625" y="0"/>
                </a:cubicBezTo>
                <a:cubicBezTo>
                  <a:pt x="7619974" y="-27710"/>
                  <a:pt x="7816244" y="40559"/>
                  <a:pt x="8011320" y="0"/>
                </a:cubicBezTo>
                <a:cubicBezTo>
                  <a:pt x="8231147" y="-8248"/>
                  <a:pt x="8381677" y="160218"/>
                  <a:pt x="8380044" y="368724"/>
                </a:cubicBezTo>
                <a:cubicBezTo>
                  <a:pt x="8390061" y="529960"/>
                  <a:pt x="8363636" y="697993"/>
                  <a:pt x="8380044" y="838833"/>
                </a:cubicBezTo>
                <a:cubicBezTo>
                  <a:pt x="8396452" y="979673"/>
                  <a:pt x="8347150" y="1143862"/>
                  <a:pt x="8380044" y="1290507"/>
                </a:cubicBezTo>
                <a:cubicBezTo>
                  <a:pt x="8505596" y="1362874"/>
                  <a:pt x="8516965" y="1459712"/>
                  <a:pt x="8710570" y="1558867"/>
                </a:cubicBezTo>
                <a:cubicBezTo>
                  <a:pt x="8904175" y="1658022"/>
                  <a:pt x="8875758" y="1720997"/>
                  <a:pt x="9015670" y="1806584"/>
                </a:cubicBezTo>
                <a:cubicBezTo>
                  <a:pt x="8949624" y="1811919"/>
                  <a:pt x="8776446" y="1783639"/>
                  <a:pt x="8691501" y="1825452"/>
                </a:cubicBezTo>
                <a:cubicBezTo>
                  <a:pt x="8606556" y="1867265"/>
                  <a:pt x="8476297" y="1811057"/>
                  <a:pt x="8380044" y="1843581"/>
                </a:cubicBezTo>
                <a:lnTo>
                  <a:pt x="8380044" y="1843573"/>
                </a:lnTo>
                <a:cubicBezTo>
                  <a:pt x="8368564" y="2049741"/>
                  <a:pt x="8179356" y="2256492"/>
                  <a:pt x="8011320" y="2212297"/>
                </a:cubicBezTo>
                <a:cubicBezTo>
                  <a:pt x="7884531" y="2262099"/>
                  <a:pt x="7647625" y="2160723"/>
                  <a:pt x="7528184" y="2212297"/>
                </a:cubicBezTo>
                <a:cubicBezTo>
                  <a:pt x="7408743" y="2263871"/>
                  <a:pt x="7129400" y="2186753"/>
                  <a:pt x="6983370" y="2212297"/>
                </a:cubicBezTo>
                <a:cubicBezTo>
                  <a:pt x="6812479" y="2220177"/>
                  <a:pt x="6586932" y="2205125"/>
                  <a:pt x="6459617" y="2212297"/>
                </a:cubicBezTo>
                <a:cubicBezTo>
                  <a:pt x="6332302" y="2219469"/>
                  <a:pt x="6199299" y="2170576"/>
                  <a:pt x="5998715" y="2212297"/>
                </a:cubicBezTo>
                <a:cubicBezTo>
                  <a:pt x="5798131" y="2254018"/>
                  <a:pt x="5657185" y="2194794"/>
                  <a:pt x="5516862" y="2212297"/>
                </a:cubicBezTo>
                <a:cubicBezTo>
                  <a:pt x="5376539" y="2229800"/>
                  <a:pt x="5151352" y="2204756"/>
                  <a:pt x="4888359" y="2212297"/>
                </a:cubicBezTo>
                <a:lnTo>
                  <a:pt x="4888359" y="2212297"/>
                </a:lnTo>
                <a:cubicBezTo>
                  <a:pt x="4590438" y="2253924"/>
                  <a:pt x="4471635" y="2154101"/>
                  <a:pt x="4278208" y="2212297"/>
                </a:cubicBezTo>
                <a:cubicBezTo>
                  <a:pt x="4084781" y="2270493"/>
                  <a:pt x="3928135" y="2205955"/>
                  <a:pt x="3803647" y="2212297"/>
                </a:cubicBezTo>
                <a:cubicBezTo>
                  <a:pt x="3679159" y="2218639"/>
                  <a:pt x="3485669" y="2168990"/>
                  <a:pt x="3329085" y="2212297"/>
                </a:cubicBezTo>
                <a:cubicBezTo>
                  <a:pt x="3172501" y="2255604"/>
                  <a:pt x="2827666" y="2208541"/>
                  <a:pt x="2673738" y="2212297"/>
                </a:cubicBezTo>
                <a:cubicBezTo>
                  <a:pt x="2519810" y="2216053"/>
                  <a:pt x="2199196" y="2202102"/>
                  <a:pt x="2018391" y="2212297"/>
                </a:cubicBezTo>
                <a:cubicBezTo>
                  <a:pt x="1837586" y="2222492"/>
                  <a:pt x="1716464" y="2168967"/>
                  <a:pt x="1589025" y="2212297"/>
                </a:cubicBezTo>
                <a:cubicBezTo>
                  <a:pt x="1461586" y="2255627"/>
                  <a:pt x="1173476" y="2174273"/>
                  <a:pt x="978875" y="2212297"/>
                </a:cubicBezTo>
                <a:cubicBezTo>
                  <a:pt x="784274" y="2250321"/>
                  <a:pt x="574346" y="2211104"/>
                  <a:pt x="368724" y="2212297"/>
                </a:cubicBezTo>
                <a:cubicBezTo>
                  <a:pt x="202397" y="2249641"/>
                  <a:pt x="-23369" y="2079176"/>
                  <a:pt x="0" y="1843573"/>
                </a:cubicBezTo>
                <a:lnTo>
                  <a:pt x="0" y="1843581"/>
                </a:lnTo>
                <a:cubicBezTo>
                  <a:pt x="-21626" y="1624605"/>
                  <a:pt x="56610" y="1454419"/>
                  <a:pt x="0" y="1290507"/>
                </a:cubicBezTo>
                <a:lnTo>
                  <a:pt x="0" y="1290507"/>
                </a:lnTo>
                <a:cubicBezTo>
                  <a:pt x="-3707" y="1192951"/>
                  <a:pt x="39212" y="938650"/>
                  <a:pt x="0" y="829616"/>
                </a:cubicBezTo>
                <a:cubicBezTo>
                  <a:pt x="-39212" y="720582"/>
                  <a:pt x="16228" y="581404"/>
                  <a:pt x="0" y="368724"/>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sd="3895499373">
                  <a:prstGeom prst="wedgeRoundRectCallout">
                    <a:avLst>
                      <a:gd name="adj1" fmla="val 57585"/>
                      <a:gd name="adj2" fmla="val 31661"/>
                      <a:gd name="adj3" fmla="val 166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267" kern="0" dirty="0" err="1">
                <a:solidFill>
                  <a:srgbClr val="261D2A"/>
                </a:solidFill>
                <a:latin typeface="Arial"/>
                <a:sym typeface="Arial"/>
              </a:rPr>
              <a:t>Trong</a:t>
            </a:r>
            <a:r>
              <a:rPr lang="en-US" sz="4267" kern="0" dirty="0">
                <a:solidFill>
                  <a:srgbClr val="261D2A"/>
                </a:solidFill>
                <a:latin typeface="Arial"/>
                <a:sym typeface="Arial"/>
              </a:rPr>
              <a:t> </a:t>
            </a:r>
            <a:r>
              <a:rPr lang="en-US" sz="4267" kern="0" dirty="0" err="1">
                <a:solidFill>
                  <a:srgbClr val="261D2A"/>
                </a:solidFill>
                <a:latin typeface="Arial"/>
                <a:sym typeface="Arial"/>
              </a:rPr>
              <a:t>bài</a:t>
            </a:r>
            <a:r>
              <a:rPr lang="en-US" sz="4267" kern="0" dirty="0">
                <a:solidFill>
                  <a:srgbClr val="261D2A"/>
                </a:solidFill>
                <a:latin typeface="Arial"/>
                <a:sym typeface="Arial"/>
              </a:rPr>
              <a:t> </a:t>
            </a:r>
            <a:r>
              <a:rPr lang="en-US" sz="4267" kern="0" err="1">
                <a:solidFill>
                  <a:srgbClr val="261D2A"/>
                </a:solidFill>
                <a:latin typeface="Arial"/>
                <a:sym typeface="Arial"/>
              </a:rPr>
              <a:t>đọc</a:t>
            </a:r>
            <a:r>
              <a:rPr lang="en-US" sz="4267" b="1" kern="0">
                <a:solidFill>
                  <a:srgbClr val="261D2A"/>
                </a:solidFill>
                <a:latin typeface="Arial"/>
                <a:sym typeface="Arial"/>
              </a:rPr>
              <a:t> </a:t>
            </a:r>
            <a:r>
              <a:rPr lang="en-US" sz="4267" kern="0">
                <a:solidFill>
                  <a:srgbClr val="261D2A"/>
                </a:solidFill>
                <a:latin typeface="Arial"/>
                <a:sym typeface="Arial"/>
              </a:rPr>
              <a:t>có </a:t>
            </a:r>
            <a:r>
              <a:rPr lang="en-US" sz="4267" kern="0" dirty="0" err="1">
                <a:solidFill>
                  <a:srgbClr val="261D2A"/>
                </a:solidFill>
                <a:latin typeface="Arial"/>
                <a:sym typeface="Arial"/>
              </a:rPr>
              <a:t>từ</a:t>
            </a:r>
            <a:r>
              <a:rPr lang="en-US" sz="4267" kern="0" dirty="0">
                <a:solidFill>
                  <a:srgbClr val="261D2A"/>
                </a:solidFill>
                <a:latin typeface="Arial"/>
                <a:sym typeface="Arial"/>
              </a:rPr>
              <a:t> </a:t>
            </a:r>
            <a:r>
              <a:rPr lang="en-US" sz="4267" kern="0" dirty="0" err="1">
                <a:solidFill>
                  <a:srgbClr val="261D2A"/>
                </a:solidFill>
                <a:latin typeface="Arial"/>
                <a:sym typeface="Arial"/>
              </a:rPr>
              <a:t>nào</a:t>
            </a:r>
            <a:r>
              <a:rPr lang="en-US" sz="4267" kern="0" dirty="0">
                <a:solidFill>
                  <a:srgbClr val="261D2A"/>
                </a:solidFill>
                <a:latin typeface="Arial"/>
                <a:sym typeface="Arial"/>
              </a:rPr>
              <a:t> </a:t>
            </a:r>
            <a:r>
              <a:rPr lang="en-US" sz="4267" kern="0" dirty="0" err="1">
                <a:solidFill>
                  <a:srgbClr val="261D2A"/>
                </a:solidFill>
                <a:latin typeface="Arial"/>
                <a:sym typeface="Arial"/>
              </a:rPr>
              <a:t>em</a:t>
            </a:r>
            <a:r>
              <a:rPr lang="en-US" sz="4267" kern="0" dirty="0">
                <a:solidFill>
                  <a:srgbClr val="261D2A"/>
                </a:solidFill>
                <a:latin typeface="Arial"/>
                <a:sym typeface="Arial"/>
              </a:rPr>
              <a:t> </a:t>
            </a:r>
            <a:r>
              <a:rPr lang="en-US" sz="4267" kern="0" dirty="0" err="1">
                <a:solidFill>
                  <a:srgbClr val="261D2A"/>
                </a:solidFill>
                <a:latin typeface="Arial"/>
                <a:sym typeface="Arial"/>
              </a:rPr>
              <a:t>chưa</a:t>
            </a:r>
            <a:r>
              <a:rPr lang="en-US" sz="4267" kern="0" dirty="0">
                <a:solidFill>
                  <a:srgbClr val="261D2A"/>
                </a:solidFill>
                <a:latin typeface="Arial"/>
                <a:sym typeface="Arial"/>
              </a:rPr>
              <a:t> </a:t>
            </a:r>
            <a:r>
              <a:rPr lang="en-US" sz="4267" kern="0" dirty="0" err="1">
                <a:solidFill>
                  <a:srgbClr val="261D2A"/>
                </a:solidFill>
                <a:latin typeface="Arial"/>
                <a:sym typeface="Arial"/>
              </a:rPr>
              <a:t>hiểu</a:t>
            </a:r>
            <a:r>
              <a:rPr lang="en-US" sz="4267" kern="0" dirty="0">
                <a:solidFill>
                  <a:srgbClr val="261D2A"/>
                </a:solidFill>
                <a:latin typeface="Arial"/>
                <a:sym typeface="Arial"/>
              </a:rPr>
              <a:t> </a:t>
            </a:r>
            <a:r>
              <a:rPr lang="en-US" sz="4267" kern="0" dirty="0" err="1">
                <a:solidFill>
                  <a:srgbClr val="261D2A"/>
                </a:solidFill>
                <a:latin typeface="Arial"/>
                <a:sym typeface="Arial"/>
              </a:rPr>
              <a:t>nghĩa</a:t>
            </a:r>
            <a:r>
              <a:rPr lang="en-US" sz="4267" kern="0" dirty="0">
                <a:solidFill>
                  <a:srgbClr val="261D2A"/>
                </a:solidFill>
                <a:latin typeface="Arial"/>
                <a:sym typeface="Arial"/>
              </a:rPr>
              <a:t>?</a:t>
            </a:r>
          </a:p>
        </p:txBody>
      </p:sp>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8871294" y="3002328"/>
            <a:ext cx="2535297" cy="3772296"/>
          </a:xfrm>
          <a:prstGeom prst="rect">
            <a:avLst/>
          </a:prstGeom>
        </p:spPr>
      </p:pic>
      <p:pic>
        <p:nvPicPr>
          <p:cNvPr id="2" name="Picture 1">
            <a:extLst>
              <a:ext uri="{FF2B5EF4-FFF2-40B4-BE49-F238E27FC236}">
                <a16:creationId xmlns:a16="http://schemas.microsoft.com/office/drawing/2014/main" id="{580D6354-7738-7843-86AD-0E0B548E9C47}"/>
              </a:ext>
            </a:extLst>
          </p:cNvPr>
          <p:cNvPicPr>
            <a:picLocks noChangeAspect="1"/>
          </p:cNvPicPr>
          <p:nvPr/>
        </p:nvPicPr>
        <p:blipFill>
          <a:blip r:embed="rId5"/>
          <a:stretch>
            <a:fillRect/>
          </a:stretch>
        </p:blipFill>
        <p:spPr>
          <a:xfrm>
            <a:off x="2066184" y="508958"/>
            <a:ext cx="8303472" cy="1329043"/>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2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4000" b="1" kern="0" dirty="0" err="1">
                <a:solidFill>
                  <a:srgbClr val="261D2A"/>
                </a:solidFill>
                <a:latin typeface="Calibri" panose="020F0502020204030204" pitchFamily="34" charset="0"/>
                <a:cs typeface="Calibri" panose="020F0502020204030204" pitchFamily="34" charset="0"/>
                <a:sym typeface="Arial"/>
              </a:rPr>
              <a:t>Thổ</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b="1" kern="0" dirty="0" err="1">
                <a:solidFill>
                  <a:srgbClr val="261D2A"/>
                </a:solidFill>
                <a:latin typeface="Calibri" panose="020F0502020204030204" pitchFamily="34" charset="0"/>
                <a:cs typeface="Calibri" panose="020F0502020204030204" pitchFamily="34" charset="0"/>
                <a:sym typeface="Arial"/>
              </a:rPr>
              <a:t>cẩm</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loại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của</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một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dân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tộc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thiểu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số</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dệt</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bằng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sợi</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có</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nhiều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màu</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sặc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sỡ</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1026" name="Picture 2" descr="Vải thổ cẩm là gì? Ưu nhược điểm và ứng dụng của vải thổ cẩm">
            <a:extLst>
              <a:ext uri="{FF2B5EF4-FFF2-40B4-BE49-F238E27FC236}">
                <a16:creationId xmlns:a16="http://schemas.microsoft.com/office/drawing/2014/main" id="{561BDB5F-4F17-5FAA-87AD-2C5EFA072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199" y="2113699"/>
            <a:ext cx="5872481" cy="4400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38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062962"/>
          </a:xfrm>
          <a:custGeom>
            <a:avLst/>
            <a:gdLst>
              <a:gd name="connsiteX0" fmla="*/ 0 w 9784079"/>
              <a:gd name="connsiteY0" fmla="*/ 177164 h 1062962"/>
              <a:gd name="connsiteX1" fmla="*/ 177164 w 9784079"/>
              <a:gd name="connsiteY1" fmla="*/ 0 h 1062962"/>
              <a:gd name="connsiteX2" fmla="*/ 672226 w 9784079"/>
              <a:gd name="connsiteY2" fmla="*/ 0 h 1062962"/>
              <a:gd name="connsiteX3" fmla="*/ 1355883 w 9784079"/>
              <a:gd name="connsiteY3" fmla="*/ 0 h 1062962"/>
              <a:gd name="connsiteX4" fmla="*/ 2039540 w 9784079"/>
              <a:gd name="connsiteY4" fmla="*/ 0 h 1062962"/>
              <a:gd name="connsiteX5" fmla="*/ 2628899 w 9784079"/>
              <a:gd name="connsiteY5" fmla="*/ 0 h 1062962"/>
              <a:gd name="connsiteX6" fmla="*/ 3218259 w 9784079"/>
              <a:gd name="connsiteY6" fmla="*/ 0 h 1062962"/>
              <a:gd name="connsiteX7" fmla="*/ 3807618 w 9784079"/>
              <a:gd name="connsiteY7" fmla="*/ 0 h 1062962"/>
              <a:gd name="connsiteX8" fmla="*/ 4396978 w 9784079"/>
              <a:gd name="connsiteY8" fmla="*/ 0 h 1062962"/>
              <a:gd name="connsiteX9" fmla="*/ 4797742 w 9784079"/>
              <a:gd name="connsiteY9" fmla="*/ 0 h 1062962"/>
              <a:gd name="connsiteX10" fmla="*/ 5481399 w 9784079"/>
              <a:gd name="connsiteY10" fmla="*/ 0 h 1062962"/>
              <a:gd name="connsiteX11" fmla="*/ 5787866 w 9784079"/>
              <a:gd name="connsiteY11" fmla="*/ 0 h 1062962"/>
              <a:gd name="connsiteX12" fmla="*/ 6471523 w 9784079"/>
              <a:gd name="connsiteY12" fmla="*/ 0 h 1062962"/>
              <a:gd name="connsiteX13" fmla="*/ 6777990 w 9784079"/>
              <a:gd name="connsiteY13" fmla="*/ 0 h 1062962"/>
              <a:gd name="connsiteX14" fmla="*/ 7178754 w 9784079"/>
              <a:gd name="connsiteY14" fmla="*/ 0 h 1062962"/>
              <a:gd name="connsiteX15" fmla="*/ 7579519 w 9784079"/>
              <a:gd name="connsiteY15" fmla="*/ 0 h 1062962"/>
              <a:gd name="connsiteX16" fmla="*/ 8357473 w 9784079"/>
              <a:gd name="connsiteY16" fmla="*/ 0 h 1062962"/>
              <a:gd name="connsiteX17" fmla="*/ 8946832 w 9784079"/>
              <a:gd name="connsiteY17" fmla="*/ 0 h 1062962"/>
              <a:gd name="connsiteX18" fmla="*/ 9606915 w 9784079"/>
              <a:gd name="connsiteY18" fmla="*/ 0 h 1062962"/>
              <a:gd name="connsiteX19" fmla="*/ 9784079 w 9784079"/>
              <a:gd name="connsiteY19" fmla="*/ 177164 h 1062962"/>
              <a:gd name="connsiteX20" fmla="*/ 9784079 w 9784079"/>
              <a:gd name="connsiteY20" fmla="*/ 510222 h 1062962"/>
              <a:gd name="connsiteX21" fmla="*/ 9784079 w 9784079"/>
              <a:gd name="connsiteY21" fmla="*/ 885798 h 1062962"/>
              <a:gd name="connsiteX22" fmla="*/ 9606915 w 9784079"/>
              <a:gd name="connsiteY22" fmla="*/ 1062962 h 1062962"/>
              <a:gd name="connsiteX23" fmla="*/ 9300448 w 9784079"/>
              <a:gd name="connsiteY23" fmla="*/ 1062962 h 1062962"/>
              <a:gd name="connsiteX24" fmla="*/ 8522494 w 9784079"/>
              <a:gd name="connsiteY24" fmla="*/ 1062962 h 1062962"/>
              <a:gd name="connsiteX25" fmla="*/ 8027432 w 9784079"/>
              <a:gd name="connsiteY25" fmla="*/ 1062962 h 1062962"/>
              <a:gd name="connsiteX26" fmla="*/ 7249477 w 9784079"/>
              <a:gd name="connsiteY26" fmla="*/ 1062962 h 1062962"/>
              <a:gd name="connsiteX27" fmla="*/ 6471523 w 9784079"/>
              <a:gd name="connsiteY27" fmla="*/ 1062962 h 1062962"/>
              <a:gd name="connsiteX28" fmla="*/ 5787866 w 9784079"/>
              <a:gd name="connsiteY28" fmla="*/ 1062962 h 1062962"/>
              <a:gd name="connsiteX29" fmla="*/ 5292804 w 9784079"/>
              <a:gd name="connsiteY29" fmla="*/ 1062962 h 1062962"/>
              <a:gd name="connsiteX30" fmla="*/ 4892040 w 9784079"/>
              <a:gd name="connsiteY30" fmla="*/ 1062962 h 1062962"/>
              <a:gd name="connsiteX31" fmla="*/ 4491275 w 9784079"/>
              <a:gd name="connsiteY31" fmla="*/ 1062962 h 1062962"/>
              <a:gd name="connsiteX32" fmla="*/ 4090511 w 9784079"/>
              <a:gd name="connsiteY32" fmla="*/ 1062962 h 1062962"/>
              <a:gd name="connsiteX33" fmla="*/ 3784044 w 9784079"/>
              <a:gd name="connsiteY33" fmla="*/ 1062962 h 1062962"/>
              <a:gd name="connsiteX34" fmla="*/ 3194684 w 9784079"/>
              <a:gd name="connsiteY34" fmla="*/ 1062962 h 1062962"/>
              <a:gd name="connsiteX35" fmla="*/ 2793920 w 9784079"/>
              <a:gd name="connsiteY35" fmla="*/ 1062962 h 1062962"/>
              <a:gd name="connsiteX36" fmla="*/ 2393155 w 9784079"/>
              <a:gd name="connsiteY36" fmla="*/ 1062962 h 1062962"/>
              <a:gd name="connsiteX37" fmla="*/ 1803796 w 9784079"/>
              <a:gd name="connsiteY37" fmla="*/ 1062962 h 1062962"/>
              <a:gd name="connsiteX38" fmla="*/ 1214437 w 9784079"/>
              <a:gd name="connsiteY38" fmla="*/ 1062962 h 1062962"/>
              <a:gd name="connsiteX39" fmla="*/ 177164 w 9784079"/>
              <a:gd name="connsiteY39" fmla="*/ 1062962 h 1062962"/>
              <a:gd name="connsiteX40" fmla="*/ 0 w 9784079"/>
              <a:gd name="connsiteY40" fmla="*/ 885798 h 1062962"/>
              <a:gd name="connsiteX41" fmla="*/ 0 w 9784079"/>
              <a:gd name="connsiteY41" fmla="*/ 531481 h 1062962"/>
              <a:gd name="connsiteX42" fmla="*/ 0 w 9784079"/>
              <a:gd name="connsiteY42" fmla="*/ 177164 h 106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062962" fill="none" extrusionOk="0">
                <a:moveTo>
                  <a:pt x="0" y="177164"/>
                </a:moveTo>
                <a:cubicBezTo>
                  <a:pt x="-552" y="107155"/>
                  <a:pt x="70978" y="-7491"/>
                  <a:pt x="177164" y="0"/>
                </a:cubicBezTo>
                <a:cubicBezTo>
                  <a:pt x="328455" y="-17887"/>
                  <a:pt x="516984" y="4878"/>
                  <a:pt x="672226" y="0"/>
                </a:cubicBezTo>
                <a:cubicBezTo>
                  <a:pt x="827468" y="-4878"/>
                  <a:pt x="1105402" y="18229"/>
                  <a:pt x="1355883" y="0"/>
                </a:cubicBezTo>
                <a:cubicBezTo>
                  <a:pt x="1606364" y="-18229"/>
                  <a:pt x="1850963" y="40953"/>
                  <a:pt x="2039540" y="0"/>
                </a:cubicBezTo>
                <a:cubicBezTo>
                  <a:pt x="2228117" y="-40953"/>
                  <a:pt x="2468136" y="13392"/>
                  <a:pt x="2628899" y="0"/>
                </a:cubicBezTo>
                <a:cubicBezTo>
                  <a:pt x="2789662" y="-13392"/>
                  <a:pt x="2969103" y="14980"/>
                  <a:pt x="3218259" y="0"/>
                </a:cubicBezTo>
                <a:cubicBezTo>
                  <a:pt x="3467415" y="-14980"/>
                  <a:pt x="3658780" y="34534"/>
                  <a:pt x="3807618" y="0"/>
                </a:cubicBezTo>
                <a:cubicBezTo>
                  <a:pt x="3956456" y="-34534"/>
                  <a:pt x="4210356" y="17830"/>
                  <a:pt x="4396978" y="0"/>
                </a:cubicBezTo>
                <a:cubicBezTo>
                  <a:pt x="4583600" y="-17830"/>
                  <a:pt x="4695465" y="35139"/>
                  <a:pt x="4797742" y="0"/>
                </a:cubicBezTo>
                <a:cubicBezTo>
                  <a:pt x="4900019" y="-35139"/>
                  <a:pt x="5229252" y="66368"/>
                  <a:pt x="5481399" y="0"/>
                </a:cubicBezTo>
                <a:cubicBezTo>
                  <a:pt x="5733546" y="-66368"/>
                  <a:pt x="5684796" y="11055"/>
                  <a:pt x="5787866" y="0"/>
                </a:cubicBezTo>
                <a:cubicBezTo>
                  <a:pt x="5890936" y="-11055"/>
                  <a:pt x="6307946" y="49284"/>
                  <a:pt x="6471523" y="0"/>
                </a:cubicBezTo>
                <a:cubicBezTo>
                  <a:pt x="6635100" y="-49284"/>
                  <a:pt x="6657450" y="29154"/>
                  <a:pt x="6777990" y="0"/>
                </a:cubicBezTo>
                <a:cubicBezTo>
                  <a:pt x="6898530" y="-29154"/>
                  <a:pt x="6989916" y="9266"/>
                  <a:pt x="7178754" y="0"/>
                </a:cubicBezTo>
                <a:cubicBezTo>
                  <a:pt x="7367592" y="-9266"/>
                  <a:pt x="7384348" y="15214"/>
                  <a:pt x="7579519" y="0"/>
                </a:cubicBezTo>
                <a:cubicBezTo>
                  <a:pt x="7774690" y="-15214"/>
                  <a:pt x="8002751" y="19956"/>
                  <a:pt x="8357473" y="0"/>
                </a:cubicBezTo>
                <a:cubicBezTo>
                  <a:pt x="8712195" y="-19956"/>
                  <a:pt x="8717728" y="44949"/>
                  <a:pt x="8946832" y="0"/>
                </a:cubicBezTo>
                <a:cubicBezTo>
                  <a:pt x="9175936" y="-44949"/>
                  <a:pt x="9368507" y="47549"/>
                  <a:pt x="9606915" y="0"/>
                </a:cubicBezTo>
                <a:cubicBezTo>
                  <a:pt x="9727853" y="-11720"/>
                  <a:pt x="9780913" y="82666"/>
                  <a:pt x="9784079" y="177164"/>
                </a:cubicBezTo>
                <a:cubicBezTo>
                  <a:pt x="9813691" y="278953"/>
                  <a:pt x="9753218" y="443141"/>
                  <a:pt x="9784079" y="510222"/>
                </a:cubicBezTo>
                <a:cubicBezTo>
                  <a:pt x="9814940" y="577303"/>
                  <a:pt x="9747150" y="791656"/>
                  <a:pt x="9784079" y="885798"/>
                </a:cubicBezTo>
                <a:cubicBezTo>
                  <a:pt x="9802905" y="985033"/>
                  <a:pt x="9717097" y="1063354"/>
                  <a:pt x="9606915" y="1062962"/>
                </a:cubicBezTo>
                <a:cubicBezTo>
                  <a:pt x="9501376" y="1089437"/>
                  <a:pt x="9448882" y="1051831"/>
                  <a:pt x="9300448" y="1062962"/>
                </a:cubicBezTo>
                <a:cubicBezTo>
                  <a:pt x="9152014" y="1074093"/>
                  <a:pt x="8848604" y="1019156"/>
                  <a:pt x="8522494" y="1062962"/>
                </a:cubicBezTo>
                <a:cubicBezTo>
                  <a:pt x="8196384" y="1106768"/>
                  <a:pt x="8220983" y="1053454"/>
                  <a:pt x="8027432" y="1062962"/>
                </a:cubicBezTo>
                <a:cubicBezTo>
                  <a:pt x="7833881" y="1072470"/>
                  <a:pt x="7576906" y="1032709"/>
                  <a:pt x="7249477" y="1062962"/>
                </a:cubicBezTo>
                <a:cubicBezTo>
                  <a:pt x="6922048" y="1093215"/>
                  <a:pt x="6684882" y="980980"/>
                  <a:pt x="6471523" y="1062962"/>
                </a:cubicBezTo>
                <a:cubicBezTo>
                  <a:pt x="6258164" y="1144944"/>
                  <a:pt x="6015084" y="1002049"/>
                  <a:pt x="5787866" y="1062962"/>
                </a:cubicBezTo>
                <a:cubicBezTo>
                  <a:pt x="5560648" y="1123875"/>
                  <a:pt x="5431540" y="1055171"/>
                  <a:pt x="5292804" y="1062962"/>
                </a:cubicBezTo>
                <a:cubicBezTo>
                  <a:pt x="5154068" y="1070753"/>
                  <a:pt x="5073538" y="1028751"/>
                  <a:pt x="4892040" y="1062962"/>
                </a:cubicBezTo>
                <a:cubicBezTo>
                  <a:pt x="4710542" y="1097173"/>
                  <a:pt x="4591200" y="1051997"/>
                  <a:pt x="4491275" y="1062962"/>
                </a:cubicBezTo>
                <a:cubicBezTo>
                  <a:pt x="4391351" y="1073927"/>
                  <a:pt x="4252772" y="1025350"/>
                  <a:pt x="4090511" y="1062962"/>
                </a:cubicBezTo>
                <a:cubicBezTo>
                  <a:pt x="3928250" y="1100574"/>
                  <a:pt x="3876316" y="1055279"/>
                  <a:pt x="3784044" y="1062962"/>
                </a:cubicBezTo>
                <a:cubicBezTo>
                  <a:pt x="3691772" y="1070645"/>
                  <a:pt x="3449926" y="1061982"/>
                  <a:pt x="3194684" y="1062962"/>
                </a:cubicBezTo>
                <a:cubicBezTo>
                  <a:pt x="2939442" y="1063942"/>
                  <a:pt x="2912986" y="1048520"/>
                  <a:pt x="2793920" y="1062962"/>
                </a:cubicBezTo>
                <a:cubicBezTo>
                  <a:pt x="2674854" y="1077404"/>
                  <a:pt x="2565840" y="1041439"/>
                  <a:pt x="2393155" y="1062962"/>
                </a:cubicBezTo>
                <a:cubicBezTo>
                  <a:pt x="2220470" y="1084485"/>
                  <a:pt x="1945989" y="1032134"/>
                  <a:pt x="1803796" y="1062962"/>
                </a:cubicBezTo>
                <a:cubicBezTo>
                  <a:pt x="1661603" y="1093790"/>
                  <a:pt x="1465081" y="1046499"/>
                  <a:pt x="1214437" y="1062962"/>
                </a:cubicBezTo>
                <a:cubicBezTo>
                  <a:pt x="963793" y="1079425"/>
                  <a:pt x="560909" y="947009"/>
                  <a:pt x="177164" y="1062962"/>
                </a:cubicBezTo>
                <a:cubicBezTo>
                  <a:pt x="67066" y="1087673"/>
                  <a:pt x="-18380" y="988549"/>
                  <a:pt x="0" y="885798"/>
                </a:cubicBezTo>
                <a:cubicBezTo>
                  <a:pt x="-38271" y="716141"/>
                  <a:pt x="21290" y="695184"/>
                  <a:pt x="0" y="531481"/>
                </a:cubicBezTo>
                <a:cubicBezTo>
                  <a:pt x="-21290" y="367778"/>
                  <a:pt x="33861" y="329191"/>
                  <a:pt x="0" y="177164"/>
                </a:cubicBezTo>
                <a:close/>
              </a:path>
              <a:path w="9784079" h="1062962" stroke="0" extrusionOk="0">
                <a:moveTo>
                  <a:pt x="0" y="177164"/>
                </a:moveTo>
                <a:cubicBezTo>
                  <a:pt x="14387" y="100211"/>
                  <a:pt x="95622" y="13203"/>
                  <a:pt x="177164" y="0"/>
                </a:cubicBezTo>
                <a:cubicBezTo>
                  <a:pt x="426966" y="-35051"/>
                  <a:pt x="753491" y="50265"/>
                  <a:pt x="955118" y="0"/>
                </a:cubicBezTo>
                <a:cubicBezTo>
                  <a:pt x="1156745" y="-50265"/>
                  <a:pt x="1142648" y="31138"/>
                  <a:pt x="1261585" y="0"/>
                </a:cubicBezTo>
                <a:cubicBezTo>
                  <a:pt x="1380522" y="-31138"/>
                  <a:pt x="1499097" y="10524"/>
                  <a:pt x="1662350" y="0"/>
                </a:cubicBezTo>
                <a:cubicBezTo>
                  <a:pt x="1825603" y="-10524"/>
                  <a:pt x="1972387" y="14533"/>
                  <a:pt x="2063114" y="0"/>
                </a:cubicBezTo>
                <a:cubicBezTo>
                  <a:pt x="2153841" y="-14533"/>
                  <a:pt x="2447595" y="26698"/>
                  <a:pt x="2652474" y="0"/>
                </a:cubicBezTo>
                <a:cubicBezTo>
                  <a:pt x="2857353" y="-26698"/>
                  <a:pt x="3086704" y="75219"/>
                  <a:pt x="3336131" y="0"/>
                </a:cubicBezTo>
                <a:cubicBezTo>
                  <a:pt x="3585558" y="-75219"/>
                  <a:pt x="3600904" y="45629"/>
                  <a:pt x="3736895" y="0"/>
                </a:cubicBezTo>
                <a:cubicBezTo>
                  <a:pt x="3872886" y="-45629"/>
                  <a:pt x="4063828" y="25401"/>
                  <a:pt x="4231957" y="0"/>
                </a:cubicBezTo>
                <a:cubicBezTo>
                  <a:pt x="4400086" y="-25401"/>
                  <a:pt x="4569094" y="8752"/>
                  <a:pt x="4727019" y="0"/>
                </a:cubicBezTo>
                <a:cubicBezTo>
                  <a:pt x="4884944" y="-8752"/>
                  <a:pt x="5337284" y="27837"/>
                  <a:pt x="5504973" y="0"/>
                </a:cubicBezTo>
                <a:cubicBezTo>
                  <a:pt x="5672662" y="-27837"/>
                  <a:pt x="5935283" y="53703"/>
                  <a:pt x="6282928" y="0"/>
                </a:cubicBezTo>
                <a:cubicBezTo>
                  <a:pt x="6630573" y="-53703"/>
                  <a:pt x="6444950" y="20505"/>
                  <a:pt x="6589395" y="0"/>
                </a:cubicBezTo>
                <a:cubicBezTo>
                  <a:pt x="6733840" y="-20505"/>
                  <a:pt x="6783921" y="935"/>
                  <a:pt x="6895862" y="0"/>
                </a:cubicBezTo>
                <a:cubicBezTo>
                  <a:pt x="7007803" y="-935"/>
                  <a:pt x="7059326" y="27472"/>
                  <a:pt x="7202328" y="0"/>
                </a:cubicBezTo>
                <a:cubicBezTo>
                  <a:pt x="7345330" y="-27472"/>
                  <a:pt x="7744144" y="28249"/>
                  <a:pt x="7885985" y="0"/>
                </a:cubicBezTo>
                <a:cubicBezTo>
                  <a:pt x="8027826" y="-28249"/>
                  <a:pt x="8114516" y="29241"/>
                  <a:pt x="8286750" y="0"/>
                </a:cubicBezTo>
                <a:cubicBezTo>
                  <a:pt x="8458985" y="-29241"/>
                  <a:pt x="8527335" y="12847"/>
                  <a:pt x="8593217" y="0"/>
                </a:cubicBezTo>
                <a:cubicBezTo>
                  <a:pt x="8659099" y="-12847"/>
                  <a:pt x="9307790" y="7962"/>
                  <a:pt x="9606915" y="0"/>
                </a:cubicBezTo>
                <a:cubicBezTo>
                  <a:pt x="9710146" y="25037"/>
                  <a:pt x="9779862" y="84288"/>
                  <a:pt x="9784079" y="177164"/>
                </a:cubicBezTo>
                <a:cubicBezTo>
                  <a:pt x="9825302" y="279760"/>
                  <a:pt x="9743170" y="444876"/>
                  <a:pt x="9784079" y="531481"/>
                </a:cubicBezTo>
                <a:cubicBezTo>
                  <a:pt x="9824988" y="618086"/>
                  <a:pt x="9745679" y="711360"/>
                  <a:pt x="9784079" y="885798"/>
                </a:cubicBezTo>
                <a:cubicBezTo>
                  <a:pt x="9778680" y="961476"/>
                  <a:pt x="9703757" y="1044692"/>
                  <a:pt x="9606915" y="1062962"/>
                </a:cubicBezTo>
                <a:cubicBezTo>
                  <a:pt x="9406875" y="1078923"/>
                  <a:pt x="9309108" y="1024620"/>
                  <a:pt x="9206151" y="1062962"/>
                </a:cubicBezTo>
                <a:cubicBezTo>
                  <a:pt x="9103194" y="1101304"/>
                  <a:pt x="8663877" y="991124"/>
                  <a:pt x="8522494" y="1062962"/>
                </a:cubicBezTo>
                <a:cubicBezTo>
                  <a:pt x="8381111" y="1134800"/>
                  <a:pt x="8246530" y="1016813"/>
                  <a:pt x="8027432" y="1062962"/>
                </a:cubicBezTo>
                <a:cubicBezTo>
                  <a:pt x="7808334" y="1109111"/>
                  <a:pt x="7759639" y="1044781"/>
                  <a:pt x="7532370" y="1062962"/>
                </a:cubicBezTo>
                <a:cubicBezTo>
                  <a:pt x="7305101" y="1081143"/>
                  <a:pt x="7171703" y="1031535"/>
                  <a:pt x="6848713" y="1062962"/>
                </a:cubicBezTo>
                <a:cubicBezTo>
                  <a:pt x="6525723" y="1094389"/>
                  <a:pt x="6587347" y="1015857"/>
                  <a:pt x="6353651" y="1062962"/>
                </a:cubicBezTo>
                <a:cubicBezTo>
                  <a:pt x="6119955" y="1110067"/>
                  <a:pt x="6007031" y="994993"/>
                  <a:pt x="5669994" y="1062962"/>
                </a:cubicBezTo>
                <a:cubicBezTo>
                  <a:pt x="5332957" y="1130931"/>
                  <a:pt x="5293640" y="1047934"/>
                  <a:pt x="5174932" y="1062962"/>
                </a:cubicBezTo>
                <a:cubicBezTo>
                  <a:pt x="5056224" y="1077990"/>
                  <a:pt x="4939122" y="1041584"/>
                  <a:pt x="4868465" y="1062962"/>
                </a:cubicBezTo>
                <a:cubicBezTo>
                  <a:pt x="4797808" y="1084340"/>
                  <a:pt x="4688078" y="1041114"/>
                  <a:pt x="4561998" y="1062962"/>
                </a:cubicBezTo>
                <a:cubicBezTo>
                  <a:pt x="4435918" y="1084810"/>
                  <a:pt x="4271205" y="1040873"/>
                  <a:pt x="4066936" y="1062962"/>
                </a:cubicBezTo>
                <a:cubicBezTo>
                  <a:pt x="3862667" y="1085051"/>
                  <a:pt x="3471592" y="997596"/>
                  <a:pt x="3288982" y="1062962"/>
                </a:cubicBezTo>
                <a:cubicBezTo>
                  <a:pt x="3106372" y="1128328"/>
                  <a:pt x="2886609" y="1029537"/>
                  <a:pt x="2699622" y="1062962"/>
                </a:cubicBezTo>
                <a:cubicBezTo>
                  <a:pt x="2512635" y="1096387"/>
                  <a:pt x="2399700" y="1061122"/>
                  <a:pt x="2298858" y="1062962"/>
                </a:cubicBezTo>
                <a:cubicBezTo>
                  <a:pt x="2198016" y="1064802"/>
                  <a:pt x="1946640" y="1052649"/>
                  <a:pt x="1709499" y="1062962"/>
                </a:cubicBezTo>
                <a:cubicBezTo>
                  <a:pt x="1472358" y="1073275"/>
                  <a:pt x="1455585" y="1019088"/>
                  <a:pt x="1214437" y="1062962"/>
                </a:cubicBezTo>
                <a:cubicBezTo>
                  <a:pt x="973289" y="1106836"/>
                  <a:pt x="904015" y="1026402"/>
                  <a:pt x="719375" y="1062962"/>
                </a:cubicBezTo>
                <a:cubicBezTo>
                  <a:pt x="534735" y="1099522"/>
                  <a:pt x="342225" y="1000805"/>
                  <a:pt x="177164" y="1062962"/>
                </a:cubicBezTo>
                <a:cubicBezTo>
                  <a:pt x="85560" y="1089589"/>
                  <a:pt x="-5379" y="980190"/>
                  <a:pt x="0" y="885798"/>
                </a:cubicBezTo>
                <a:cubicBezTo>
                  <a:pt x="-14760" y="736373"/>
                  <a:pt x="2104" y="662847"/>
                  <a:pt x="0" y="552740"/>
                </a:cubicBezTo>
                <a:cubicBezTo>
                  <a:pt x="-2104" y="442633"/>
                  <a:pt x="20035" y="339343"/>
                  <a:pt x="0" y="177164"/>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Hoa </a:t>
            </a:r>
            <a:r>
              <a:rPr lang="en-US" sz="4000" b="1" kern="0" dirty="0" err="1">
                <a:solidFill>
                  <a:srgbClr val="261D2A"/>
                </a:solidFill>
                <a:latin typeface="Calibri" panose="020F0502020204030204" pitchFamily="34" charset="0"/>
                <a:cs typeface="Calibri" panose="020F0502020204030204" pitchFamily="34" charset="0"/>
                <a:sym typeface="Arial"/>
              </a:rPr>
              <a:t>văn</a:t>
            </a:r>
            <a:r>
              <a:rPr lang="en-US" sz="4000" b="1"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hình</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vẽ</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trang</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trí</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trên</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các</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đồ</a:t>
            </a:r>
            <a:r>
              <a:rPr lang="en-US" sz="4000" kern="0" dirty="0">
                <a:solidFill>
                  <a:srgbClr val="261D2A"/>
                </a:solidFill>
                <a:latin typeface="Calibri" panose="020F0502020204030204" pitchFamily="34" charset="0"/>
                <a:cs typeface="Calibri" panose="020F0502020204030204" pitchFamily="34" charset="0"/>
                <a:sym typeface="Arial"/>
              </a:rPr>
              <a:t> </a:t>
            </a:r>
            <a:r>
              <a:rPr lang="en-US" sz="4000" kern="0" dirty="0" err="1">
                <a:solidFill>
                  <a:srgbClr val="261D2A"/>
                </a:solidFill>
                <a:latin typeface="Calibri" panose="020F0502020204030204" pitchFamily="34" charset="0"/>
                <a:cs typeface="Calibri" panose="020F0502020204030204" pitchFamily="34" charset="0"/>
                <a:sym typeface="Arial"/>
              </a:rPr>
              <a:t>vật</a:t>
            </a:r>
            <a:r>
              <a:rPr lang="en-US" sz="4000" kern="0" dirty="0">
                <a:solidFill>
                  <a:srgbClr val="261D2A"/>
                </a:solidFill>
                <a:latin typeface="Calibri" panose="020F0502020204030204" pitchFamily="34" charset="0"/>
                <a:cs typeface="Calibri" panose="020F0502020204030204" pitchFamily="34" charset="0"/>
                <a:sym typeface="Arial"/>
              </a:rPr>
              <a:t>.</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2050" name="Picture 2" descr="Vector trang trí hoa văn , thiết kế đồ họa">
            <a:extLst>
              <a:ext uri="{FF2B5EF4-FFF2-40B4-BE49-F238E27FC236}">
                <a16:creationId xmlns:a16="http://schemas.microsoft.com/office/drawing/2014/main" id="{B4E3A004-A6A9-33FB-F0E3-874F847EE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469" y="1694498"/>
            <a:ext cx="6295679" cy="4746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5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down)">
                                      <p:cBhvr>
                                        <p:cTn id="2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1" name="Picture 9">
            <a:extLst>
              <a:ext uri="{FF2B5EF4-FFF2-40B4-BE49-F238E27FC236}">
                <a16:creationId xmlns:a16="http://schemas.microsoft.com/office/drawing/2014/main" id="{E3F0B2BD-2010-9C54-594E-7F460CC232FC}"/>
              </a:ext>
            </a:extLst>
          </p:cNvPr>
          <p:cNvPicPr>
            <a:picLocks noChangeAspect="1"/>
          </p:cNvPicPr>
          <p:nvPr/>
        </p:nvPicPr>
        <p:blipFill>
          <a:blip r:embed="rId4"/>
          <a:srcRect/>
          <a:stretch>
            <a:fillRect/>
          </a:stretch>
        </p:blipFill>
        <p:spPr>
          <a:xfrm>
            <a:off x="-561845" y="3085704"/>
            <a:ext cx="2535297" cy="3772296"/>
          </a:xfrm>
          <a:prstGeom prst="rect">
            <a:avLst/>
          </a:prstGeom>
        </p:spPr>
      </p:pic>
      <p:sp>
        <p:nvSpPr>
          <p:cNvPr id="2" name="Rectangle: Rounded Corners 2">
            <a:extLst>
              <a:ext uri="{FF2B5EF4-FFF2-40B4-BE49-F238E27FC236}">
                <a16:creationId xmlns:a16="http://schemas.microsoft.com/office/drawing/2014/main" id="{94CBC359-FD83-E108-5B1D-78929DAC72BC}"/>
              </a:ext>
            </a:extLst>
          </p:cNvPr>
          <p:cNvSpPr/>
          <p:nvPr/>
        </p:nvSpPr>
        <p:spPr>
          <a:xfrm>
            <a:off x="1290320" y="288318"/>
            <a:ext cx="9784079" cy="1377922"/>
          </a:xfrm>
          <a:custGeom>
            <a:avLst/>
            <a:gdLst>
              <a:gd name="connsiteX0" fmla="*/ 0 w 9784079"/>
              <a:gd name="connsiteY0" fmla="*/ 229658 h 1377922"/>
              <a:gd name="connsiteX1" fmla="*/ 229658 w 9784079"/>
              <a:gd name="connsiteY1" fmla="*/ 0 h 1377922"/>
              <a:gd name="connsiteX2" fmla="*/ 719208 w 9784079"/>
              <a:gd name="connsiteY2" fmla="*/ 0 h 1377922"/>
              <a:gd name="connsiteX3" fmla="*/ 1395253 w 9784079"/>
              <a:gd name="connsiteY3" fmla="*/ 0 h 1377922"/>
              <a:gd name="connsiteX4" fmla="*/ 2071299 w 9784079"/>
              <a:gd name="connsiteY4" fmla="*/ 0 h 1377922"/>
              <a:gd name="connsiteX5" fmla="*/ 2654096 w 9784079"/>
              <a:gd name="connsiteY5" fmla="*/ 0 h 1377922"/>
              <a:gd name="connsiteX6" fmla="*/ 3236894 w 9784079"/>
              <a:gd name="connsiteY6" fmla="*/ 0 h 1377922"/>
              <a:gd name="connsiteX7" fmla="*/ 3819692 w 9784079"/>
              <a:gd name="connsiteY7" fmla="*/ 0 h 1377922"/>
              <a:gd name="connsiteX8" fmla="*/ 4402489 w 9784079"/>
              <a:gd name="connsiteY8" fmla="*/ 0 h 1377922"/>
              <a:gd name="connsiteX9" fmla="*/ 4798792 w 9784079"/>
              <a:gd name="connsiteY9" fmla="*/ 0 h 1377922"/>
              <a:gd name="connsiteX10" fmla="*/ 5474837 w 9784079"/>
              <a:gd name="connsiteY10" fmla="*/ 0 h 1377922"/>
              <a:gd name="connsiteX11" fmla="*/ 5777892 w 9784079"/>
              <a:gd name="connsiteY11" fmla="*/ 0 h 1377922"/>
              <a:gd name="connsiteX12" fmla="*/ 6453937 w 9784079"/>
              <a:gd name="connsiteY12" fmla="*/ 0 h 1377922"/>
              <a:gd name="connsiteX13" fmla="*/ 6756992 w 9784079"/>
              <a:gd name="connsiteY13" fmla="*/ 0 h 1377922"/>
              <a:gd name="connsiteX14" fmla="*/ 7153295 w 9784079"/>
              <a:gd name="connsiteY14" fmla="*/ 0 h 1377922"/>
              <a:gd name="connsiteX15" fmla="*/ 7549597 w 9784079"/>
              <a:gd name="connsiteY15" fmla="*/ 0 h 1377922"/>
              <a:gd name="connsiteX16" fmla="*/ 8318890 w 9784079"/>
              <a:gd name="connsiteY16" fmla="*/ 0 h 1377922"/>
              <a:gd name="connsiteX17" fmla="*/ 8901688 w 9784079"/>
              <a:gd name="connsiteY17" fmla="*/ 0 h 1377922"/>
              <a:gd name="connsiteX18" fmla="*/ 9554421 w 9784079"/>
              <a:gd name="connsiteY18" fmla="*/ 0 h 1377922"/>
              <a:gd name="connsiteX19" fmla="*/ 9784079 w 9784079"/>
              <a:gd name="connsiteY19" fmla="*/ 229658 h 1377922"/>
              <a:gd name="connsiteX20" fmla="*/ 9784079 w 9784079"/>
              <a:gd name="connsiteY20" fmla="*/ 661403 h 1377922"/>
              <a:gd name="connsiteX21" fmla="*/ 9784079 w 9784079"/>
              <a:gd name="connsiteY21" fmla="*/ 1148264 h 1377922"/>
              <a:gd name="connsiteX22" fmla="*/ 9554421 w 9784079"/>
              <a:gd name="connsiteY22" fmla="*/ 1377922 h 1377922"/>
              <a:gd name="connsiteX23" fmla="*/ 9251366 w 9784079"/>
              <a:gd name="connsiteY23" fmla="*/ 1377922 h 1377922"/>
              <a:gd name="connsiteX24" fmla="*/ 8482073 w 9784079"/>
              <a:gd name="connsiteY24" fmla="*/ 1377922 h 1377922"/>
              <a:gd name="connsiteX25" fmla="*/ 7992523 w 9784079"/>
              <a:gd name="connsiteY25" fmla="*/ 1377922 h 1377922"/>
              <a:gd name="connsiteX26" fmla="*/ 7223230 w 9784079"/>
              <a:gd name="connsiteY26" fmla="*/ 1377922 h 1377922"/>
              <a:gd name="connsiteX27" fmla="*/ 6453937 w 9784079"/>
              <a:gd name="connsiteY27" fmla="*/ 1377922 h 1377922"/>
              <a:gd name="connsiteX28" fmla="*/ 5777892 w 9784079"/>
              <a:gd name="connsiteY28" fmla="*/ 1377922 h 1377922"/>
              <a:gd name="connsiteX29" fmla="*/ 5288342 w 9784079"/>
              <a:gd name="connsiteY29" fmla="*/ 1377922 h 1377922"/>
              <a:gd name="connsiteX30" fmla="*/ 4892040 w 9784079"/>
              <a:gd name="connsiteY30" fmla="*/ 1377922 h 1377922"/>
              <a:gd name="connsiteX31" fmla="*/ 4495737 w 9784079"/>
              <a:gd name="connsiteY31" fmla="*/ 1377922 h 1377922"/>
              <a:gd name="connsiteX32" fmla="*/ 4099435 w 9784079"/>
              <a:gd name="connsiteY32" fmla="*/ 1377922 h 1377922"/>
              <a:gd name="connsiteX33" fmla="*/ 3796380 w 9784079"/>
              <a:gd name="connsiteY33" fmla="*/ 1377922 h 1377922"/>
              <a:gd name="connsiteX34" fmla="*/ 3213582 w 9784079"/>
              <a:gd name="connsiteY34" fmla="*/ 1377922 h 1377922"/>
              <a:gd name="connsiteX35" fmla="*/ 2817280 w 9784079"/>
              <a:gd name="connsiteY35" fmla="*/ 1377922 h 1377922"/>
              <a:gd name="connsiteX36" fmla="*/ 2420977 w 9784079"/>
              <a:gd name="connsiteY36" fmla="*/ 1377922 h 1377922"/>
              <a:gd name="connsiteX37" fmla="*/ 1838180 w 9784079"/>
              <a:gd name="connsiteY37" fmla="*/ 1377922 h 1377922"/>
              <a:gd name="connsiteX38" fmla="*/ 1255382 w 9784079"/>
              <a:gd name="connsiteY38" fmla="*/ 1377922 h 1377922"/>
              <a:gd name="connsiteX39" fmla="*/ 229658 w 9784079"/>
              <a:gd name="connsiteY39" fmla="*/ 1377922 h 1377922"/>
              <a:gd name="connsiteX40" fmla="*/ 0 w 9784079"/>
              <a:gd name="connsiteY40" fmla="*/ 1148264 h 1377922"/>
              <a:gd name="connsiteX41" fmla="*/ 0 w 9784079"/>
              <a:gd name="connsiteY41" fmla="*/ 688961 h 1377922"/>
              <a:gd name="connsiteX42" fmla="*/ 0 w 9784079"/>
              <a:gd name="connsiteY42" fmla="*/ 229658 h 137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84079" h="1377922" fill="none" extrusionOk="0">
                <a:moveTo>
                  <a:pt x="0" y="229658"/>
                </a:moveTo>
                <a:cubicBezTo>
                  <a:pt x="-76" y="106637"/>
                  <a:pt x="88683" y="-12697"/>
                  <a:pt x="229658" y="0"/>
                </a:cubicBezTo>
                <a:cubicBezTo>
                  <a:pt x="452605" y="-14722"/>
                  <a:pt x="604937" y="44196"/>
                  <a:pt x="719208" y="0"/>
                </a:cubicBezTo>
                <a:cubicBezTo>
                  <a:pt x="833479" y="-44196"/>
                  <a:pt x="1121553" y="51712"/>
                  <a:pt x="1395253" y="0"/>
                </a:cubicBezTo>
                <a:cubicBezTo>
                  <a:pt x="1668953" y="-51712"/>
                  <a:pt x="1814893" y="22656"/>
                  <a:pt x="2071299" y="0"/>
                </a:cubicBezTo>
                <a:cubicBezTo>
                  <a:pt x="2327705" y="-22656"/>
                  <a:pt x="2371150" y="64314"/>
                  <a:pt x="2654096" y="0"/>
                </a:cubicBezTo>
                <a:cubicBezTo>
                  <a:pt x="2937042" y="-64314"/>
                  <a:pt x="3058406" y="40490"/>
                  <a:pt x="3236894" y="0"/>
                </a:cubicBezTo>
                <a:cubicBezTo>
                  <a:pt x="3415382" y="-40490"/>
                  <a:pt x="3686590" y="47911"/>
                  <a:pt x="3819692" y="0"/>
                </a:cubicBezTo>
                <a:cubicBezTo>
                  <a:pt x="3952794" y="-47911"/>
                  <a:pt x="4268202" y="32099"/>
                  <a:pt x="4402489" y="0"/>
                </a:cubicBezTo>
                <a:cubicBezTo>
                  <a:pt x="4536776" y="-32099"/>
                  <a:pt x="4688994" y="1386"/>
                  <a:pt x="4798792" y="0"/>
                </a:cubicBezTo>
                <a:cubicBezTo>
                  <a:pt x="4908590" y="-1386"/>
                  <a:pt x="5158439" y="22007"/>
                  <a:pt x="5474837" y="0"/>
                </a:cubicBezTo>
                <a:cubicBezTo>
                  <a:pt x="5791235" y="-22007"/>
                  <a:pt x="5679490" y="34597"/>
                  <a:pt x="5777892" y="0"/>
                </a:cubicBezTo>
                <a:cubicBezTo>
                  <a:pt x="5876295" y="-34597"/>
                  <a:pt x="6295043" y="41802"/>
                  <a:pt x="6453937" y="0"/>
                </a:cubicBezTo>
                <a:cubicBezTo>
                  <a:pt x="6612831" y="-41802"/>
                  <a:pt x="6679985" y="25938"/>
                  <a:pt x="6756992" y="0"/>
                </a:cubicBezTo>
                <a:cubicBezTo>
                  <a:pt x="6834000" y="-25938"/>
                  <a:pt x="7022701" y="39214"/>
                  <a:pt x="7153295" y="0"/>
                </a:cubicBezTo>
                <a:cubicBezTo>
                  <a:pt x="7283889" y="-39214"/>
                  <a:pt x="7376298" y="46763"/>
                  <a:pt x="7549597" y="0"/>
                </a:cubicBezTo>
                <a:cubicBezTo>
                  <a:pt x="7722896" y="-46763"/>
                  <a:pt x="7965657" y="40796"/>
                  <a:pt x="8318890" y="0"/>
                </a:cubicBezTo>
                <a:cubicBezTo>
                  <a:pt x="8672123" y="-40796"/>
                  <a:pt x="8626657" y="57829"/>
                  <a:pt x="8901688" y="0"/>
                </a:cubicBezTo>
                <a:cubicBezTo>
                  <a:pt x="9176719" y="-57829"/>
                  <a:pt x="9396960" y="15566"/>
                  <a:pt x="9554421" y="0"/>
                </a:cubicBezTo>
                <a:cubicBezTo>
                  <a:pt x="9703416" y="-11245"/>
                  <a:pt x="9762810" y="125306"/>
                  <a:pt x="9784079" y="229658"/>
                </a:cubicBezTo>
                <a:cubicBezTo>
                  <a:pt x="9830554" y="355143"/>
                  <a:pt x="9736660" y="516043"/>
                  <a:pt x="9784079" y="661403"/>
                </a:cubicBezTo>
                <a:cubicBezTo>
                  <a:pt x="9831498" y="806764"/>
                  <a:pt x="9774785" y="944233"/>
                  <a:pt x="9784079" y="1148264"/>
                </a:cubicBezTo>
                <a:cubicBezTo>
                  <a:pt x="9815796" y="1277442"/>
                  <a:pt x="9696383" y="1378403"/>
                  <a:pt x="9554421" y="1377922"/>
                </a:cubicBezTo>
                <a:cubicBezTo>
                  <a:pt x="9471590" y="1384083"/>
                  <a:pt x="9339004" y="1367308"/>
                  <a:pt x="9251366" y="1377922"/>
                </a:cubicBezTo>
                <a:cubicBezTo>
                  <a:pt x="9163728" y="1388536"/>
                  <a:pt x="8736743" y="1309244"/>
                  <a:pt x="8482073" y="1377922"/>
                </a:cubicBezTo>
                <a:cubicBezTo>
                  <a:pt x="8227403" y="1446600"/>
                  <a:pt x="8123104" y="1374196"/>
                  <a:pt x="7992523" y="1377922"/>
                </a:cubicBezTo>
                <a:cubicBezTo>
                  <a:pt x="7861942" y="1381648"/>
                  <a:pt x="7484068" y="1369318"/>
                  <a:pt x="7223230" y="1377922"/>
                </a:cubicBezTo>
                <a:cubicBezTo>
                  <a:pt x="6962392" y="1386526"/>
                  <a:pt x="6654529" y="1365226"/>
                  <a:pt x="6453937" y="1377922"/>
                </a:cubicBezTo>
                <a:cubicBezTo>
                  <a:pt x="6253345" y="1390618"/>
                  <a:pt x="6009679" y="1297391"/>
                  <a:pt x="5777892" y="1377922"/>
                </a:cubicBezTo>
                <a:cubicBezTo>
                  <a:pt x="5546105" y="1458453"/>
                  <a:pt x="5488080" y="1339632"/>
                  <a:pt x="5288342" y="1377922"/>
                </a:cubicBezTo>
                <a:cubicBezTo>
                  <a:pt x="5088604" y="1416212"/>
                  <a:pt x="5068129" y="1337486"/>
                  <a:pt x="4892040" y="1377922"/>
                </a:cubicBezTo>
                <a:cubicBezTo>
                  <a:pt x="4715951" y="1418358"/>
                  <a:pt x="4651350" y="1377920"/>
                  <a:pt x="4495737" y="1377922"/>
                </a:cubicBezTo>
                <a:cubicBezTo>
                  <a:pt x="4340124" y="1377924"/>
                  <a:pt x="4190263" y="1377472"/>
                  <a:pt x="4099435" y="1377922"/>
                </a:cubicBezTo>
                <a:cubicBezTo>
                  <a:pt x="4008607" y="1378372"/>
                  <a:pt x="3886391" y="1357700"/>
                  <a:pt x="3796380" y="1377922"/>
                </a:cubicBezTo>
                <a:cubicBezTo>
                  <a:pt x="3706369" y="1398144"/>
                  <a:pt x="3388720" y="1361686"/>
                  <a:pt x="3213582" y="1377922"/>
                </a:cubicBezTo>
                <a:cubicBezTo>
                  <a:pt x="3038444" y="1394158"/>
                  <a:pt x="2973054" y="1357763"/>
                  <a:pt x="2817280" y="1377922"/>
                </a:cubicBezTo>
                <a:cubicBezTo>
                  <a:pt x="2661506" y="1398081"/>
                  <a:pt x="2530220" y="1333700"/>
                  <a:pt x="2420977" y="1377922"/>
                </a:cubicBezTo>
                <a:cubicBezTo>
                  <a:pt x="2311734" y="1422144"/>
                  <a:pt x="2086989" y="1370403"/>
                  <a:pt x="1838180" y="1377922"/>
                </a:cubicBezTo>
                <a:cubicBezTo>
                  <a:pt x="1589371" y="1385441"/>
                  <a:pt x="1485953" y="1317141"/>
                  <a:pt x="1255382" y="1377922"/>
                </a:cubicBezTo>
                <a:cubicBezTo>
                  <a:pt x="1024811" y="1438703"/>
                  <a:pt x="699560" y="1318856"/>
                  <a:pt x="229658" y="1377922"/>
                </a:cubicBezTo>
                <a:cubicBezTo>
                  <a:pt x="86309" y="1411221"/>
                  <a:pt x="-7374" y="1277069"/>
                  <a:pt x="0" y="1148264"/>
                </a:cubicBezTo>
                <a:cubicBezTo>
                  <a:pt x="-35968" y="1024827"/>
                  <a:pt x="35538" y="816205"/>
                  <a:pt x="0" y="688961"/>
                </a:cubicBezTo>
                <a:cubicBezTo>
                  <a:pt x="-35538" y="561717"/>
                  <a:pt x="55113" y="393369"/>
                  <a:pt x="0" y="229658"/>
                </a:cubicBezTo>
                <a:close/>
              </a:path>
              <a:path w="9784079" h="1377922" stroke="0" extrusionOk="0">
                <a:moveTo>
                  <a:pt x="0" y="229658"/>
                </a:moveTo>
                <a:cubicBezTo>
                  <a:pt x="13185" y="121968"/>
                  <a:pt x="114936" y="9811"/>
                  <a:pt x="229658" y="0"/>
                </a:cubicBezTo>
                <a:cubicBezTo>
                  <a:pt x="411201" y="-90147"/>
                  <a:pt x="719047" y="84228"/>
                  <a:pt x="998951" y="0"/>
                </a:cubicBezTo>
                <a:cubicBezTo>
                  <a:pt x="1278855" y="-84228"/>
                  <a:pt x="1170766" y="23940"/>
                  <a:pt x="1302006" y="0"/>
                </a:cubicBezTo>
                <a:cubicBezTo>
                  <a:pt x="1433247" y="-23940"/>
                  <a:pt x="1617108" y="26703"/>
                  <a:pt x="1698308" y="0"/>
                </a:cubicBezTo>
                <a:cubicBezTo>
                  <a:pt x="1779508" y="-26703"/>
                  <a:pt x="1900439" y="37946"/>
                  <a:pt x="2094611" y="0"/>
                </a:cubicBezTo>
                <a:cubicBezTo>
                  <a:pt x="2288783" y="-37946"/>
                  <a:pt x="2405340" y="61329"/>
                  <a:pt x="2677408" y="0"/>
                </a:cubicBezTo>
                <a:cubicBezTo>
                  <a:pt x="2949476" y="-61329"/>
                  <a:pt x="3092635" y="79987"/>
                  <a:pt x="3353454" y="0"/>
                </a:cubicBezTo>
                <a:cubicBezTo>
                  <a:pt x="3614273" y="-79987"/>
                  <a:pt x="3614183" y="27172"/>
                  <a:pt x="3749756" y="0"/>
                </a:cubicBezTo>
                <a:cubicBezTo>
                  <a:pt x="3885329" y="-27172"/>
                  <a:pt x="3999760" y="53582"/>
                  <a:pt x="4239306" y="0"/>
                </a:cubicBezTo>
                <a:cubicBezTo>
                  <a:pt x="4478852" y="-53582"/>
                  <a:pt x="4589040" y="26978"/>
                  <a:pt x="4728856" y="0"/>
                </a:cubicBezTo>
                <a:cubicBezTo>
                  <a:pt x="4868672" y="-26978"/>
                  <a:pt x="5190366" y="52745"/>
                  <a:pt x="5498149" y="0"/>
                </a:cubicBezTo>
                <a:cubicBezTo>
                  <a:pt x="5805932" y="-52745"/>
                  <a:pt x="5964935" y="78155"/>
                  <a:pt x="6267442" y="0"/>
                </a:cubicBezTo>
                <a:cubicBezTo>
                  <a:pt x="6569949" y="-78155"/>
                  <a:pt x="6452809" y="24816"/>
                  <a:pt x="6570497" y="0"/>
                </a:cubicBezTo>
                <a:cubicBezTo>
                  <a:pt x="6688186" y="-24816"/>
                  <a:pt x="6781380" y="18687"/>
                  <a:pt x="6873552" y="0"/>
                </a:cubicBezTo>
                <a:cubicBezTo>
                  <a:pt x="6965725" y="-18687"/>
                  <a:pt x="7038220" y="14957"/>
                  <a:pt x="7176606" y="0"/>
                </a:cubicBezTo>
                <a:cubicBezTo>
                  <a:pt x="7314992" y="-14957"/>
                  <a:pt x="7643093" y="3579"/>
                  <a:pt x="7852652" y="0"/>
                </a:cubicBezTo>
                <a:cubicBezTo>
                  <a:pt x="8062211" y="-3579"/>
                  <a:pt x="8142561" y="21035"/>
                  <a:pt x="8248954" y="0"/>
                </a:cubicBezTo>
                <a:cubicBezTo>
                  <a:pt x="8355347" y="-21035"/>
                  <a:pt x="8406782" y="21314"/>
                  <a:pt x="8552009" y="0"/>
                </a:cubicBezTo>
                <a:cubicBezTo>
                  <a:pt x="8697236" y="-21314"/>
                  <a:pt x="9086492" y="30523"/>
                  <a:pt x="9554421" y="0"/>
                </a:cubicBezTo>
                <a:cubicBezTo>
                  <a:pt x="9683188" y="8972"/>
                  <a:pt x="9779437" y="108291"/>
                  <a:pt x="9784079" y="229658"/>
                </a:cubicBezTo>
                <a:cubicBezTo>
                  <a:pt x="9833608" y="419639"/>
                  <a:pt x="9772828" y="461862"/>
                  <a:pt x="9784079" y="688961"/>
                </a:cubicBezTo>
                <a:cubicBezTo>
                  <a:pt x="9795330" y="916060"/>
                  <a:pt x="9777687" y="1038150"/>
                  <a:pt x="9784079" y="1148264"/>
                </a:cubicBezTo>
                <a:cubicBezTo>
                  <a:pt x="9782769" y="1269722"/>
                  <a:pt x="9679550" y="1346793"/>
                  <a:pt x="9554421" y="1377922"/>
                </a:cubicBezTo>
                <a:cubicBezTo>
                  <a:pt x="9452108" y="1396938"/>
                  <a:pt x="9352809" y="1331969"/>
                  <a:pt x="9158119" y="1377922"/>
                </a:cubicBezTo>
                <a:cubicBezTo>
                  <a:pt x="8963429" y="1423875"/>
                  <a:pt x="8679634" y="1375357"/>
                  <a:pt x="8482073" y="1377922"/>
                </a:cubicBezTo>
                <a:cubicBezTo>
                  <a:pt x="8284512" y="1380487"/>
                  <a:pt x="8168067" y="1356537"/>
                  <a:pt x="7992523" y="1377922"/>
                </a:cubicBezTo>
                <a:cubicBezTo>
                  <a:pt x="7816979" y="1399307"/>
                  <a:pt x="7738377" y="1336572"/>
                  <a:pt x="7502973" y="1377922"/>
                </a:cubicBezTo>
                <a:cubicBezTo>
                  <a:pt x="7267569" y="1419272"/>
                  <a:pt x="7059582" y="1326582"/>
                  <a:pt x="6826928" y="1377922"/>
                </a:cubicBezTo>
                <a:cubicBezTo>
                  <a:pt x="6594275" y="1429262"/>
                  <a:pt x="6469151" y="1322763"/>
                  <a:pt x="6337378" y="1377922"/>
                </a:cubicBezTo>
                <a:cubicBezTo>
                  <a:pt x="6205605" y="1433081"/>
                  <a:pt x="5832036" y="1371394"/>
                  <a:pt x="5661332" y="1377922"/>
                </a:cubicBezTo>
                <a:cubicBezTo>
                  <a:pt x="5490628" y="1384450"/>
                  <a:pt x="5292890" y="1334019"/>
                  <a:pt x="5171782" y="1377922"/>
                </a:cubicBezTo>
                <a:cubicBezTo>
                  <a:pt x="5050674" y="1421825"/>
                  <a:pt x="4948014" y="1350865"/>
                  <a:pt x="4868728" y="1377922"/>
                </a:cubicBezTo>
                <a:cubicBezTo>
                  <a:pt x="4789442" y="1404979"/>
                  <a:pt x="4709024" y="1374859"/>
                  <a:pt x="4565673" y="1377922"/>
                </a:cubicBezTo>
                <a:cubicBezTo>
                  <a:pt x="4422323" y="1380985"/>
                  <a:pt x="4273514" y="1329535"/>
                  <a:pt x="4076123" y="1377922"/>
                </a:cubicBezTo>
                <a:cubicBezTo>
                  <a:pt x="3878732" y="1426309"/>
                  <a:pt x="3466857" y="1349981"/>
                  <a:pt x="3306830" y="1377922"/>
                </a:cubicBezTo>
                <a:cubicBezTo>
                  <a:pt x="3146803" y="1405863"/>
                  <a:pt x="2943783" y="1339167"/>
                  <a:pt x="2724032" y="1377922"/>
                </a:cubicBezTo>
                <a:cubicBezTo>
                  <a:pt x="2504281" y="1416677"/>
                  <a:pt x="2460777" y="1374241"/>
                  <a:pt x="2327730" y="1377922"/>
                </a:cubicBezTo>
                <a:cubicBezTo>
                  <a:pt x="2194683" y="1381603"/>
                  <a:pt x="1879824" y="1332674"/>
                  <a:pt x="1744932" y="1377922"/>
                </a:cubicBezTo>
                <a:cubicBezTo>
                  <a:pt x="1610040" y="1423170"/>
                  <a:pt x="1480660" y="1344384"/>
                  <a:pt x="1255382" y="1377922"/>
                </a:cubicBezTo>
                <a:cubicBezTo>
                  <a:pt x="1030104" y="1411460"/>
                  <a:pt x="967870" y="1372228"/>
                  <a:pt x="765832" y="1377922"/>
                </a:cubicBezTo>
                <a:cubicBezTo>
                  <a:pt x="563794" y="1383616"/>
                  <a:pt x="444219" y="1344949"/>
                  <a:pt x="229658" y="1377922"/>
                </a:cubicBezTo>
                <a:cubicBezTo>
                  <a:pt x="108534" y="1402298"/>
                  <a:pt x="-13489" y="1266440"/>
                  <a:pt x="0" y="1148264"/>
                </a:cubicBezTo>
                <a:cubicBezTo>
                  <a:pt x="-39542" y="976071"/>
                  <a:pt x="14460" y="850931"/>
                  <a:pt x="0" y="716519"/>
                </a:cubicBezTo>
                <a:cubicBezTo>
                  <a:pt x="-14460" y="582108"/>
                  <a:pt x="50538" y="419786"/>
                  <a:pt x="0" y="229658"/>
                </a:cubicBezTo>
                <a:close/>
              </a:path>
            </a:pathLst>
          </a:custGeom>
          <a:solidFill>
            <a:schemeClr val="accent1">
              <a:lumMod val="20000"/>
              <a:lumOff val="80000"/>
            </a:schemeClr>
          </a:solidFill>
          <a:ln w="38100">
            <a:solidFill>
              <a:schemeClr val="accent6"/>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1219170">
              <a:buClr>
                <a:srgbClr val="000000"/>
              </a:buClr>
            </a:pPr>
            <a:r>
              <a:rPr lang="vi-VN" sz="4000" b="1" kern="0" dirty="0">
                <a:solidFill>
                  <a:srgbClr val="261D2A"/>
                </a:solidFill>
                <a:latin typeface="Calibri" panose="020F0502020204030204" pitchFamily="34" charset="0"/>
                <a:cs typeface="Calibri" panose="020F0502020204030204" pitchFamily="34" charset="0"/>
                <a:sym typeface="Arial"/>
              </a:rPr>
              <a:t>Di sản: </a:t>
            </a:r>
            <a:r>
              <a:rPr lang="vi-VN" sz="4000" kern="0" dirty="0">
                <a:solidFill>
                  <a:srgbClr val="261D2A"/>
                </a:solidFill>
                <a:latin typeface="Calibri" panose="020F0502020204030204" pitchFamily="34" charset="0"/>
                <a:cs typeface="Calibri" panose="020F0502020204030204" pitchFamily="34" charset="0"/>
                <a:sym typeface="Arial"/>
              </a:rPr>
              <a:t>sản phẩm vật chất và tinh thần của thời trước để lại.</a:t>
            </a:r>
          </a:p>
        </p:txBody>
      </p:sp>
      <p:pic>
        <p:nvPicPr>
          <p:cNvPr id="4" name="Picture 6">
            <a:extLst>
              <a:ext uri="{FF2B5EF4-FFF2-40B4-BE49-F238E27FC236}">
                <a16:creationId xmlns:a16="http://schemas.microsoft.com/office/drawing/2014/main" id="{29937893-7D73-5F8D-08AE-F6B55C2382E8}"/>
              </a:ext>
            </a:extLst>
          </p:cNvPr>
          <p:cNvPicPr>
            <a:picLocks noChangeAspect="1"/>
          </p:cNvPicPr>
          <p:nvPr/>
        </p:nvPicPr>
        <p:blipFill>
          <a:blip r:embed="rId5"/>
          <a:srcRect/>
          <a:stretch>
            <a:fillRect/>
          </a:stretch>
        </p:blipFill>
        <p:spPr>
          <a:xfrm rot="392878">
            <a:off x="10017005" y="2290268"/>
            <a:ext cx="2666187" cy="4715437"/>
          </a:xfrm>
          <a:prstGeom prst="rect">
            <a:avLst/>
          </a:prstGeom>
        </p:spPr>
      </p:pic>
      <p:pic>
        <p:nvPicPr>
          <p:cNvPr id="3074" name="Picture 2" descr="5 di sản văn hóa vật thể tại Việt Nam được UNESCO công nhận - SAKOS">
            <a:extLst>
              <a:ext uri="{FF2B5EF4-FFF2-40B4-BE49-F238E27FC236}">
                <a16:creationId xmlns:a16="http://schemas.microsoft.com/office/drawing/2014/main" id="{8050176E-A92F-AA75-078A-7A19B92BF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5680" y="2458720"/>
            <a:ext cx="7597140" cy="379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62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barn(inVertic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349857" y="932954"/>
            <a:ext cx="12976528" cy="6108369"/>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1220660" y="1531825"/>
            <a:ext cx="4776845"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YÊU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CẦU</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Phân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công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theo</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đoạn</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Tất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thành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viên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đều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Giải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nghĩa</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từ</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cùng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nhau</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5997505" y="1531825"/>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8790420" y="2075877"/>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8748414" y="3268675"/>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8790418" y="4900927"/>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5890324" y="1531826"/>
            <a:ext cx="92336" cy="418188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7B2268A-B5C7-CAC9-C041-7B6C739EF805}"/>
              </a:ext>
            </a:extLst>
          </p:cNvPr>
          <p:cNvPicPr>
            <a:picLocks noChangeAspect="1"/>
          </p:cNvPicPr>
          <p:nvPr/>
        </p:nvPicPr>
        <p:blipFill>
          <a:blip r:embed="rId7"/>
          <a:stretch>
            <a:fillRect/>
          </a:stretch>
        </p:blipFill>
        <p:spPr>
          <a:xfrm>
            <a:off x="1584960" y="-395329"/>
            <a:ext cx="9363884" cy="229767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3288087" y="1740739"/>
            <a:ext cx="4815024" cy="4113498"/>
          </a:xfrm>
          <a:prstGeom prst="rect">
            <a:avLst/>
          </a:prstGeom>
          <a:noFill/>
        </p:spPr>
        <p:txBody>
          <a:bodyPr wrap="square" rtlCol="0">
            <a:spAutoFit/>
          </a:bodyPr>
          <a:lstStyle/>
          <a:p>
            <a:pPr algn="ctr" defTabSz="1219170">
              <a:buClr>
                <a:srgbClr val="000000"/>
              </a:buClr>
            </a:pPr>
            <a:r>
              <a:rPr lang="en-US" sz="3733" b="1" kern="0" dirty="0" err="1">
                <a:solidFill>
                  <a:srgbClr val="FF0000"/>
                </a:solidFill>
                <a:latin typeface="Calibri" panose="020F0502020204030204" pitchFamily="34" charset="0"/>
                <a:cs typeface="Calibri" panose="020F0502020204030204" pitchFamily="34" charset="0"/>
                <a:sym typeface="Arial"/>
              </a:rPr>
              <a:t>TIÊU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CHÍ</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ĐÁNH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GIÁ</a:t>
            </a:r>
            <a:endParaRPr lang="en-US" sz="3733" b="1" kern="0" dirty="0">
              <a:solidFill>
                <a:srgbClr val="FF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marL="609585" indent="-609585" defTabSz="1219170">
              <a:buClr>
                <a:srgbClr val="000000"/>
              </a:buClr>
              <a:buFont typeface="Wingdings" panose="05000000000000000000" pitchFamily="2" charset="2"/>
              <a:buChar char="ü"/>
            </a:pPr>
            <a:endParaRPr lang="en-US" sz="3733" kern="0" dirty="0">
              <a:solidFill>
                <a:srgbClr val="000000"/>
              </a:solidFill>
              <a:latin typeface="Calibri" panose="020F0502020204030204" pitchFamily="34" charset="0"/>
              <a:cs typeface="Calibri" panose="020F0502020204030204" pitchFamily="34" charset="0"/>
              <a:sym typeface="Arial"/>
            </a:endParaRPr>
          </a:p>
          <a:p>
            <a:pPr marL="609585" indent="-609585" defTabSz="1219170">
              <a:buClr>
                <a:srgbClr val="000000"/>
              </a:buClr>
              <a:buFont typeface="Wingdings" panose="05000000000000000000" pitchFamily="2" charset="2"/>
              <a:buChar char="ü"/>
            </a:pP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138006" y="2390065"/>
            <a:ext cx="1843833" cy="574051"/>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096001" y="3582863"/>
            <a:ext cx="1843833" cy="574051"/>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138005" y="5215115"/>
            <a:ext cx="1843833" cy="574051"/>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509757"/>
            <a:ext cx="11577099" cy="7079215"/>
          </a:xfrm>
          <a:prstGeom prst="rect">
            <a:avLst/>
          </a:prstGeom>
        </p:spPr>
      </p:pic>
      <p:pic>
        <p:nvPicPr>
          <p:cNvPr id="5" name="Picture 4">
            <a:extLst>
              <a:ext uri="{FF2B5EF4-FFF2-40B4-BE49-F238E27FC236}">
                <a16:creationId xmlns:a16="http://schemas.microsoft.com/office/drawing/2014/main" id="{20982968-75B7-3D84-D0E9-1372267D3A57}"/>
              </a:ext>
            </a:extLst>
          </p:cNvPr>
          <p:cNvPicPr>
            <a:picLocks noChangeAspect="1"/>
          </p:cNvPicPr>
          <p:nvPr/>
        </p:nvPicPr>
        <p:blipFill>
          <a:blip r:embed="rId10"/>
          <a:stretch>
            <a:fillRect/>
          </a:stretch>
        </p:blipFill>
        <p:spPr>
          <a:xfrm>
            <a:off x="1308192" y="-781441"/>
            <a:ext cx="9595936" cy="3158002"/>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nip Diagonal Corner Rectangle 3">
            <a:extLst>
              <a:ext uri="{FF2B5EF4-FFF2-40B4-BE49-F238E27FC236}">
                <a16:creationId xmlns:a16="http://schemas.microsoft.com/office/drawing/2014/main" id="{A701BD6F-F439-4F0C-BAAD-1139192002FD}"/>
              </a:ext>
            </a:extLst>
          </p:cNvPr>
          <p:cNvSpPr/>
          <p:nvPr/>
        </p:nvSpPr>
        <p:spPr>
          <a:xfrm>
            <a:off x="1219200" y="-76200"/>
            <a:ext cx="8915641" cy="1604597"/>
          </a:xfrm>
          <a:prstGeom prst="roundRect">
            <a:avLst>
              <a:gd name="adj" fmla="val 10326"/>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468AA"/>
                </a:solidFill>
                <a:effectLst>
                  <a:reflection blurRad="6350" stA="55000" endA="300" endPos="45500" dir="5400000" sy="-100000" algn="bl" rotWithShape="0"/>
                </a:effectLst>
                <a:uLnTx/>
                <a:uFillTx/>
                <a:latin typeface="#9Slide03 Montserrat Black" panose="00000A00000000000000" pitchFamily="2" charset="0"/>
                <a:ea typeface="+mn-ea"/>
                <a:cs typeface="Times New Roman" panose="02020603050405020304" pitchFamily="18" charset="0"/>
                <a:sym typeface="Arial"/>
              </a:rPr>
              <a:t>BABY THREE</a:t>
            </a:r>
          </a:p>
        </p:txBody>
      </p:sp>
      <p:pic>
        <p:nvPicPr>
          <p:cNvPr id="9" name="Picture 8">
            <a:extLst>
              <a:ext uri="{FF2B5EF4-FFF2-40B4-BE49-F238E27FC236}">
                <a16:creationId xmlns:a16="http://schemas.microsoft.com/office/drawing/2014/main" id="{34629B7B-2D60-69FE-3F4C-D5F5EB2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68" y="4165986"/>
            <a:ext cx="1678877" cy="2657682"/>
          </a:xfrm>
          <a:prstGeom prst="rect">
            <a:avLst/>
          </a:prstGeom>
        </p:spPr>
      </p:pic>
      <p:pic>
        <p:nvPicPr>
          <p:cNvPr id="3" name="Picture 2">
            <a:extLst>
              <a:ext uri="{FF2B5EF4-FFF2-40B4-BE49-F238E27FC236}">
                <a16:creationId xmlns:a16="http://schemas.microsoft.com/office/drawing/2014/main" id="{075F3EF6-00F0-CF56-8B5F-26BB8316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436" y="3922070"/>
            <a:ext cx="1572757" cy="1572757"/>
          </a:xfrm>
          <a:prstGeom prst="rect">
            <a:avLst/>
          </a:prstGeom>
        </p:spPr>
      </p:pic>
      <p:pic>
        <p:nvPicPr>
          <p:cNvPr id="6" name="Picture 5">
            <a:extLst>
              <a:ext uri="{FF2B5EF4-FFF2-40B4-BE49-F238E27FC236}">
                <a16:creationId xmlns:a16="http://schemas.microsoft.com/office/drawing/2014/main" id="{3A83D1A0-4F2D-5E33-24DD-25D42B116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392" y="4850408"/>
            <a:ext cx="1305534" cy="1305534"/>
          </a:xfrm>
          <a:prstGeom prst="rect">
            <a:avLst/>
          </a:prstGeom>
        </p:spPr>
      </p:pic>
      <p:pic>
        <p:nvPicPr>
          <p:cNvPr id="11" name="Picture 10">
            <a:extLst>
              <a:ext uri="{FF2B5EF4-FFF2-40B4-BE49-F238E27FC236}">
                <a16:creationId xmlns:a16="http://schemas.microsoft.com/office/drawing/2014/main" id="{9F259B0C-8956-8D76-CA51-A88B00F3F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015" y="4749960"/>
            <a:ext cx="1528877" cy="1528877"/>
          </a:xfrm>
          <a:prstGeom prst="rect">
            <a:avLst/>
          </a:prstGeom>
        </p:spPr>
      </p:pic>
      <p:pic>
        <p:nvPicPr>
          <p:cNvPr id="15" name="Picture 14">
            <a:extLst>
              <a:ext uri="{FF2B5EF4-FFF2-40B4-BE49-F238E27FC236}">
                <a16:creationId xmlns:a16="http://schemas.microsoft.com/office/drawing/2014/main" id="{2A3B9CA3-AD10-D6F8-F77F-589565240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2960" y="4850408"/>
            <a:ext cx="1528877" cy="1528877"/>
          </a:xfrm>
          <a:prstGeom prst="rect">
            <a:avLst/>
          </a:prstGeom>
        </p:spPr>
      </p:pic>
      <p:pic>
        <p:nvPicPr>
          <p:cNvPr id="17" name="Picture 16">
            <a:extLst>
              <a:ext uri="{FF2B5EF4-FFF2-40B4-BE49-F238E27FC236}">
                <a16:creationId xmlns:a16="http://schemas.microsoft.com/office/drawing/2014/main" id="{9FA382D1-8696-E5E5-D77C-66704A6B3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5531" y="3733800"/>
            <a:ext cx="1528877" cy="1528877"/>
          </a:xfrm>
          <a:prstGeom prst="rect">
            <a:avLst/>
          </a:prstGeom>
        </p:spPr>
      </p:pic>
      <p:pic>
        <p:nvPicPr>
          <p:cNvPr id="22" name="Picture 21">
            <a:extLst>
              <a:ext uri="{FF2B5EF4-FFF2-40B4-BE49-F238E27FC236}">
                <a16:creationId xmlns:a16="http://schemas.microsoft.com/office/drawing/2014/main" id="{1D2B5167-3C03-F676-406A-835ADF669B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220" y="4280400"/>
            <a:ext cx="1604850" cy="1604850"/>
          </a:xfrm>
          <a:prstGeom prst="rect">
            <a:avLst/>
          </a:prstGeom>
        </p:spPr>
      </p:pic>
      <p:pic>
        <p:nvPicPr>
          <p:cNvPr id="24" name="Picture 23">
            <a:extLst>
              <a:ext uri="{FF2B5EF4-FFF2-40B4-BE49-F238E27FC236}">
                <a16:creationId xmlns:a16="http://schemas.microsoft.com/office/drawing/2014/main" id="{AFE0A23F-3ACA-357A-3643-27119D2466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17262" y="5358000"/>
            <a:ext cx="1500000" cy="1500000"/>
          </a:xfrm>
          <a:prstGeom prst="rect">
            <a:avLst/>
          </a:prstGeom>
        </p:spPr>
      </p:pic>
      <p:pic>
        <p:nvPicPr>
          <p:cNvPr id="26" name="Picture 25">
            <a:extLst>
              <a:ext uri="{FF2B5EF4-FFF2-40B4-BE49-F238E27FC236}">
                <a16:creationId xmlns:a16="http://schemas.microsoft.com/office/drawing/2014/main" id="{AB23C875-0417-C458-D83C-1F10B130E1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37" y="4709202"/>
            <a:ext cx="1639268" cy="1639268"/>
          </a:xfrm>
          <a:prstGeom prst="rect">
            <a:avLst/>
          </a:prstGeom>
        </p:spPr>
      </p:pic>
    </p:spTree>
    <p:extLst>
      <p:ext uri="{BB962C8B-B14F-4D97-AF65-F5344CB8AC3E}">
        <p14:creationId xmlns:p14="http://schemas.microsoft.com/office/powerpoint/2010/main" val="3738519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fill="hold" grpId="1" nodeType="withEffect">
                                  <p:stCondLst>
                                    <p:cond delay="0"/>
                                  </p:stCondLst>
                                  <p:childTnLst>
                                    <p:animScale>
                                      <p:cBhvr>
                                        <p:cTn id="9" dur="10" fill="hold"/>
                                        <p:tgtEl>
                                          <p:spTgt spid="10"/>
                                        </p:tgtEl>
                                      </p:cBhvr>
                                      <p:by x="125000" y="125000"/>
                                    </p:animScale>
                                  </p:childTnLst>
                                </p:cTn>
                              </p:par>
                              <p:par>
                                <p:cTn id="10" presetID="6" presetClass="emph" presetSubtype="0" decel="100000" fill="hold" grpId="2" nodeType="withEffect">
                                  <p:stCondLst>
                                    <p:cond delay="0"/>
                                  </p:stCondLst>
                                  <p:childTnLst>
                                    <p:animScale>
                                      <p:cBhvr>
                                        <p:cTn id="11" dur="750" fill="hold"/>
                                        <p:tgtEl>
                                          <p:spTgt spid="10"/>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pic>
        <p:nvPicPr>
          <p:cNvPr id="25" name="Picture 24">
            <a:extLst>
              <a:ext uri="{FF2B5EF4-FFF2-40B4-BE49-F238E27FC236}">
                <a16:creationId xmlns:a16="http://schemas.microsoft.com/office/drawing/2014/main" id="{89E62E4E-CE77-DA8F-4F8F-5E0DEFC119AF}"/>
              </a:ext>
            </a:extLst>
          </p:cNvPr>
          <p:cNvPicPr>
            <a:picLocks noChangeAspect="1"/>
          </p:cNvPicPr>
          <p:nvPr/>
        </p:nvPicPr>
        <p:blipFill>
          <a:blip r:embed="rId3"/>
          <a:stretch>
            <a:fillRect/>
          </a:stretch>
        </p:blipFill>
        <p:spPr>
          <a:xfrm>
            <a:off x="0" y="3258000"/>
            <a:ext cx="3936000" cy="360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54AF9496-9B81-EEBA-CED3-B2544D79077E}"/>
              </a:ext>
            </a:extLst>
          </p:cNvPr>
          <p:cNvPicPr>
            <a:picLocks noChangeAspect="1"/>
          </p:cNvPicPr>
          <p:nvPr/>
        </p:nvPicPr>
        <p:blipFill>
          <a:blip r:embed="rId4"/>
          <a:stretch>
            <a:fillRect/>
          </a:stretch>
        </p:blipFill>
        <p:spPr>
          <a:xfrm>
            <a:off x="4528740" y="4338000"/>
            <a:ext cx="3135536" cy="2520000"/>
          </a:xfrm>
          <a:prstGeom prst="rect">
            <a:avLst/>
          </a:prstGeom>
          <a:effectLst>
            <a:outerShdw blurRad="63500" sx="102000" sy="102000" algn="ctr" rotWithShape="0">
              <a:prstClr val="black">
                <a:alpha val="40000"/>
              </a:prstClr>
            </a:outerShdw>
          </a:effectLst>
        </p:spPr>
      </p:pic>
      <p:pic>
        <p:nvPicPr>
          <p:cNvPr id="33" name="Picture 32">
            <a:extLst>
              <a:ext uri="{FF2B5EF4-FFF2-40B4-BE49-F238E27FC236}">
                <a16:creationId xmlns:a16="http://schemas.microsoft.com/office/drawing/2014/main" id="{0B2F9A4C-85B6-3E22-72F6-49FDF6C354AE}"/>
              </a:ext>
            </a:extLst>
          </p:cNvPr>
          <p:cNvPicPr>
            <a:picLocks noChangeAspect="1"/>
          </p:cNvPicPr>
          <p:nvPr/>
        </p:nvPicPr>
        <p:blipFill>
          <a:blip r:embed="rId5"/>
          <a:stretch>
            <a:fillRect/>
          </a:stretch>
        </p:blipFill>
        <p:spPr>
          <a:xfrm>
            <a:off x="8724548" y="3258000"/>
            <a:ext cx="3467452" cy="3600000"/>
          </a:xfrm>
          <a:prstGeom prst="rect">
            <a:avLst/>
          </a:prstGeom>
          <a:effectLst>
            <a:outerShdw blurRad="50800" dist="38100" dir="18900000" algn="bl" rotWithShape="0">
              <a:prstClr val="black">
                <a:alpha val="40000"/>
              </a:prstClr>
            </a:outerShdw>
          </a:effectLst>
        </p:spPr>
      </p:pic>
      <p:pic>
        <p:nvPicPr>
          <p:cNvPr id="3" name="Picture 2">
            <a:extLst>
              <a:ext uri="{FF2B5EF4-FFF2-40B4-BE49-F238E27FC236}">
                <a16:creationId xmlns:a16="http://schemas.microsoft.com/office/drawing/2014/main" id="{3345F126-8D8E-697A-7E69-68D2CE1A9433}"/>
              </a:ext>
            </a:extLst>
          </p:cNvPr>
          <p:cNvPicPr>
            <a:picLocks noChangeAspect="1"/>
          </p:cNvPicPr>
          <p:nvPr/>
        </p:nvPicPr>
        <p:blipFill>
          <a:blip r:embed="rId6"/>
          <a:stretch>
            <a:fillRect/>
          </a:stretch>
        </p:blipFill>
        <p:spPr>
          <a:xfrm>
            <a:off x="1356977" y="1162217"/>
            <a:ext cx="13640426" cy="2957838"/>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9AB075D3-B47D-964F-7077-C59DF2B8C3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56200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0000">
                                          <p:cBhvr additive="base">
                                            <p:cTn id="7" dur="75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0000">
                                          <p:cBhvr additive="base">
                                            <p:cTn id="11" dur="75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14:bounceEnd="60000">
                                          <p:cBhvr additive="base">
                                            <p:cTn id="15" dur="75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750" fill="hold"/>
                                            <p:tgtEl>
                                              <p:spTgt spid="33"/>
                                            </p:tgtEl>
                                            <p:attrNameLst>
                                              <p:attrName>ppt_x</p:attrName>
                                            </p:attrNameLst>
                                          </p:cBhvr>
                                          <p:tavLst>
                                            <p:tav tm="0">
                                              <p:val>
                                                <p:strVal val="#ppt_x"/>
                                              </p:val>
                                            </p:tav>
                                            <p:tav tm="100000">
                                              <p:val>
                                                <p:strVal val="#ppt_x"/>
                                              </p:val>
                                            </p:tav>
                                          </p:tavLst>
                                        </p:anim>
                                        <p:anim calcmode="lin" valueType="num">
                                          <p:cBhvr additive="base">
                                            <p:cTn id="16"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1. </a:t>
            </a:r>
            <a:r>
              <a:rPr lang="vi-VN" sz="3733" b="1" kern="0" dirty="0">
                <a:solidFill>
                  <a:srgbClr val="333333"/>
                </a:solidFill>
                <a:latin typeface="Calibri" panose="020F0502020204030204" pitchFamily="34" charset="0"/>
                <a:cs typeface="Calibri" panose="020F0502020204030204" pitchFamily="34" charset="0"/>
                <a:sym typeface="Arial"/>
              </a:rPr>
              <a:t>Hoa văn trên bộ trang phục cổ truyền của người Cơ-tu có những điểm gì độc đáo?</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02767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1567730"/>
            </a:xfrm>
            <a:prstGeom prst="rect">
              <a:avLst/>
            </a:prstGeom>
            <a:noFill/>
          </p:spPr>
          <p:txBody>
            <a:bodyPr wrap="square">
              <a:spAutoFit/>
            </a:bodyPr>
            <a:lstStyle/>
            <a:p>
              <a:pPr algn="just" defTabSz="1219170">
                <a:lnSpc>
                  <a:spcPct val="115000"/>
                </a:lnSpc>
                <a:buClr>
                  <a:srgbClr val="000000"/>
                </a:buClr>
                <a:tabLst>
                  <a:tab pos="3047924" algn="l"/>
                </a:tabLst>
                <a:defRPr/>
              </a:pP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Những </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i</a:t>
              </a:r>
              <a:r>
                <a:rPr lang="en-US"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44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m độc đáo của hoa văn: được dệt băng hạt cườm, mô phỏng điệu múa Da dá.</a:t>
              </a:r>
              <a:endParaRPr lang="en-US" sz="44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2. </a:t>
            </a:r>
            <a:r>
              <a:rPr lang="vi-VN" sz="4000" b="1" kern="0" dirty="0">
                <a:solidFill>
                  <a:srgbClr val="333333"/>
                </a:solidFill>
                <a:latin typeface="Calibri" panose="020F0502020204030204" pitchFamily="34" charset="0"/>
                <a:cs typeface="Calibri" panose="020F0502020204030204" pitchFamily="34" charset="0"/>
                <a:sym typeface="Arial"/>
              </a:rPr>
              <a:t>Phụ nữ Cơ-tu múa điệu Da dá như thế nào và đê làm gì?</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079380" cy="3504928"/>
            </a:xfrm>
            <a:prstGeom prst="rect">
              <a:avLst/>
            </a:prstGeom>
            <a:noFill/>
          </p:spPr>
          <p:txBody>
            <a:bodyPr wrap="square">
              <a:spAutoFit/>
            </a:bodyPr>
            <a:lstStyle/>
            <a:p>
              <a:pPr marL="0" marR="0" lvl="0" indent="0" algn="just" defTabSz="1219170" rtl="0" eaLnBrk="1" fontAlgn="auto" latinLnBrk="0" hangingPunct="1">
                <a:spcBef>
                  <a:spcPts val="0"/>
                </a:spcBef>
                <a:spcAft>
                  <a:spcPts val="0"/>
                </a:spcAft>
                <a:buClr>
                  <a:srgbClr val="000000"/>
                </a:buClr>
                <a:buSzTx/>
                <a:buFontTx/>
                <a:buNone/>
                <a:tabLst>
                  <a:tab pos="3047924" algn="l"/>
                </a:tabLst>
                <a:defRPr/>
              </a:pP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Điệu múa Da dá là điệu múa cầu mùa của người Cơ-tu. Khi múa, đôi tay người phụ nữ xoè lên trời như đ</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ể</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cầu xin và đón nhận hạt lúa từ th</a:t>
              </a:r>
              <a:r>
                <a:rPr kumimoji="0" lang="en-US"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ầ</a:t>
              </a:r>
              <a:r>
                <a:rPr kumimoji="0" lang="vi-VN" sz="4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 linh.</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48839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342273"/>
          </a:xfrm>
          <a:custGeom>
            <a:avLst/>
            <a:gdLst>
              <a:gd name="connsiteX0" fmla="*/ 0 w 10767595"/>
              <a:gd name="connsiteY0" fmla="*/ 223717 h 1342273"/>
              <a:gd name="connsiteX1" fmla="*/ 223717 w 10767595"/>
              <a:gd name="connsiteY1" fmla="*/ 0 h 1342273"/>
              <a:gd name="connsiteX2" fmla="*/ 10543878 w 10767595"/>
              <a:gd name="connsiteY2" fmla="*/ 0 h 1342273"/>
              <a:gd name="connsiteX3" fmla="*/ 10767595 w 10767595"/>
              <a:gd name="connsiteY3" fmla="*/ 223717 h 1342273"/>
              <a:gd name="connsiteX4" fmla="*/ 10767595 w 10767595"/>
              <a:gd name="connsiteY4" fmla="*/ 1118556 h 1342273"/>
              <a:gd name="connsiteX5" fmla="*/ 10543878 w 10767595"/>
              <a:gd name="connsiteY5" fmla="*/ 1342273 h 1342273"/>
              <a:gd name="connsiteX6" fmla="*/ 223717 w 10767595"/>
              <a:gd name="connsiteY6" fmla="*/ 1342273 h 1342273"/>
              <a:gd name="connsiteX7" fmla="*/ 0 w 10767595"/>
              <a:gd name="connsiteY7" fmla="*/ 1118556 h 1342273"/>
              <a:gd name="connsiteX8" fmla="*/ 0 w 10767595"/>
              <a:gd name="connsiteY8" fmla="*/ 223717 h 1342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342273" fill="none" extrusionOk="0">
                <a:moveTo>
                  <a:pt x="0" y="223717"/>
                </a:moveTo>
                <a:cubicBezTo>
                  <a:pt x="885" y="94451"/>
                  <a:pt x="93781" y="3533"/>
                  <a:pt x="223717" y="0"/>
                </a:cubicBezTo>
                <a:cubicBezTo>
                  <a:pt x="3502516" y="-73180"/>
                  <a:pt x="9067131" y="86135"/>
                  <a:pt x="10543878" y="0"/>
                </a:cubicBezTo>
                <a:cubicBezTo>
                  <a:pt x="10680017" y="3747"/>
                  <a:pt x="10755829" y="94877"/>
                  <a:pt x="10767595" y="223717"/>
                </a:cubicBezTo>
                <a:cubicBezTo>
                  <a:pt x="10692982" y="503558"/>
                  <a:pt x="10749669" y="792785"/>
                  <a:pt x="10767595" y="1118556"/>
                </a:cubicBezTo>
                <a:cubicBezTo>
                  <a:pt x="10744258" y="1239574"/>
                  <a:pt x="10677489" y="1329668"/>
                  <a:pt x="10543878" y="1342273"/>
                </a:cubicBezTo>
                <a:cubicBezTo>
                  <a:pt x="7956791" y="1387133"/>
                  <a:pt x="1605675" y="1459895"/>
                  <a:pt x="223717" y="1342273"/>
                </a:cubicBezTo>
                <a:cubicBezTo>
                  <a:pt x="97267" y="1348476"/>
                  <a:pt x="20483" y="1230295"/>
                  <a:pt x="0" y="1118556"/>
                </a:cubicBezTo>
                <a:cubicBezTo>
                  <a:pt x="40273" y="786176"/>
                  <a:pt x="-64530" y="444291"/>
                  <a:pt x="0" y="223717"/>
                </a:cubicBezTo>
                <a:close/>
              </a:path>
              <a:path w="10767595" h="1342273" stroke="0" extrusionOk="0">
                <a:moveTo>
                  <a:pt x="0" y="223717"/>
                </a:moveTo>
                <a:cubicBezTo>
                  <a:pt x="1051" y="106827"/>
                  <a:pt x="99015" y="-1449"/>
                  <a:pt x="223717" y="0"/>
                </a:cubicBezTo>
                <a:cubicBezTo>
                  <a:pt x="5252412" y="33707"/>
                  <a:pt x="8836669" y="-162475"/>
                  <a:pt x="10543878" y="0"/>
                </a:cubicBezTo>
                <a:cubicBezTo>
                  <a:pt x="10675485" y="-2473"/>
                  <a:pt x="10751884" y="111922"/>
                  <a:pt x="10767595" y="223717"/>
                </a:cubicBezTo>
                <a:cubicBezTo>
                  <a:pt x="10838591" y="595718"/>
                  <a:pt x="10840843" y="1017048"/>
                  <a:pt x="10767595" y="1118556"/>
                </a:cubicBezTo>
                <a:cubicBezTo>
                  <a:pt x="10776919" y="1249900"/>
                  <a:pt x="10661175" y="1339216"/>
                  <a:pt x="10543878" y="1342273"/>
                </a:cubicBezTo>
                <a:cubicBezTo>
                  <a:pt x="5597232" y="1395124"/>
                  <a:pt x="3969813" y="1464555"/>
                  <a:pt x="223717" y="1342273"/>
                </a:cubicBezTo>
                <a:cubicBezTo>
                  <a:pt x="104227" y="1364606"/>
                  <a:pt x="3772" y="1242448"/>
                  <a:pt x="0" y="1118556"/>
                </a:cubicBezTo>
                <a:cubicBezTo>
                  <a:pt x="43273" y="927797"/>
                  <a:pt x="14345" y="487669"/>
                  <a:pt x="0" y="22371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a:solidFill>
                  <a:srgbClr val="333333"/>
                </a:solidFill>
                <a:latin typeface="Calibri" panose="020F0502020204030204" pitchFamily="34" charset="0"/>
                <a:cs typeface="Calibri" panose="020F0502020204030204" pitchFamily="34" charset="0"/>
                <a:sym typeface="Arial"/>
              </a:rPr>
              <a:t>3. </a:t>
            </a:r>
            <a:r>
              <a:rPr lang="vi-VN" sz="4000" b="1" kern="0" dirty="0">
                <a:solidFill>
                  <a:srgbClr val="333333"/>
                </a:solidFill>
                <a:latin typeface="Calibri" panose="020F0502020204030204" pitchFamily="34" charset="0"/>
                <a:cs typeface="Calibri" panose="020F0502020204030204" pitchFamily="34" charset="0"/>
                <a:sym typeface="Arial"/>
              </a:rPr>
              <a:t>Hoa văn </a:t>
            </a:r>
            <a:r>
              <a:rPr lang="en-US" sz="4000" b="1" kern="0" dirty="0">
                <a:solidFill>
                  <a:srgbClr val="333333"/>
                </a:solidFill>
                <a:latin typeface="Calibri" panose="020F0502020204030204" pitchFamily="34" charset="0"/>
                <a:cs typeface="Calibri" panose="020F0502020204030204" pitchFamily="34" charset="0"/>
                <a:sym typeface="Arial"/>
              </a:rPr>
              <a:t>D</a:t>
            </a:r>
            <a:r>
              <a:rPr lang="vi-VN" sz="4000" b="1" kern="0" dirty="0">
                <a:solidFill>
                  <a:srgbClr val="333333"/>
                </a:solidFill>
                <a:latin typeface="Calibri" panose="020F0502020204030204" pitchFamily="34" charset="0"/>
                <a:cs typeface="Calibri" panose="020F0502020204030204" pitchFamily="34" charset="0"/>
                <a:sym typeface="Arial"/>
              </a:rPr>
              <a:t>a dá trên váy, áo đã được những người thợ dệt Cơ-tu thực hiện như thế nào?</a:t>
            </a:r>
            <a:endParaRPr kumimoji="0" lang="vi-VN" sz="40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08422" y="2499362"/>
            <a:ext cx="9926789" cy="3850638"/>
            <a:chOff x="991892" y="2092271"/>
            <a:chExt cx="8011656" cy="3880590"/>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88059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244767" cy="3442894"/>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tab pos="3047924" algn="l"/>
                </a:tabLst>
                <a:defRPr/>
              </a:pPr>
              <a:r>
                <a:rPr kumimoji="0" lang="en-US"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54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thợ đã đính những hạt cườm trắng vào nền vải thô rám, tạo thành hoa văn da dá.</a:t>
              </a:r>
              <a:endParaRPr kumimoji="0" lang="en-US" sz="5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020619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077942" y="619761"/>
            <a:ext cx="9926789" cy="5384800"/>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352512"/>
              <a:ext cx="7416964" cy="2262955"/>
            </a:xfrm>
            <a:prstGeom prst="rect">
              <a:avLst/>
            </a:prstGeom>
            <a:noFill/>
          </p:spPr>
          <p:txBody>
            <a:bodyPr wrap="square">
              <a:spAutoFit/>
            </a:bodyPr>
            <a:lstStyle/>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Vì sao nói hoa văn da dá mang đậm sắc thái tộc người Cơ-tu? Chọn những đáp án đúng.</a:t>
              </a:r>
            </a:p>
            <a:p>
              <a:pPr algn="just" defTabSz="1219170">
                <a:buClr>
                  <a:srgbClr val="000000"/>
                </a:buClr>
                <a:tabLst>
                  <a:tab pos="3047924" algn="l"/>
                </a:tabLst>
                <a:defRPr/>
              </a:pP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A</a:t>
              </a: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Vì nó mô phỏng điệu múa cầu mưa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B. Vì nó khắc hoạ điệu múa cầu mùa của phụ nữ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C. Vì nó được trang trí trên trang phục truyền thống của người Cơ-tu.</a:t>
              </a:r>
            </a:p>
            <a:p>
              <a:pPr algn="just" defTabSz="1219170">
                <a:buClr>
                  <a:srgbClr val="000000"/>
                </a:buClr>
                <a:tabLst>
                  <a:tab pos="3047924" algn="l"/>
                </a:tabLst>
                <a:defRPr/>
              </a:pPr>
              <a:r>
                <a:rPr lang="vi-VN" sz="3200"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 Vì nó là sản phẩm của những người thợ dệt Cơ-tu.</a:t>
              </a:r>
              <a:endParaRPr lang="en-US" sz="3200"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494845"/>
            <a:ext cx="12192000" cy="5363155"/>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712203" y="273167"/>
            <a:ext cx="10767595" cy="1640301"/>
          </a:xfrm>
          <a:custGeom>
            <a:avLst/>
            <a:gdLst>
              <a:gd name="connsiteX0" fmla="*/ 0 w 10767595"/>
              <a:gd name="connsiteY0" fmla="*/ 273389 h 1640301"/>
              <a:gd name="connsiteX1" fmla="*/ 273389 w 10767595"/>
              <a:gd name="connsiteY1" fmla="*/ 0 h 1640301"/>
              <a:gd name="connsiteX2" fmla="*/ 10494206 w 10767595"/>
              <a:gd name="connsiteY2" fmla="*/ 0 h 1640301"/>
              <a:gd name="connsiteX3" fmla="*/ 10767595 w 10767595"/>
              <a:gd name="connsiteY3" fmla="*/ 273389 h 1640301"/>
              <a:gd name="connsiteX4" fmla="*/ 10767595 w 10767595"/>
              <a:gd name="connsiteY4" fmla="*/ 1366912 h 1640301"/>
              <a:gd name="connsiteX5" fmla="*/ 10494206 w 10767595"/>
              <a:gd name="connsiteY5" fmla="*/ 1640301 h 1640301"/>
              <a:gd name="connsiteX6" fmla="*/ 273389 w 10767595"/>
              <a:gd name="connsiteY6" fmla="*/ 1640301 h 1640301"/>
              <a:gd name="connsiteX7" fmla="*/ 0 w 10767595"/>
              <a:gd name="connsiteY7" fmla="*/ 1366912 h 1640301"/>
              <a:gd name="connsiteX8" fmla="*/ 0 w 10767595"/>
              <a:gd name="connsiteY8" fmla="*/ 273389 h 164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7595" h="1640301" fill="none" extrusionOk="0">
                <a:moveTo>
                  <a:pt x="0" y="273389"/>
                </a:moveTo>
                <a:cubicBezTo>
                  <a:pt x="1594" y="112120"/>
                  <a:pt x="99739" y="12546"/>
                  <a:pt x="273389" y="0"/>
                </a:cubicBezTo>
                <a:cubicBezTo>
                  <a:pt x="4736449" y="-73180"/>
                  <a:pt x="6119326" y="86135"/>
                  <a:pt x="10494206" y="0"/>
                </a:cubicBezTo>
                <a:cubicBezTo>
                  <a:pt x="10672853" y="8234"/>
                  <a:pt x="10757621" y="117920"/>
                  <a:pt x="10767595" y="273389"/>
                </a:cubicBezTo>
                <a:cubicBezTo>
                  <a:pt x="10728390" y="562367"/>
                  <a:pt x="10735645" y="920080"/>
                  <a:pt x="10767595" y="1366912"/>
                </a:cubicBezTo>
                <a:cubicBezTo>
                  <a:pt x="10738401" y="1514727"/>
                  <a:pt x="10663048" y="1617922"/>
                  <a:pt x="10494206" y="1640301"/>
                </a:cubicBezTo>
                <a:cubicBezTo>
                  <a:pt x="7634245" y="1685161"/>
                  <a:pt x="3511012" y="1757923"/>
                  <a:pt x="273389" y="1640301"/>
                </a:cubicBezTo>
                <a:cubicBezTo>
                  <a:pt x="116068" y="1653867"/>
                  <a:pt x="14500" y="1509536"/>
                  <a:pt x="0" y="1366912"/>
                </a:cubicBezTo>
                <a:cubicBezTo>
                  <a:pt x="-66724" y="1148916"/>
                  <a:pt x="23081" y="699994"/>
                  <a:pt x="0" y="273389"/>
                </a:cubicBezTo>
                <a:close/>
              </a:path>
              <a:path w="10767595" h="1640301" stroke="0" extrusionOk="0">
                <a:moveTo>
                  <a:pt x="0" y="273389"/>
                </a:moveTo>
                <a:cubicBezTo>
                  <a:pt x="398" y="124926"/>
                  <a:pt x="103837" y="-23469"/>
                  <a:pt x="273389" y="0"/>
                </a:cubicBezTo>
                <a:cubicBezTo>
                  <a:pt x="3470932" y="33707"/>
                  <a:pt x="6863724" y="-162475"/>
                  <a:pt x="10494206" y="0"/>
                </a:cubicBezTo>
                <a:cubicBezTo>
                  <a:pt x="10651708" y="-2000"/>
                  <a:pt x="10746273" y="138360"/>
                  <a:pt x="10767595" y="273389"/>
                </a:cubicBezTo>
                <a:cubicBezTo>
                  <a:pt x="10758709" y="656289"/>
                  <a:pt x="10703349" y="958576"/>
                  <a:pt x="10767595" y="1366912"/>
                </a:cubicBezTo>
                <a:cubicBezTo>
                  <a:pt x="10778455" y="1526973"/>
                  <a:pt x="10625824" y="1630838"/>
                  <a:pt x="10494206" y="1640301"/>
                </a:cubicBezTo>
                <a:cubicBezTo>
                  <a:pt x="6235611" y="1693152"/>
                  <a:pt x="1468922" y="1762583"/>
                  <a:pt x="273389" y="1640301"/>
                </a:cubicBezTo>
                <a:cubicBezTo>
                  <a:pt x="127052" y="1665855"/>
                  <a:pt x="5609" y="1518402"/>
                  <a:pt x="0" y="1366912"/>
                </a:cubicBezTo>
                <a:cubicBezTo>
                  <a:pt x="-59906" y="1230408"/>
                  <a:pt x="909" y="627668"/>
                  <a:pt x="0" y="2733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333333"/>
                </a:solidFill>
                <a:latin typeface="Calibri" panose="020F0502020204030204" pitchFamily="34" charset="0"/>
                <a:cs typeface="Calibri" panose="020F0502020204030204" pitchFamily="34" charset="0"/>
                <a:sym typeface="Arial"/>
              </a:rPr>
              <a:t>5. Theo </a:t>
            </a:r>
            <a:r>
              <a:rPr lang="en-US" sz="3733" b="1" kern="0" dirty="0" err="1">
                <a:solidFill>
                  <a:srgbClr val="333333"/>
                </a:solidFill>
                <a:latin typeface="Calibri" panose="020F0502020204030204" pitchFamily="34" charset="0"/>
                <a:cs typeface="Calibri" panose="020F0502020204030204" pitchFamily="34" charset="0"/>
                <a:sym typeface="Arial"/>
              </a:rPr>
              <a:t>em</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tác</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giả</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muốn</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nói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điều</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gì</a:t>
            </a:r>
            <a:r>
              <a:rPr lang="en-US" sz="3733" b="1" kern="0" dirty="0">
                <a:solidFill>
                  <a:srgbClr val="333333"/>
                </a:solidFill>
                <a:latin typeface="Calibri" panose="020F0502020204030204" pitchFamily="34" charset="0"/>
                <a:cs typeface="Calibri" panose="020F0502020204030204" pitchFamily="34" charset="0"/>
                <a:sym typeface="Arial"/>
              </a:rPr>
              <a:t> qua </a:t>
            </a:r>
            <a:r>
              <a:rPr lang="en-US" sz="3733" b="1" kern="0" dirty="0" err="1">
                <a:solidFill>
                  <a:srgbClr val="333333"/>
                </a:solidFill>
                <a:latin typeface="Calibri" panose="020F0502020204030204" pitchFamily="34" charset="0"/>
                <a:cs typeface="Calibri" panose="020F0502020204030204" pitchFamily="34" charset="0"/>
                <a:sym typeface="Arial"/>
              </a:rPr>
              <a:t>bài</a:t>
            </a:r>
            <a:r>
              <a:rPr lang="en-US" sz="3733" b="1" kern="0" dirty="0">
                <a:solidFill>
                  <a:srgbClr val="333333"/>
                </a:solidFill>
                <a:latin typeface="Calibri" panose="020F0502020204030204" pitchFamily="34" charset="0"/>
                <a:cs typeface="Calibri" panose="020F0502020204030204" pitchFamily="34" charset="0"/>
                <a:sym typeface="Arial"/>
              </a:rPr>
              <a:t> </a:t>
            </a:r>
            <a:r>
              <a:rPr lang="en-US" sz="3733" b="1" kern="0" dirty="0" err="1">
                <a:solidFill>
                  <a:srgbClr val="333333"/>
                </a:solidFill>
                <a:latin typeface="Calibri" panose="020F0502020204030204" pitchFamily="34" charset="0"/>
                <a:cs typeface="Calibri" panose="020F0502020204030204" pitchFamily="34" charset="0"/>
                <a:sym typeface="Arial"/>
              </a:rPr>
              <a:t>đọc</a:t>
            </a:r>
            <a:r>
              <a:rPr lang="en-US" sz="3733" b="1" kern="0" dirty="0">
                <a:solidFill>
                  <a:srgbClr val="333333"/>
                </a:solidFill>
                <a:latin typeface="Calibri" panose="020F0502020204030204" pitchFamily="34" charset="0"/>
                <a:cs typeface="Calibri" panose="020F0502020204030204" pitchFamily="34" charset="0"/>
                <a:sym typeface="Arial"/>
              </a:rPr>
              <a:t>?</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2128742" y="2252367"/>
            <a:ext cx="9926789" cy="3875267"/>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76929" y="2248518"/>
              <a:ext cx="7359565" cy="2721880"/>
            </a:xfrm>
            <a:prstGeom prst="rect">
              <a:avLst/>
            </a:prstGeom>
            <a:noFill/>
          </p:spPr>
          <p:txBody>
            <a:bodyPr wrap="square">
              <a:spAutoFit/>
            </a:bodyPr>
            <a:lstStyle/>
            <a:p>
              <a:pPr algn="just" defTabSz="1219170">
                <a:lnSpc>
                  <a:spcPct val="115000"/>
                </a:lnSpc>
                <a:buClr>
                  <a:srgbClr val="000000"/>
                </a:buClr>
                <a:tabLst>
                  <a:tab pos="3047924" algn="l"/>
                </a:tabLst>
                <a:defRPr/>
              </a:pP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Ví</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sz="3200" b="1" kern="0" dirty="0" err="1">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dụ</a:t>
              </a:r>
              <a:r>
                <a:rPr lang="en-US"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 </a:t>
              </a:r>
              <a:r>
                <a:rPr lang="vi-VN" sz="3200" b="1" kern="0" dirty="0">
                  <a:solidFill>
                    <a:srgbClr val="C00000"/>
                  </a:solidFill>
                  <a:latin typeface="Calibri" panose="020F0502020204030204" pitchFamily="34" charset="0"/>
                  <a:ea typeface="Calibri" panose="020F0502020204030204" pitchFamily="34" charset="0"/>
                  <a:cs typeface="Calibri" panose="020F0502020204030204" pitchFamily="34" charset="0"/>
                  <a:sym typeface="Arial"/>
                </a:rPr>
                <a:t>Theo em, qua bài đọc tác giả muốn nói: mỗi dân tộc cần biết tự tôn về sản vật, trang phục, văn hoá, truyền thống của dân tộc mình. Mỗi dân tộc là một sắc màu. Cần chan hoà và hiểu về văn hoá lẫn nhau, giúp văn hoá cộng đồng chung thêm phong phú, đa giá trị.</a:t>
              </a:r>
              <a:endParaRPr lang="en-US" sz="3200" b="1" kern="0" dirty="0">
                <a:solidFill>
                  <a:srgbClr val="0070C0"/>
                </a:solidFill>
                <a:latin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10385" y="3753576"/>
            <a:ext cx="2865404" cy="3252061"/>
          </a:xfrm>
          <a:prstGeom prst="rect">
            <a:avLst/>
          </a:prstGeom>
        </p:spPr>
      </p:pic>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12192000" cy="68580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61D2A"/>
              </a:solidFill>
              <a:latin typeface="Arial"/>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4582121" y="376953"/>
            <a:ext cx="4277400" cy="882887"/>
          </a:xfrm>
          <a:custGeom>
            <a:avLst/>
            <a:gdLst>
              <a:gd name="connsiteX0" fmla="*/ 0 w 4277400"/>
              <a:gd name="connsiteY0" fmla="*/ 147151 h 882887"/>
              <a:gd name="connsiteX1" fmla="*/ 147151 w 4277400"/>
              <a:gd name="connsiteY1" fmla="*/ 0 h 882887"/>
              <a:gd name="connsiteX2" fmla="*/ 4130249 w 4277400"/>
              <a:gd name="connsiteY2" fmla="*/ 0 h 882887"/>
              <a:gd name="connsiteX3" fmla="*/ 4277400 w 4277400"/>
              <a:gd name="connsiteY3" fmla="*/ 147151 h 882887"/>
              <a:gd name="connsiteX4" fmla="*/ 4277400 w 4277400"/>
              <a:gd name="connsiteY4" fmla="*/ 735736 h 882887"/>
              <a:gd name="connsiteX5" fmla="*/ 4130249 w 4277400"/>
              <a:gd name="connsiteY5" fmla="*/ 882887 h 882887"/>
              <a:gd name="connsiteX6" fmla="*/ 147151 w 4277400"/>
              <a:gd name="connsiteY6" fmla="*/ 882887 h 882887"/>
              <a:gd name="connsiteX7" fmla="*/ 0 w 4277400"/>
              <a:gd name="connsiteY7" fmla="*/ 735736 h 882887"/>
              <a:gd name="connsiteX8" fmla="*/ 0 w 4277400"/>
              <a:gd name="connsiteY8" fmla="*/ 147151 h 8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400" h="882887" fill="none" extrusionOk="0">
                <a:moveTo>
                  <a:pt x="0" y="147151"/>
                </a:moveTo>
                <a:cubicBezTo>
                  <a:pt x="1062" y="59030"/>
                  <a:pt x="52820" y="7232"/>
                  <a:pt x="147151" y="0"/>
                </a:cubicBezTo>
                <a:cubicBezTo>
                  <a:pt x="1173550" y="-73180"/>
                  <a:pt x="2281707" y="86135"/>
                  <a:pt x="4130249" y="0"/>
                </a:cubicBezTo>
                <a:cubicBezTo>
                  <a:pt x="4219330" y="2326"/>
                  <a:pt x="4269247" y="62220"/>
                  <a:pt x="4277400" y="147151"/>
                </a:cubicBezTo>
                <a:cubicBezTo>
                  <a:pt x="4255521" y="300206"/>
                  <a:pt x="4312804" y="587597"/>
                  <a:pt x="4277400" y="735736"/>
                </a:cubicBezTo>
                <a:cubicBezTo>
                  <a:pt x="4266760" y="815848"/>
                  <a:pt x="4218537" y="874089"/>
                  <a:pt x="4130249" y="882887"/>
                </a:cubicBezTo>
                <a:cubicBezTo>
                  <a:pt x="2163131" y="927747"/>
                  <a:pt x="1727091" y="1000509"/>
                  <a:pt x="147151" y="882887"/>
                </a:cubicBezTo>
                <a:cubicBezTo>
                  <a:pt x="59895" y="895713"/>
                  <a:pt x="8430" y="812142"/>
                  <a:pt x="0" y="735736"/>
                </a:cubicBezTo>
                <a:cubicBezTo>
                  <a:pt x="-24311" y="528974"/>
                  <a:pt x="15058" y="423500"/>
                  <a:pt x="0" y="147151"/>
                </a:cubicBezTo>
                <a:close/>
              </a:path>
              <a:path w="4277400" h="882887" stroke="0" extrusionOk="0">
                <a:moveTo>
                  <a:pt x="0" y="147151"/>
                </a:moveTo>
                <a:cubicBezTo>
                  <a:pt x="1546" y="75686"/>
                  <a:pt x="60350" y="-6994"/>
                  <a:pt x="147151" y="0"/>
                </a:cubicBezTo>
                <a:cubicBezTo>
                  <a:pt x="1261158" y="33707"/>
                  <a:pt x="2509855" y="-162475"/>
                  <a:pt x="4130249" y="0"/>
                </a:cubicBezTo>
                <a:cubicBezTo>
                  <a:pt x="4216009" y="-1379"/>
                  <a:pt x="4274899" y="67754"/>
                  <a:pt x="4277400" y="147151"/>
                </a:cubicBezTo>
                <a:cubicBezTo>
                  <a:pt x="4292505" y="333238"/>
                  <a:pt x="4292341" y="471769"/>
                  <a:pt x="4277400" y="735736"/>
                </a:cubicBezTo>
                <a:cubicBezTo>
                  <a:pt x="4278731" y="818117"/>
                  <a:pt x="4209725" y="882011"/>
                  <a:pt x="4130249" y="882887"/>
                </a:cubicBezTo>
                <a:cubicBezTo>
                  <a:pt x="2468615" y="935738"/>
                  <a:pt x="1338270" y="1005169"/>
                  <a:pt x="147151" y="882887"/>
                </a:cubicBezTo>
                <a:cubicBezTo>
                  <a:pt x="67889" y="893912"/>
                  <a:pt x="977" y="817092"/>
                  <a:pt x="0" y="735736"/>
                </a:cubicBezTo>
                <a:cubicBezTo>
                  <a:pt x="329" y="657377"/>
                  <a:pt x="13223" y="381936"/>
                  <a:pt x="0" y="147151"/>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solidFill>
                  <a:srgbClr val="0070C0"/>
                </a:solidFill>
                <a:latin typeface="Calibri" panose="020F0502020204030204" pitchFamily="34" charset="0"/>
                <a:cs typeface="Calibri" panose="020F0502020204030204" pitchFamily="34" charset="0"/>
                <a:sym typeface="Arial"/>
              </a:rPr>
              <a:t>Nội</a:t>
            </a:r>
            <a:r>
              <a:rPr lang="en-US" sz="5333" b="1" kern="0" dirty="0">
                <a:solidFill>
                  <a:srgbClr val="0070C0"/>
                </a:solidFill>
                <a:latin typeface="Calibri" panose="020F0502020204030204" pitchFamily="34" charset="0"/>
                <a:cs typeface="Calibri" panose="020F0502020204030204" pitchFamily="34" charset="0"/>
                <a:sym typeface="Arial"/>
              </a:rPr>
              <a:t> dung </a:t>
            </a:r>
            <a:r>
              <a:rPr lang="en-US" sz="5333" b="1" kern="0" dirty="0" err="1">
                <a:solidFill>
                  <a:srgbClr val="0070C0"/>
                </a:solidFill>
                <a:latin typeface="Calibri" panose="020F0502020204030204" pitchFamily="34" charset="0"/>
                <a:cs typeface="Calibri" panose="020F0502020204030204" pitchFamily="34" charset="0"/>
                <a:sym typeface="Arial"/>
              </a:rPr>
              <a:t>bài</a:t>
            </a:r>
            <a:endParaRPr lang="en-US" sz="5333" b="1" kern="0" dirty="0">
              <a:solidFill>
                <a:srgbClr val="0070C0"/>
              </a:solidFill>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779363" y="1831038"/>
            <a:ext cx="9412637" cy="4569761"/>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400" kern="0">
                <a:solidFill>
                  <a:srgbClr val="261D2A"/>
                </a:solidFill>
                <a:latin typeface="Arial"/>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072559"/>
              <a:ext cx="6488264" cy="236060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Mỗi dân tộc trên đất nước ta đều có những di sản văn hoá độc đáo. Chúng ta c</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ầ</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n trân trọng và bi</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ế</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lưu giữ những giá trị văn hoá độc đáo của đồng bào các dân tộc sống trên đ</a:t>
              </a:r>
              <a:r>
                <a:rPr lang="en-US"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ấ</a:t>
              </a:r>
              <a:r>
                <a:rPr lang="vi-VN" sz="4000" kern="0" dirty="0">
                  <a:solidFill>
                    <a:srgbClr val="261D2A"/>
                  </a:solidFill>
                  <a:latin typeface="Calibri" panose="020F0502020204030204" pitchFamily="34" charset="0"/>
                  <a:cs typeface="Calibri" panose="020F0502020204030204" pitchFamily="34" charset="0"/>
                  <a:sym typeface="Wingdings" panose="05000000000000000000" pitchFamily="2" charset="2"/>
                </a:rPr>
                <a:t>t nước ta.</a:t>
              </a:r>
              <a:endParaRPr lang="en-US" sz="4000" kern="0" dirty="0">
                <a:solidFill>
                  <a:srgbClr val="261D2A"/>
                </a:solidFill>
                <a:latin typeface="Calibri" panose="020F0502020204030204" pitchFamily="34" charset="0"/>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61961" y="3246786"/>
            <a:ext cx="3321280" cy="3769453"/>
          </a:xfrm>
          <a:prstGeom prst="rect">
            <a:avLst/>
          </a:prstGeom>
        </p:spPr>
      </p:pic>
    </p:spTree>
    <p:extLst>
      <p:ext uri="{BB962C8B-B14F-4D97-AF65-F5344CB8AC3E}">
        <p14:creationId xmlns:p14="http://schemas.microsoft.com/office/powerpoint/2010/main" val="1223322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sp>
        <p:nvSpPr>
          <p:cNvPr id="16" name="TextBox 8">
            <a:extLst>
              <a:ext uri="{FF2B5EF4-FFF2-40B4-BE49-F238E27FC236}">
                <a16:creationId xmlns:a16="http://schemas.microsoft.com/office/drawing/2014/main" id="{29D1EE35-5E93-B916-0709-8DABF0C3B01F}"/>
              </a:ext>
            </a:extLst>
          </p:cNvPr>
          <p:cNvSpPr txBox="1"/>
          <p:nvPr/>
        </p:nvSpPr>
        <p:spPr>
          <a:xfrm>
            <a:off x="2920595" y="2317932"/>
            <a:ext cx="9122980" cy="1175706"/>
          </a:xfrm>
          <a:prstGeom prst="rect">
            <a:avLst/>
          </a:prstGeom>
          <a:noFill/>
        </p:spPr>
        <p:txBody>
          <a:bodyPr wrap="square">
            <a:spAutoFit/>
          </a:bodyPr>
          <a:lstStyle/>
          <a:p>
            <a:pPr algn="ctr" defTabSz="1219170">
              <a:lnSpc>
                <a:spcPct val="80000"/>
              </a:lnSpc>
              <a:buClr>
                <a:srgbClr val="000000"/>
              </a:buClr>
            </a:pPr>
            <a:r>
              <a:rPr lang="en-US" sz="8800" b="1" kern="0" dirty="0">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a:ln w="28575">
                  <a:solidFill>
                    <a:srgbClr val="002060"/>
                  </a:solidFill>
                  <a:prstDash val="solid"/>
                </a:ln>
                <a:solidFill>
                  <a:srgbClr val="FFFF99"/>
                </a:solidFill>
                <a:effectLst>
                  <a:outerShdw blurRad="12700" dist="38100" dir="2700000" algn="tl" rotWithShape="0">
                    <a:srgbClr val="A56D96">
                      <a:lumMod val="60000"/>
                      <a:lumOff val="40000"/>
                    </a:srgbClr>
                  </a:outerShdw>
                </a:effectLst>
                <a:latin typeface="UVN Banh Mi" pitchFamily="2" charset="0"/>
                <a:cs typeface="Arial"/>
                <a:sym typeface="Arial"/>
              </a:rPr>
              <a:t>U</a:t>
            </a:r>
            <a:r>
              <a:rPr lang="en-US" sz="8800" b="1" kern="0" dirty="0">
                <a:ln w="28575">
                  <a:solidFill>
                    <a:srgbClr val="002060"/>
                  </a:solidFill>
                  <a:prstDash val="solid"/>
                </a:ln>
                <a:solidFill>
                  <a:srgbClr val="FF9999"/>
                </a:solidFill>
                <a:effectLst>
                  <a:outerShdw blurRad="12700" dist="38100" dir="2700000" algn="tl" rotWithShape="0">
                    <a:srgbClr val="A56D96">
                      <a:lumMod val="60000"/>
                      <a:lumOff val="40000"/>
                    </a:srgbClr>
                  </a:outerShdw>
                </a:effectLst>
                <a:latin typeface="UVN Banh Mi" pitchFamily="2" charset="0"/>
                <a:cs typeface="Arial"/>
                <a:sym typeface="Arial"/>
              </a:rPr>
              <a:t>Y</a:t>
            </a:r>
            <a:r>
              <a:rPr lang="en-US" sz="8800" b="1" kern="0" dirty="0">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Ệ</a:t>
            </a:r>
            <a:r>
              <a:rPr lang="en-US" sz="8800" b="1" kern="0" dirty="0">
                <a:ln w="28575">
                  <a:solidFill>
                    <a:srgbClr val="002060"/>
                  </a:solidFill>
                  <a:prstDash val="solid"/>
                </a:ln>
                <a:solidFill>
                  <a:srgbClr val="66FFFF"/>
                </a:solidFill>
                <a:effectLst>
                  <a:outerShdw blurRad="12700" dist="38100" dir="2700000" algn="tl" rotWithShape="0">
                    <a:srgbClr val="A56D96">
                      <a:lumMod val="60000"/>
                      <a:lumOff val="40000"/>
                    </a:srgbClr>
                  </a:outerShdw>
                </a:effectLst>
                <a:latin typeface="UVN Banh Mi" pitchFamily="2" charset="0"/>
                <a:cs typeface="Arial"/>
                <a:sym typeface="Arial"/>
              </a:rPr>
              <a:t>N</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FFCC66"/>
                </a:solidFill>
                <a:effectLst>
                  <a:outerShdw blurRad="12700" dist="38100" dir="2700000" algn="tl" rotWithShape="0">
                    <a:srgbClr val="A56D96">
                      <a:lumMod val="60000"/>
                      <a:lumOff val="40000"/>
                    </a:srgbClr>
                  </a:outerShdw>
                </a:effectLst>
                <a:latin typeface="UVN Banh Mi" pitchFamily="2" charset="0"/>
                <a:cs typeface="Arial"/>
                <a:sym typeface="Arial"/>
              </a:rPr>
              <a:t>Đ</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Ọ</a:t>
            </a:r>
            <a:r>
              <a:rPr lang="en-US" sz="8800" b="1" kern="0" dirty="0" err="1">
                <a:ln w="28575">
                  <a:solidFill>
                    <a:srgbClr val="002060"/>
                  </a:solidFill>
                  <a:prstDash val="solid"/>
                </a:ln>
                <a:solidFill>
                  <a:srgbClr val="CC99FF"/>
                </a:solidFill>
                <a:effectLst>
                  <a:outerShdw blurRad="12700" dist="38100" dir="2700000" algn="tl" rotWithShape="0">
                    <a:srgbClr val="A56D96">
                      <a:lumMod val="60000"/>
                      <a:lumOff val="40000"/>
                    </a:srgbClr>
                  </a:outerShdw>
                </a:effectLst>
                <a:latin typeface="UVN Banh Mi" pitchFamily="2" charset="0"/>
                <a:cs typeface="Arial"/>
                <a:sym typeface="Arial"/>
              </a:rPr>
              <a:t>C</a:t>
            </a:r>
            <a:r>
              <a:rPr lang="en-US" sz="8800" b="1" kern="0" dirty="0">
                <a:ln w="28575">
                  <a:solidFill>
                    <a:srgbClr val="002060"/>
                  </a:solidFill>
                  <a:prstDash val="solid"/>
                </a:ln>
                <a:solidFill>
                  <a:srgbClr val="A56D96"/>
                </a:solidFill>
                <a:effectLst>
                  <a:outerShdw blurRad="12700" dist="38100" dir="2700000" algn="tl" rotWithShape="0">
                    <a:srgbClr val="A56D96">
                      <a:lumMod val="60000"/>
                      <a:lumOff val="40000"/>
                    </a:srgbClr>
                  </a:outerShdw>
                </a:effectLst>
                <a:latin typeface="UVN Banh Mi" pitchFamily="2" charset="0"/>
                <a:cs typeface="Arial"/>
                <a:sym typeface="Arial"/>
              </a:rPr>
              <a:t> </a:t>
            </a:r>
            <a:r>
              <a:rPr lang="en-US" sz="8800" b="1" kern="0" dirty="0" err="1">
                <a:ln w="28575">
                  <a:solidFill>
                    <a:srgbClr val="002060"/>
                  </a:solidFill>
                  <a:prstDash val="solid"/>
                </a:ln>
                <a:solidFill>
                  <a:srgbClr val="99FF99"/>
                </a:solidFill>
                <a:effectLst>
                  <a:outerShdw blurRad="12700" dist="38100" dir="2700000" algn="tl" rotWithShape="0">
                    <a:srgbClr val="A56D96">
                      <a:lumMod val="60000"/>
                      <a:lumOff val="40000"/>
                    </a:srgbClr>
                  </a:outerShdw>
                </a:effectLst>
                <a:latin typeface="UVN Banh Mi" pitchFamily="2" charset="0"/>
                <a:cs typeface="Arial"/>
                <a:sym typeface="Arial"/>
              </a:rPr>
              <a:t>L</a:t>
            </a:r>
            <a:r>
              <a:rPr lang="en-US" sz="8800" b="1" kern="0" dirty="0" err="1">
                <a:ln w="28575">
                  <a:solidFill>
                    <a:srgbClr val="002060"/>
                  </a:solidFill>
                  <a:prstDash val="solid"/>
                </a:ln>
                <a:solidFill>
                  <a:srgbClr val="FFFF66"/>
                </a:solidFill>
                <a:effectLst>
                  <a:outerShdw blurRad="12700" dist="38100" dir="2700000" algn="tl" rotWithShape="0">
                    <a:srgbClr val="A56D96">
                      <a:lumMod val="60000"/>
                      <a:lumOff val="40000"/>
                    </a:srgbClr>
                  </a:outerShdw>
                </a:effectLst>
                <a:latin typeface="UVN Banh Mi" pitchFamily="2" charset="0"/>
                <a:cs typeface="Arial"/>
                <a:sym typeface="Arial"/>
              </a:rPr>
              <a:t>Ạ</a:t>
            </a:r>
            <a:r>
              <a:rPr lang="en-US" sz="8800" b="1" kern="0" dirty="0" err="1">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rPr>
              <a:t>I</a:t>
            </a:r>
            <a:endParaRPr lang="en-US" sz="8800" b="1" kern="0" dirty="0">
              <a:ln w="28575">
                <a:solidFill>
                  <a:srgbClr val="002060"/>
                </a:solidFill>
                <a:prstDash val="solid"/>
              </a:ln>
              <a:solidFill>
                <a:srgbClr val="FF6699"/>
              </a:solidFill>
              <a:effectLst>
                <a:outerShdw blurRad="12700" dist="38100" dir="2700000" algn="tl" rotWithShape="0">
                  <a:srgbClr val="A56D96">
                    <a:lumMod val="60000"/>
                    <a:lumOff val="40000"/>
                  </a:srgbClr>
                </a:outerShdw>
              </a:effectLst>
              <a:latin typeface="UVN Banh Mi" pitchFamily="2" charset="0"/>
              <a:cs typeface="Arial"/>
              <a:sym typeface="Arial"/>
            </a:endParaRPr>
          </a:p>
        </p:txBody>
      </p:sp>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4053084" y="2056108"/>
            <a:ext cx="6858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par>
                          <p:cTn id="8" fill="hold">
                            <p:stCondLst>
                              <p:cond delay="2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childTnLst>
                          </p:cTn>
                        </p:par>
                        <p:par>
                          <p:cTn id="16" fill="hold">
                            <p:stCondLst>
                              <p:cond delay="3000"/>
                            </p:stCondLst>
                            <p:childTnLst>
                              <p:par>
                                <p:cTn id="17" presetID="34" presetClass="emph" presetSubtype="0" fill="hold" grpId="0" nodeType="afterEffect">
                                  <p:stCondLst>
                                    <p:cond delay="0"/>
                                  </p:stCondLst>
                                  <p:iterate type="lt">
                                    <p:tmPct val="10000"/>
                                  </p:iterate>
                                  <p:childTnLst>
                                    <p:animMotion origin="layout" path="M 4.72222E-6 4.07407E-6 L 4.72222E-6 -0.07223 " pathEditMode="relative" rAng="0" ptsTypes="AA">
                                      <p:cBhvr>
                                        <p:cTn id="18" dur="250" accel="50000" decel="50000" autoRev="1" fill="hold">
                                          <p:stCondLst>
                                            <p:cond delay="0"/>
                                          </p:stCondLst>
                                        </p:cTn>
                                        <p:tgtEl>
                                          <p:spTgt spid="16"/>
                                        </p:tgtEl>
                                        <p:attrNameLst>
                                          <p:attrName>ppt_x</p:attrName>
                                          <p:attrName>ppt_y</p:attrName>
                                        </p:attrNameLst>
                                      </p:cBhvr>
                                      <p:rCtr x="0" y="-3611"/>
                                    </p:animMotion>
                                    <p:animRot by="1500000">
                                      <p:cBhvr>
                                        <p:cTn id="19" dur="125" fill="hold">
                                          <p:stCondLst>
                                            <p:cond delay="0"/>
                                          </p:stCondLst>
                                        </p:cTn>
                                        <p:tgtEl>
                                          <p:spTgt spid="16"/>
                                        </p:tgtEl>
                                        <p:attrNameLst>
                                          <p:attrName>r</p:attrName>
                                        </p:attrNameLst>
                                      </p:cBhvr>
                                    </p:animRot>
                                    <p:animRot by="-1500000">
                                      <p:cBhvr>
                                        <p:cTn id="20" dur="125" fill="hold">
                                          <p:stCondLst>
                                            <p:cond delay="125"/>
                                          </p:stCondLst>
                                        </p:cTn>
                                        <p:tgtEl>
                                          <p:spTgt spid="16"/>
                                        </p:tgtEl>
                                        <p:attrNameLst>
                                          <p:attrName>r</p:attrName>
                                        </p:attrNameLst>
                                      </p:cBhvr>
                                    </p:animRot>
                                    <p:animRot by="-1500000">
                                      <p:cBhvr>
                                        <p:cTn id="21" dur="125" fill="hold">
                                          <p:stCondLst>
                                            <p:cond delay="250"/>
                                          </p:stCondLst>
                                        </p:cTn>
                                        <p:tgtEl>
                                          <p:spTgt spid="16"/>
                                        </p:tgtEl>
                                        <p:attrNameLst>
                                          <p:attrName>r</p:attrName>
                                        </p:attrNameLst>
                                      </p:cBhvr>
                                    </p:animRot>
                                    <p:animRot by="1500000">
                                      <p:cBhvr>
                                        <p:cTn id="22"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86460"/>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diễn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điệu</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chung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chậm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rãi</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tâm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xúc</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4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 name="Graphic 1115">
            <a:extLst>
              <a:ext uri="{FF2B5EF4-FFF2-40B4-BE49-F238E27FC236}">
                <a16:creationId xmlns:a16="http://schemas.microsoft.com/office/drawing/2014/main" id="{ABED435F-2FDE-4E8F-A9EB-B3D82B63BA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1650" y="5073219"/>
            <a:ext cx="1784136" cy="1784136"/>
          </a:xfrm>
          <a:prstGeom prst="rect">
            <a:avLst/>
          </a:prstGeom>
        </p:spPr>
      </p:pic>
      <p:pic>
        <p:nvPicPr>
          <p:cNvPr id="3" name="Picture 2">
            <a:extLst>
              <a:ext uri="{FF2B5EF4-FFF2-40B4-BE49-F238E27FC236}">
                <a16:creationId xmlns:a16="http://schemas.microsoft.com/office/drawing/2014/main" id="{365EEA8B-FF2A-A10D-4A95-FF787646B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19" y="3973741"/>
            <a:ext cx="2338289" cy="2928581"/>
          </a:xfrm>
          <a:prstGeom prst="rect">
            <a:avLst/>
          </a:prstGeom>
        </p:spPr>
      </p:pic>
      <p:grpSp>
        <p:nvGrpSpPr>
          <p:cNvPr id="162" name="Group 161">
            <a:extLst>
              <a:ext uri="{FF2B5EF4-FFF2-40B4-BE49-F238E27FC236}">
                <a16:creationId xmlns:a16="http://schemas.microsoft.com/office/drawing/2014/main" id="{B3FBD4A7-3E04-45C4-99F2-6A3E0AA19DE4}"/>
              </a:ext>
            </a:extLst>
          </p:cNvPr>
          <p:cNvGrpSpPr/>
          <p:nvPr/>
        </p:nvGrpSpPr>
        <p:grpSpPr>
          <a:xfrm>
            <a:off x="7556823" y="2946507"/>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5"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3</a:t>
              </a:r>
            </a:p>
          </p:txBody>
        </p:sp>
      </p:grpSp>
      <p:pic>
        <p:nvPicPr>
          <p:cNvPr id="1117" name="Graphic 1116">
            <a:extLst>
              <a:ext uri="{FF2B5EF4-FFF2-40B4-BE49-F238E27FC236}">
                <a16:creationId xmlns:a16="http://schemas.microsoft.com/office/drawing/2014/main" id="{E3FC71C3-DE2D-4FB4-967B-EF175845B39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4909" y="4119820"/>
            <a:ext cx="1682898" cy="1682898"/>
          </a:xfrm>
          <a:prstGeom prst="rect">
            <a:avLst/>
          </a:prstGeom>
        </p:spPr>
      </p:pic>
      <p:grpSp>
        <p:nvGrpSpPr>
          <p:cNvPr id="177" name="Group 176">
            <a:extLst>
              <a:ext uri="{FF2B5EF4-FFF2-40B4-BE49-F238E27FC236}">
                <a16:creationId xmlns:a16="http://schemas.microsoft.com/office/drawing/2014/main" id="{C22F742D-4BD0-45FA-8C7B-1A34E8B6A6AE}"/>
              </a:ext>
            </a:extLst>
          </p:cNvPr>
          <p:cNvGrpSpPr/>
          <p:nvPr/>
        </p:nvGrpSpPr>
        <p:grpSpPr>
          <a:xfrm>
            <a:off x="9647184" y="3633613"/>
            <a:ext cx="414753" cy="856903"/>
            <a:chOff x="-2743200" y="6008610"/>
            <a:chExt cx="910543" cy="1535671"/>
          </a:xfrm>
        </p:grpSpPr>
        <p:cxnSp>
          <p:nvCxnSpPr>
            <p:cNvPr id="178" name="Straight Connector 177">
              <a:extLst>
                <a:ext uri="{FF2B5EF4-FFF2-40B4-BE49-F238E27FC236}">
                  <a16:creationId xmlns:a16="http://schemas.microsoft.com/office/drawing/2014/main" id="{738F1D4C-FDF8-4E99-8E8E-B2F2FC9BC221}"/>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9" name="Flowchart: Punched Tape 178">
              <a:hlinkClick r:id="rId7" action="ppaction://hlinksldjump"/>
              <a:extLst>
                <a:ext uri="{FF2B5EF4-FFF2-40B4-BE49-F238E27FC236}">
                  <a16:creationId xmlns:a16="http://schemas.microsoft.com/office/drawing/2014/main" id="{54D64E5B-333F-4F19-8EB1-26EC8563533A}"/>
                </a:ext>
              </a:extLst>
            </p:cNvPr>
            <p:cNvSpPr/>
            <p:nvPr/>
          </p:nvSpPr>
          <p:spPr>
            <a:xfrm>
              <a:off x="-2743200" y="6008610"/>
              <a:ext cx="910543" cy="693431"/>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rPr>
                <a:t>4</a:t>
              </a:r>
            </a:p>
          </p:txBody>
        </p:sp>
      </p:grpSp>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8"/>
          <a:srcRect/>
          <a:stretch/>
        </p:blipFill>
        <p:spPr>
          <a:xfrm rot="20409273">
            <a:off x="2362464" y="4553992"/>
            <a:ext cx="1473700" cy="1473700"/>
          </a:xfrm>
          <a:prstGeom prst="rect">
            <a:avLst/>
          </a:prstGeom>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885F0496-B669-475E-B8F8-F1330F59F79D}"/>
              </a:ext>
            </a:extLst>
          </p:cNvPr>
          <p:cNvGrpSpPr/>
          <p:nvPr/>
        </p:nvGrpSpPr>
        <p:grpSpPr>
          <a:xfrm>
            <a:off x="4943153" y="2503545"/>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9"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0" action="ppaction://hlinksldjump">
                    <a:extLst>
                      <a:ext uri="{A12FA001-AC4F-418D-AE19-62706E023703}">
                        <ahyp:hlinkClr xmlns:ahyp="http://schemas.microsoft.com/office/drawing/2018/hyperlinkcolor" val="tx"/>
                      </a:ext>
                    </a:extLst>
                  </a:hlinkClick>
                </a:rPr>
                <a:t>2</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1124" name="Graphic 1123">
            <a:extLst>
              <a:ext uri="{FF2B5EF4-FFF2-40B4-BE49-F238E27FC236}">
                <a16:creationId xmlns:a16="http://schemas.microsoft.com/office/drawing/2014/main" id="{138F0BB7-2EE6-4626-9EB5-52BF5D98E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34183" y="4090880"/>
            <a:ext cx="1569168" cy="1569168"/>
          </a:xfrm>
          <a:prstGeom prst="rect">
            <a:avLst/>
          </a:pr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1485" y="5132048"/>
            <a:ext cx="833239" cy="8332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B1E40D0-7E88-0610-B831-08E1EB45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2590" y="2969083"/>
            <a:ext cx="2093410" cy="2621883"/>
          </a:xfrm>
          <a:prstGeom prst="rect">
            <a:avLst/>
          </a:prstGeom>
        </p:spPr>
      </p:pic>
      <p:pic>
        <p:nvPicPr>
          <p:cNvPr id="12" name="Hammer">
            <a:extLst>
              <a:ext uri="{FF2B5EF4-FFF2-40B4-BE49-F238E27FC236}">
                <a16:creationId xmlns:a16="http://schemas.microsoft.com/office/drawing/2014/main" id="{57B84689-6466-8FDE-3BB3-6B946A6C82C3}"/>
              </a:ext>
            </a:extLst>
          </p:cNvPr>
          <p:cNvPicPr>
            <a:picLocks noChangeAspect="1"/>
          </p:cNvPicPr>
          <p:nvPr/>
        </p:nvPicPr>
        <p:blipFill>
          <a:blip r:embed="rId8"/>
          <a:srcRect/>
          <a:stretch/>
        </p:blipFill>
        <p:spPr>
          <a:xfrm rot="20409273">
            <a:off x="4790316" y="3398374"/>
            <a:ext cx="1473700" cy="1473700"/>
          </a:xfrm>
          <a:prstGeom prst="rect">
            <a:avLst/>
          </a:prstGeom>
          <a:effectLst>
            <a:outerShdw blurRad="50800" dist="38100" dir="2700000" algn="tl" rotWithShape="0">
              <a:prstClr val="black">
                <a:alpha val="40000"/>
              </a:prstClr>
            </a:outerShdw>
          </a:effectLst>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4037779" y="3685958"/>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00BC2-ABEF-538E-66B9-4882FB4C4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43" y="3314264"/>
            <a:ext cx="1915993" cy="2399678"/>
          </a:xfrm>
          <a:prstGeom prst="rect">
            <a:avLst/>
          </a:prstGeom>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8"/>
          <a:srcRect/>
          <a:stretch/>
        </p:blipFill>
        <p:spPr>
          <a:xfrm rot="20409273">
            <a:off x="7737133" y="3172309"/>
            <a:ext cx="1473700" cy="1473700"/>
          </a:xfrm>
          <a:prstGeom prst="rect">
            <a:avLst/>
          </a:prstGeom>
          <a:effectLst>
            <a:outerShdw blurRad="50800" dist="38100" dir="2700000" algn="tl" rotWithShape="0">
              <a:prstClr val="black">
                <a:alpha val="40000"/>
              </a:prstClr>
            </a:outerShdw>
          </a:effectLst>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6200000">
            <a:off x="6971054" y="387208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1118" name="Graphic 1117">
            <a:extLst>
              <a:ext uri="{FF2B5EF4-FFF2-40B4-BE49-F238E27FC236}">
                <a16:creationId xmlns:a16="http://schemas.microsoft.com/office/drawing/2014/main" id="{246B493E-ED38-43FC-AFF1-8241B72BA75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flipH="1">
            <a:off x="8092780" y="4920174"/>
            <a:ext cx="2188329" cy="2188329"/>
          </a:xfrm>
          <a:prstGeom prst="rect">
            <a:avLst/>
          </a:prstGeom>
        </p:spPr>
      </p:pic>
      <p:pic>
        <p:nvPicPr>
          <p:cNvPr id="16" name="Picture 15">
            <a:extLst>
              <a:ext uri="{FF2B5EF4-FFF2-40B4-BE49-F238E27FC236}">
                <a16:creationId xmlns:a16="http://schemas.microsoft.com/office/drawing/2014/main" id="{09DA4EAA-CCB1-1AF8-6859-B7B55258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133" y="4016064"/>
            <a:ext cx="2275641" cy="2850118"/>
          </a:xfrm>
          <a:prstGeom prst="rect">
            <a:avLst/>
          </a:prstGeom>
        </p:spPr>
      </p:pic>
      <p:pic>
        <p:nvPicPr>
          <p:cNvPr id="120" name="Hammer">
            <a:extLst>
              <a:ext uri="{FF2B5EF4-FFF2-40B4-BE49-F238E27FC236}">
                <a16:creationId xmlns:a16="http://schemas.microsoft.com/office/drawing/2014/main" id="{DC798C2F-F587-45FF-8B57-476CA969AE8B}"/>
              </a:ext>
            </a:extLst>
          </p:cNvPr>
          <p:cNvPicPr>
            <a:picLocks noChangeAspect="1"/>
          </p:cNvPicPr>
          <p:nvPr/>
        </p:nvPicPr>
        <p:blipFill>
          <a:blip r:embed="rId8"/>
          <a:srcRect/>
          <a:stretch/>
        </p:blipFill>
        <p:spPr>
          <a:xfrm rot="20409273">
            <a:off x="9403341" y="4560684"/>
            <a:ext cx="1473700" cy="1473700"/>
          </a:xfrm>
          <a:prstGeom prst="rect">
            <a:avLst/>
          </a:prstGeom>
          <a:effectLst>
            <a:outerShdw blurRad="50800" dist="38100" dir="2700000" algn="tl" rotWithShape="0">
              <a:prstClr val="black">
                <a:alpha val="40000"/>
              </a:prstClr>
            </a:outerShdw>
          </a:effectLst>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9240" y="5234849"/>
            <a:ext cx="833239" cy="833239"/>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1984686" y="3470602"/>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15"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hlinkClick r:id="rId15" action="ppaction://hlinksldjump">
                    <a:extLst>
                      <a:ext uri="{A12FA001-AC4F-418D-AE19-62706E023703}">
                        <ahyp:hlinkClr xmlns:ahyp="http://schemas.microsoft.com/office/drawing/2018/hyperlinkcolor" val="tx"/>
                      </a:ext>
                    </a:extLst>
                  </a:hlinkClick>
                </a:rPr>
                <a:t>1</a:t>
              </a:r>
              <a:endParaRPr kumimoji="0" lang="en-US" sz="2400" b="0" i="0" u="none" strike="noStrike" kern="1200" cap="none" spc="0" normalizeH="0" baseline="0" noProof="0" dirty="0">
                <a:ln>
                  <a:noFill/>
                </a:ln>
                <a:solidFill>
                  <a:srgbClr val="D55C88"/>
                </a:solidFill>
                <a:effectLst/>
                <a:uLnTx/>
                <a:uFillTx/>
                <a:latin typeface="Showcard Gothic" panose="04020904020102020604" pitchFamily="82" charset="0"/>
                <a:ea typeface="+mn-ea"/>
                <a:cs typeface="+mn-cs"/>
              </a:endParaRPr>
            </a:p>
          </p:txBody>
        </p:sp>
      </p:grpSp>
      <p:pic>
        <p:nvPicPr>
          <p:cNvPr id="2" name="Picture 1">
            <a:hlinkClick r:id="rId16" action="ppaction://hlinksldjump"/>
            <a:extLst>
              <a:ext uri="{FF2B5EF4-FFF2-40B4-BE49-F238E27FC236}">
                <a16:creationId xmlns:a16="http://schemas.microsoft.com/office/drawing/2014/main" id="{F5DCAFDA-3A29-0BC6-7F36-53C7E2E3341E}"/>
              </a:ext>
            </a:extLst>
          </p:cNvPr>
          <p:cNvPicPr>
            <a:picLocks noChangeAspect="1"/>
          </p:cNvPicPr>
          <p:nvPr/>
        </p:nvPicPr>
        <p:blipFill>
          <a:blip r:embed="rId17"/>
          <a:stretch>
            <a:fillRect/>
          </a:stretch>
        </p:blipFill>
        <p:spPr>
          <a:xfrm>
            <a:off x="11186160" y="6028599"/>
            <a:ext cx="722401" cy="7075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1000"/>
                                  </p:stCondLst>
                                  <p:childTnLst>
                                    <p:animMotion origin="layout" path="M 3.95833E-6 3.7037E-7 L 0.07304 -0.00046 " pathEditMode="relative" rAng="0" ptsTypes="AA">
                                      <p:cBhvr>
                                        <p:cTn id="6" dur="2000" fill="hold"/>
                                        <p:tgtEl>
                                          <p:spTgt spid="1124"/>
                                        </p:tgtEl>
                                        <p:attrNameLst>
                                          <p:attrName>ppt_x</p:attrName>
                                          <p:attrName>ppt_y</p:attrName>
                                        </p:attrNameLst>
                                      </p:cBhvr>
                                      <p:rCtr x="3646" y="-23"/>
                                    </p:animMotion>
                                  </p:childTnLst>
                                </p:cTn>
                              </p:par>
                              <p:par>
                                <p:cTn id="7" presetID="63" presetClass="path" presetSubtype="0" repeatCount="indefinite" accel="50000" decel="50000" autoRev="1" fill="hold" nodeType="withEffect">
                                  <p:stCondLst>
                                    <p:cond delay="1500"/>
                                  </p:stCondLst>
                                  <p:childTnLst>
                                    <p:animMotion origin="layout" path="M 4.79167E-6 2.59259E-6 L 0.07317 -0.00648 " pathEditMode="relative" rAng="0" ptsTypes="AA">
                                      <p:cBhvr>
                                        <p:cTn id="8" dur="2000" fill="hold"/>
                                        <p:tgtEl>
                                          <p:spTgt spid="1116"/>
                                        </p:tgtEl>
                                        <p:attrNameLst>
                                          <p:attrName>ppt_x</p:attrName>
                                          <p:attrName>ppt_y</p:attrName>
                                        </p:attrNameLst>
                                      </p:cBhvr>
                                      <p:rCtr x="3659" y="-324"/>
                                    </p:animMotion>
                                  </p:childTnLst>
                                </p:cTn>
                              </p:par>
                              <p:par>
                                <p:cTn id="9" presetID="63" presetClass="path" presetSubtype="0" repeatCount="indefinite" accel="50000" decel="50000" autoRev="1" fill="hold" nodeType="withEffect">
                                  <p:stCondLst>
                                    <p:cond delay="1500"/>
                                  </p:stCondLst>
                                  <p:childTnLst>
                                    <p:animMotion origin="layout" path="M 2.08333E-6 3.7037E-7 L 0.06901 0.00023 " pathEditMode="relative" rAng="0" ptsTypes="AA">
                                      <p:cBhvr>
                                        <p:cTn id="10" dur="2000" fill="hold"/>
                                        <p:tgtEl>
                                          <p:spTgt spid="1117"/>
                                        </p:tgtEl>
                                        <p:attrNameLst>
                                          <p:attrName>ppt_x</p:attrName>
                                          <p:attrName>ppt_y</p:attrName>
                                        </p:attrNameLst>
                                      </p:cBhvr>
                                      <p:rCtr x="3451" y="0"/>
                                    </p:animMotion>
                                  </p:childTnLst>
                                </p:cTn>
                              </p:par>
                              <p:par>
                                <p:cTn id="11" presetID="63" presetClass="path" presetSubtype="0" repeatCount="indefinite" accel="50000" decel="50000" autoRev="1" fill="hold" nodeType="withEffect">
                                  <p:stCondLst>
                                    <p:cond delay="2000"/>
                                  </p:stCondLst>
                                  <p:childTnLst>
                                    <p:animMotion origin="layout" path="M 4.375E-6 -1.85185E-6 L 0.07174 0.00787 " pathEditMode="relative" rAng="0" ptsTypes="AA">
                                      <p:cBhvr>
                                        <p:cTn id="12" dur="2000" fill="hold"/>
                                        <p:tgtEl>
                                          <p:spTgt spid="1118"/>
                                        </p:tgtEl>
                                        <p:attrNameLst>
                                          <p:attrName>ppt_x</p:attrName>
                                          <p:attrName>ppt_y</p:attrName>
                                        </p:attrNameLst>
                                      </p:cBhvr>
                                      <p:rCtr x="3581"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22"/>
                                        </p:tgtEl>
                                        <p:attrNameLst>
                                          <p:attrName>style.visibility</p:attrName>
                                        </p:attrNameLst>
                                      </p:cBhvr>
                                      <p:to>
                                        <p:strVal val="visible"/>
                                      </p:to>
                                    </p:set>
                                    <p:anim calcmode="lin" valueType="num">
                                      <p:cBhvr>
                                        <p:cTn id="18" dur="500" fill="hold"/>
                                        <p:tgtEl>
                                          <p:spTgt spid="122"/>
                                        </p:tgtEl>
                                        <p:attrNameLst>
                                          <p:attrName>ppt_w</p:attrName>
                                        </p:attrNameLst>
                                      </p:cBhvr>
                                      <p:tavLst>
                                        <p:tav tm="0">
                                          <p:val>
                                            <p:fltVal val="0"/>
                                          </p:val>
                                        </p:tav>
                                        <p:tav tm="100000">
                                          <p:val>
                                            <p:strVal val="#ppt_w"/>
                                          </p:val>
                                        </p:tav>
                                      </p:tavLst>
                                    </p:anim>
                                    <p:anim calcmode="lin" valueType="num">
                                      <p:cBhvr>
                                        <p:cTn id="19" dur="500" fill="hold"/>
                                        <p:tgtEl>
                                          <p:spTgt spid="122"/>
                                        </p:tgtEl>
                                        <p:attrNameLst>
                                          <p:attrName>ppt_h</p:attrName>
                                        </p:attrNameLst>
                                      </p:cBhvr>
                                      <p:tavLst>
                                        <p:tav tm="0">
                                          <p:val>
                                            <p:fltVal val="0"/>
                                          </p:val>
                                        </p:tav>
                                        <p:tav tm="100000">
                                          <p:val>
                                            <p:strVal val="#ppt_h"/>
                                          </p:val>
                                        </p:tav>
                                      </p:tavLst>
                                    </p:anim>
                                    <p:anim calcmode="lin" valueType="num">
                                      <p:cBhvr>
                                        <p:cTn id="20" dur="500" fill="hold"/>
                                        <p:tgtEl>
                                          <p:spTgt spid="122"/>
                                        </p:tgtEl>
                                        <p:attrNameLst>
                                          <p:attrName>style.rotation</p:attrName>
                                        </p:attrNameLst>
                                      </p:cBhvr>
                                      <p:tavLst>
                                        <p:tav tm="0">
                                          <p:val>
                                            <p:fltVal val="360"/>
                                          </p:val>
                                        </p:tav>
                                        <p:tav tm="100000">
                                          <p:val>
                                            <p:fltVal val="0"/>
                                          </p:val>
                                        </p:tav>
                                      </p:tavLst>
                                    </p:anim>
                                    <p:animEffect transition="in" filter="fade">
                                      <p:cBhvr>
                                        <p:cTn id="21" dur="500"/>
                                        <p:tgtEl>
                                          <p:spTgt spid="122"/>
                                        </p:tgtEl>
                                      </p:cBhvr>
                                    </p:animEffect>
                                  </p:childTnLst>
                                  <p:subTnLst>
                                    <p:audio>
                                      <p:cMediaNode>
                                        <p:cTn display="0" masterRel="sameClick">
                                          <p:stCondLst>
                                            <p:cond evt="begin" delay="0">
                                              <p:tn val="16"/>
                                            </p:cond>
                                          </p:stCondLst>
                                          <p:endCondLst>
                                            <p:cond evt="onStopAudio" delay="0">
                                              <p:tgtEl>
                                                <p:sldTgt/>
                                              </p:tgtEl>
                                            </p:cond>
                                          </p:endCondLst>
                                        </p:cTn>
                                        <p:tgtEl>
                                          <p:sndTgt r:embed="rId2" name="Blowing A Raspberry Fart.wav"/>
                                        </p:tgtEl>
                                      </p:cMediaNode>
                                    </p:audio>
                                  </p:subTnLst>
                                </p:cTn>
                              </p:par>
                            </p:childTnLst>
                          </p:cTn>
                        </p:par>
                        <p:par>
                          <p:cTn id="22" fill="hold">
                            <p:stCondLst>
                              <p:cond delay="500"/>
                            </p:stCondLst>
                            <p:childTnLst>
                              <p:par>
                                <p:cTn id="23" presetID="10" presetClass="exit" presetSubtype="0" fill="hold" nodeType="afterEffect">
                                  <p:stCondLst>
                                    <p:cond delay="0"/>
                                  </p:stCondLst>
                                  <p:childTnLst>
                                    <p:animEffect transition="out" filter="fade">
                                      <p:cBhvr>
                                        <p:cTn id="24" dur="500"/>
                                        <p:tgtEl>
                                          <p:spTgt spid="122"/>
                                        </p:tgtEl>
                                      </p:cBhvr>
                                    </p:animEffect>
                                    <p:set>
                                      <p:cBhvr>
                                        <p:cTn id="25" dur="1" fill="hold">
                                          <p:stCondLst>
                                            <p:cond delay="499"/>
                                          </p:stCondLst>
                                        </p:cTn>
                                        <p:tgtEl>
                                          <p:spTgt spid="122"/>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1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childTnLst>
                                </p:cTn>
                              </p:par>
                              <p:par>
                                <p:cTn id="30" presetID="1" presetClass="exit" presetSubtype="0" fill="hold" nodeType="withEffect">
                                  <p:stCondLst>
                                    <p:cond delay="250"/>
                                  </p:stCondLst>
                                  <p:childTnLst>
                                    <p:set>
                                      <p:cBhvr>
                                        <p:cTn id="31" dur="1" fill="hold">
                                          <p:stCondLst>
                                            <p:cond delay="0"/>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Blowing A Raspberry Fart.wav"/>
                                        </p:tgtEl>
                                      </p:cMediaNode>
                                    </p:audio>
                                  </p:subTnLst>
                                </p:cTn>
                              </p:par>
                            </p:childTnLst>
                          </p:cTn>
                        </p:par>
                        <p:par>
                          <p:cTn id="41" fill="hold">
                            <p:stCondLst>
                              <p:cond delay="500"/>
                            </p:stCondLst>
                            <p:childTnLst>
                              <p:par>
                                <p:cTn id="42" presetID="10" presetClass="exit" presetSubtype="0" fill="hold" nodeType="after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2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xit" presetSubtype="0" fill="hold" nodeType="withEffect">
                                  <p:stCondLst>
                                    <p:cond delay="250"/>
                                  </p:stCondLst>
                                  <p:childTnLst>
                                    <p:set>
                                      <p:cBhvr>
                                        <p:cTn id="50"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121"/>
                                        </p:tgtEl>
                                        <p:attrNameLst>
                                          <p:attrName>style.visibility</p:attrName>
                                        </p:attrNameLst>
                                      </p:cBhvr>
                                      <p:to>
                                        <p:strVal val="visible"/>
                                      </p:to>
                                    </p:set>
                                    <p:anim calcmode="lin" valueType="num">
                                      <p:cBhvr>
                                        <p:cTn id="56" dur="500" fill="hold"/>
                                        <p:tgtEl>
                                          <p:spTgt spid="121"/>
                                        </p:tgtEl>
                                        <p:attrNameLst>
                                          <p:attrName>ppt_w</p:attrName>
                                        </p:attrNameLst>
                                      </p:cBhvr>
                                      <p:tavLst>
                                        <p:tav tm="0">
                                          <p:val>
                                            <p:fltVal val="0"/>
                                          </p:val>
                                        </p:tav>
                                        <p:tav tm="100000">
                                          <p:val>
                                            <p:strVal val="#ppt_w"/>
                                          </p:val>
                                        </p:tav>
                                      </p:tavLst>
                                    </p:anim>
                                    <p:anim calcmode="lin" valueType="num">
                                      <p:cBhvr>
                                        <p:cTn id="57" dur="500" fill="hold"/>
                                        <p:tgtEl>
                                          <p:spTgt spid="121"/>
                                        </p:tgtEl>
                                        <p:attrNameLst>
                                          <p:attrName>ppt_h</p:attrName>
                                        </p:attrNameLst>
                                      </p:cBhvr>
                                      <p:tavLst>
                                        <p:tav tm="0">
                                          <p:val>
                                            <p:fltVal val="0"/>
                                          </p:val>
                                        </p:tav>
                                        <p:tav tm="100000">
                                          <p:val>
                                            <p:strVal val="#ppt_h"/>
                                          </p:val>
                                        </p:tav>
                                      </p:tavLst>
                                    </p:anim>
                                    <p:anim calcmode="lin" valueType="num">
                                      <p:cBhvr>
                                        <p:cTn id="58" dur="500" fill="hold"/>
                                        <p:tgtEl>
                                          <p:spTgt spid="121"/>
                                        </p:tgtEl>
                                        <p:attrNameLst>
                                          <p:attrName>style.rotation</p:attrName>
                                        </p:attrNameLst>
                                      </p:cBhvr>
                                      <p:tavLst>
                                        <p:tav tm="0">
                                          <p:val>
                                            <p:fltVal val="360"/>
                                          </p:val>
                                        </p:tav>
                                        <p:tav tm="100000">
                                          <p:val>
                                            <p:fltVal val="0"/>
                                          </p:val>
                                        </p:tav>
                                      </p:tavLst>
                                    </p:anim>
                                    <p:animEffect transition="in" filter="fade">
                                      <p:cBhvr>
                                        <p:cTn id="59" dur="500"/>
                                        <p:tgtEl>
                                          <p:spTgt spid="121"/>
                                        </p:tgtEl>
                                      </p:cBhvr>
                                    </p:animEffect>
                                  </p:childTnLst>
                                  <p:subTnLst>
                                    <p:audio>
                                      <p:cMediaNode>
                                        <p:cTn display="0" masterRel="sameClick">
                                          <p:stCondLst>
                                            <p:cond evt="begin" delay="0">
                                              <p:tn val="54"/>
                                            </p:cond>
                                          </p:stCondLst>
                                          <p:endCondLst>
                                            <p:cond evt="onStopAudio" delay="0">
                                              <p:tgtEl>
                                                <p:sldTgt/>
                                              </p:tgtEl>
                                            </p:cond>
                                          </p:endCondLst>
                                        </p:cTn>
                                        <p:tgtEl>
                                          <p:sndTgt r:embed="rId2" name="Blowing A Raspberry Fart.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21"/>
                                        </p:tgtEl>
                                      </p:cBhvr>
                                    </p:animEffect>
                                    <p:set>
                                      <p:cBhvr>
                                        <p:cTn id="63" dur="1" fill="hold">
                                          <p:stCondLst>
                                            <p:cond delay="499"/>
                                          </p:stCondLst>
                                        </p:cTn>
                                        <p:tgtEl>
                                          <p:spTgt spid="121"/>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117"/>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par>
                                <p:cTn id="68" presetID="1" presetClass="exit" presetSubtype="0" fill="hold" nodeType="withEffect">
                                  <p:stCondLst>
                                    <p:cond delay="250"/>
                                  </p:stCondLst>
                                  <p:childTnLst>
                                    <p:set>
                                      <p:cBhvr>
                                        <p:cTn id="6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120"/>
                                        </p:tgtEl>
                                        <p:attrNameLst>
                                          <p:attrName>style.visibility</p:attrName>
                                        </p:attrNameLst>
                                      </p:cBhvr>
                                      <p:to>
                                        <p:strVal val="visible"/>
                                      </p:to>
                                    </p:set>
                                    <p:anim calcmode="lin" valueType="num">
                                      <p:cBhvr>
                                        <p:cTn id="75" dur="500" fill="hold"/>
                                        <p:tgtEl>
                                          <p:spTgt spid="120"/>
                                        </p:tgtEl>
                                        <p:attrNameLst>
                                          <p:attrName>ppt_w</p:attrName>
                                        </p:attrNameLst>
                                      </p:cBhvr>
                                      <p:tavLst>
                                        <p:tav tm="0">
                                          <p:val>
                                            <p:fltVal val="0"/>
                                          </p:val>
                                        </p:tav>
                                        <p:tav tm="100000">
                                          <p:val>
                                            <p:strVal val="#ppt_w"/>
                                          </p:val>
                                        </p:tav>
                                      </p:tavLst>
                                    </p:anim>
                                    <p:anim calcmode="lin" valueType="num">
                                      <p:cBhvr>
                                        <p:cTn id="76" dur="500" fill="hold"/>
                                        <p:tgtEl>
                                          <p:spTgt spid="120"/>
                                        </p:tgtEl>
                                        <p:attrNameLst>
                                          <p:attrName>ppt_h</p:attrName>
                                        </p:attrNameLst>
                                      </p:cBhvr>
                                      <p:tavLst>
                                        <p:tav tm="0">
                                          <p:val>
                                            <p:fltVal val="0"/>
                                          </p:val>
                                        </p:tav>
                                        <p:tav tm="100000">
                                          <p:val>
                                            <p:strVal val="#ppt_h"/>
                                          </p:val>
                                        </p:tav>
                                      </p:tavLst>
                                    </p:anim>
                                    <p:anim calcmode="lin" valueType="num">
                                      <p:cBhvr>
                                        <p:cTn id="77" dur="500" fill="hold"/>
                                        <p:tgtEl>
                                          <p:spTgt spid="120"/>
                                        </p:tgtEl>
                                        <p:attrNameLst>
                                          <p:attrName>style.rotation</p:attrName>
                                        </p:attrNameLst>
                                      </p:cBhvr>
                                      <p:tavLst>
                                        <p:tav tm="0">
                                          <p:val>
                                            <p:fltVal val="360"/>
                                          </p:val>
                                        </p:tav>
                                        <p:tav tm="100000">
                                          <p:val>
                                            <p:fltVal val="0"/>
                                          </p:val>
                                        </p:tav>
                                      </p:tavLst>
                                    </p:anim>
                                    <p:animEffect transition="in" filter="fade">
                                      <p:cBhvr>
                                        <p:cTn id="78" dur="500"/>
                                        <p:tgtEl>
                                          <p:spTgt spid="120"/>
                                        </p:tgtEl>
                                      </p:cBhvr>
                                    </p:animEffect>
                                  </p:childTnLst>
                                  <p:subTnLst>
                                    <p:audio>
                                      <p:cMediaNode>
                                        <p:cTn display="0" masterRel="sameClick">
                                          <p:stCondLst>
                                            <p:cond evt="begin" delay="0">
                                              <p:tn val="73"/>
                                            </p:cond>
                                          </p:stCondLst>
                                          <p:endCondLst>
                                            <p:cond evt="onStopAudio" delay="0">
                                              <p:tgtEl>
                                                <p:sldTgt/>
                                              </p:tgtEl>
                                            </p:cond>
                                          </p:endCondLst>
                                        </p:cTn>
                                        <p:tgtEl>
                                          <p:sndTgt r:embed="rId2" name="Blowing A Raspberry Fart.wav"/>
                                        </p:tgtEl>
                                      </p:cMediaNode>
                                    </p:audio>
                                  </p:sub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120"/>
                                        </p:tgtEl>
                                      </p:cBhvr>
                                    </p:animEffect>
                                    <p:set>
                                      <p:cBhvr>
                                        <p:cTn id="82" dur="1" fill="hold">
                                          <p:stCondLst>
                                            <p:cond delay="499"/>
                                          </p:stCondLst>
                                        </p:cTn>
                                        <p:tgtEl>
                                          <p:spTgt spid="120"/>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11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par>
                                <p:cTn id="87" presetID="1" presetClass="exit" presetSubtype="0" fill="hold" nodeType="withEffect">
                                  <p:stCondLst>
                                    <p:cond delay="250"/>
                                  </p:stCondLst>
                                  <p:childTnLst>
                                    <p:set>
                                      <p:cBhvr>
                                        <p:cTn id="88"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2" name="Picture 1">
            <a:extLst>
              <a:ext uri="{FF2B5EF4-FFF2-40B4-BE49-F238E27FC236}">
                <a16:creationId xmlns:a16="http://schemas.microsoft.com/office/drawing/2014/main" id="{6A19BC6F-39FC-C34D-C87E-8B13EE5A7F86}"/>
              </a:ext>
            </a:extLst>
          </p:cNvPr>
          <p:cNvPicPr>
            <a:picLocks noChangeAspect="1"/>
          </p:cNvPicPr>
          <p:nvPr/>
        </p:nvPicPr>
        <p:blipFill>
          <a:blip r:embed="rId4"/>
          <a:stretch>
            <a:fillRect/>
          </a:stretch>
        </p:blipFill>
        <p:spPr>
          <a:xfrm>
            <a:off x="2843388" y="2267653"/>
            <a:ext cx="9126503" cy="1347333"/>
          </a:xfrm>
          <a:prstGeom prst="rect">
            <a:avLst/>
          </a:prstGeom>
        </p:spPr>
      </p:pic>
    </p:spTree>
    <p:extLst>
      <p:ext uri="{BB962C8B-B14F-4D97-AF65-F5344CB8AC3E}">
        <p14:creationId xmlns:p14="http://schemas.microsoft.com/office/powerpoint/2010/main" val="2388218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737360" y="386080"/>
            <a:ext cx="849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Tra từ điển để tìm nghĩa của mỗi từ dưới đây:</a:t>
            </a:r>
            <a:endParaRPr lang="en-US" sz="3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6B9DC71-78DD-A336-D507-825C9189CFCC}"/>
              </a:ext>
            </a:extLst>
          </p:cNvPr>
          <p:cNvPicPr>
            <a:picLocks noChangeAspect="1"/>
          </p:cNvPicPr>
          <p:nvPr/>
        </p:nvPicPr>
        <p:blipFill>
          <a:blip r:embed="rId3"/>
          <a:stretch>
            <a:fillRect/>
          </a:stretch>
        </p:blipFill>
        <p:spPr>
          <a:xfrm>
            <a:off x="3294062" y="1168082"/>
            <a:ext cx="5400675" cy="904875"/>
          </a:xfrm>
          <a:prstGeom prst="rect">
            <a:avLst/>
          </a:prstGeom>
        </p:spPr>
      </p:pic>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306945"/>
            </a:xfrm>
            <a:prstGeom prst="rect">
              <a:avLst/>
            </a:prstGeom>
            <a:noFill/>
          </p:spPr>
          <p:txBody>
            <a:bodyPr wrap="square">
              <a:spAutoFit/>
            </a:bodyPr>
            <a:lstStyle/>
            <a:p>
              <a:r>
                <a:rPr lang="en-US" sz="40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Cổ</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truyền: từ x</a:t>
              </a:r>
              <a:r>
                <a:rPr lang="en-US" sz="4000" dirty="0">
                  <a:solidFill>
                    <a:srgbClr val="002060"/>
                  </a:solidFill>
                  <a:latin typeface="Calibri" panose="020F0502020204030204" pitchFamily="34" charset="0"/>
                  <a:ea typeface="Calibri" panose="020F0502020204030204" pitchFamily="34" charset="0"/>
                  <a:cs typeface="Calibri" panose="020F0502020204030204" pitchFamily="34" charset="0"/>
                </a:rPr>
                <a:t>ư</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 truy</a:t>
              </a:r>
              <a:r>
                <a:rPr lang="en-US"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ề</a:t>
              </a:r>
              <a:r>
                <a:rPr lang="vi-VN" sz="40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n lại, vốn có từ xưa.</a:t>
              </a:r>
              <a:endParaRPr lang="en-US" sz="4000" dirty="0">
                <a:solidFill>
                  <a:srgbClr val="002060"/>
                </a:solidFill>
              </a:endParaRPr>
            </a:p>
          </p:txBody>
        </p:sp>
      </p:grpSp>
      <p:grpSp>
        <p:nvGrpSpPr>
          <p:cNvPr id="12" name="Nhóm 16">
            <a:extLst>
              <a:ext uri="{FF2B5EF4-FFF2-40B4-BE49-F238E27FC236}">
                <a16:creationId xmlns:a16="http://schemas.microsoft.com/office/drawing/2014/main" id="{F9E091E9-9185-006D-DDFE-251E83E32C33}"/>
              </a:ext>
            </a:extLst>
          </p:cNvPr>
          <p:cNvGrpSpPr/>
          <p:nvPr/>
        </p:nvGrpSpPr>
        <p:grpSpPr>
          <a:xfrm>
            <a:off x="1081875" y="3851354"/>
            <a:ext cx="10038194" cy="1848406"/>
            <a:chOff x="1955635" y="9758"/>
            <a:chExt cx="7188365" cy="590021"/>
          </a:xfrm>
        </p:grpSpPr>
        <p:sp>
          <p:nvSpPr>
            <p:cNvPr id="13" name="Hình chữ nhật: Góc Tròn 11">
              <a:extLst>
                <a:ext uri="{FF2B5EF4-FFF2-40B4-BE49-F238E27FC236}">
                  <a16:creationId xmlns:a16="http://schemas.microsoft.com/office/drawing/2014/main" id="{B6C26DD8-317E-B0CE-3EE8-F7B37964785F}"/>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14" name="Hộp Văn bản 12">
              <a:extLst>
                <a:ext uri="{FF2B5EF4-FFF2-40B4-BE49-F238E27FC236}">
                  <a16:creationId xmlns:a16="http://schemas.microsoft.com/office/drawing/2014/main" id="{0404E45B-E717-35A0-ACE1-746500EA3CF7}"/>
                </a:ext>
              </a:extLst>
            </p:cNvPr>
            <p:cNvSpPr txBox="1"/>
            <p:nvPr/>
          </p:nvSpPr>
          <p:spPr>
            <a:xfrm>
              <a:off x="2085671" y="9758"/>
              <a:ext cx="6836460" cy="559990"/>
            </a:xfrm>
            <a:prstGeom prst="rect">
              <a:avLst/>
            </a:prstGeom>
            <a:noFill/>
          </p:spPr>
          <p:txBody>
            <a:bodyPr wrap="square">
              <a:spAutoFit/>
            </a:bodyPr>
            <a:lstStyle/>
            <a:p>
              <a:pPr marL="0" marR="0" algn="just">
                <a:spcBef>
                  <a:spcPts val="0"/>
                </a:spcBef>
                <a:spcAft>
                  <a:spcPts val="0"/>
                </a:spcAft>
              </a:pPr>
              <a:r>
                <a:rPr lang="nl-NL" sz="3600" dirty="0">
                  <a:solidFill>
                    <a:srgbClr val="002060"/>
                  </a:solidFill>
                  <a:effectLst/>
                  <a:ea typeface="Calibri" panose="020F0502020204030204" pitchFamily="34" charset="0"/>
                </a:rPr>
                <a:t>Cổ vật: vật được chế tạo từ thời xa xưa, có giá trị văn hoá, nghệ thuật, lịch sử, ít nhất có từ một trăm năm tuổi trở lên.</a:t>
              </a:r>
              <a:endParaRPr lang="en-US" sz="3600" dirty="0">
                <a:solidFill>
                  <a:srgbClr val="002060"/>
                </a:solidFill>
                <a:effectLst/>
                <a:ea typeface="Calibri" panose="020F0502020204030204" pitchFamily="34" charset="0"/>
              </a:endParaRPr>
            </a:p>
          </p:txBody>
        </p:sp>
      </p:grpSp>
    </p:spTree>
    <p:extLst>
      <p:ext uri="{BB962C8B-B14F-4D97-AF65-F5344CB8AC3E}">
        <p14:creationId xmlns:p14="http://schemas.microsoft.com/office/powerpoint/2010/main" val="240887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1635760" y="386080"/>
            <a:ext cx="859536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2. </a:t>
            </a:r>
            <a:r>
              <a:rPr lang="vi-VN" sz="3600" b="1" dirty="0">
                <a:solidFill>
                  <a:prstClr val="black"/>
                </a:solidFill>
                <a:latin typeface="Cambria" panose="02040503050406030204" pitchFamily="18" charset="0"/>
                <a:ea typeface="Cambria" panose="02040503050406030204" pitchFamily="18" charset="0"/>
              </a:rPr>
              <a:t>Tìm thêm 3 từ có tiếng cổ với nghĩa “thuộc về thời xa xưa”.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1051395" y="2581354"/>
            <a:ext cx="10246525" cy="873046"/>
            <a:chOff x="1955635" y="9758"/>
            <a:chExt cx="7337551" cy="590021"/>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85671" y="9758"/>
              <a:ext cx="7207515" cy="560953"/>
            </a:xfrm>
            <a:prstGeom prst="rect">
              <a:avLst/>
            </a:prstGeom>
            <a:noFill/>
          </p:spPr>
          <p:txBody>
            <a:bodyPr wrap="square">
              <a:spAutoFit/>
            </a:bodyPr>
            <a:lstStyle/>
            <a:p>
              <a:pPr marL="0" marR="0" algn="ctr">
                <a:lnSpc>
                  <a:spcPct val="120000"/>
                </a:lnSpc>
                <a:spcBef>
                  <a:spcPts val="0"/>
                </a:spcBef>
                <a:spcAft>
                  <a:spcPts val="0"/>
                </a:spcAft>
              </a:pPr>
              <a:r>
                <a:rPr lang="nl-NL" sz="4400" dirty="0">
                  <a:solidFill>
                    <a:srgbClr val="FF0000"/>
                  </a:solidFill>
                  <a:effectLst/>
                  <a:latin typeface="Cambria" panose="02040503050406030204" pitchFamily="18" charset="0"/>
                  <a:ea typeface="Cambria" panose="02040503050406030204" pitchFamily="18" charset="0"/>
                </a:rPr>
                <a:t>Ví dụ: Cổ kính, cổ đại, cổ thụ,...</a:t>
              </a:r>
              <a:endParaRPr lang="en-US" sz="44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5849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Khám phá Măng Đen - Đà Lạt thứ hai của Tây Nguyên">
            <a:extLst>
              <a:ext uri="{FF2B5EF4-FFF2-40B4-BE49-F238E27FC236}">
                <a16:creationId xmlns:a16="http://schemas.microsoft.com/office/drawing/2014/main" id="{9EF08C01-7092-4322-88DD-8441A5209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11F43F6-CAE5-433B-887A-0F7A63B6FF6A}"/>
              </a:ext>
            </a:extLst>
          </p:cNvPr>
          <p:cNvSpPr/>
          <p:nvPr/>
        </p:nvSpPr>
        <p:spPr>
          <a:xfrm>
            <a:off x="409074" y="216568"/>
            <a:ext cx="11285621" cy="643689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297EC94-958B-D53F-FE40-ADFD45C059D9}"/>
              </a:ext>
            </a:extLst>
          </p:cNvPr>
          <p:cNvSpPr txBox="1"/>
          <p:nvPr/>
        </p:nvSpPr>
        <p:spPr>
          <a:xfrm>
            <a:off x="863600" y="386080"/>
            <a:ext cx="9621520" cy="1200329"/>
          </a:xfrm>
          <a:prstGeom prst="rect">
            <a:avLst/>
          </a:prstGeom>
          <a:noFill/>
        </p:spPr>
        <p:txBody>
          <a:bodyPr wrap="square" rtlCol="0">
            <a:spAutoFit/>
          </a:bodyPr>
          <a:lstStyle/>
          <a:p>
            <a:pPr lvl="0" algn="just"/>
            <a:r>
              <a:rPr lang="en-US" sz="3600" b="1" dirty="0">
                <a:solidFill>
                  <a:prstClr val="black"/>
                </a:solidFill>
                <a:latin typeface="Cambria" panose="02040503050406030204" pitchFamily="18" charset="0"/>
                <a:ea typeface="Cambria" panose="02040503050406030204" pitchFamily="18" charset="0"/>
              </a:rPr>
              <a:t>3. </a:t>
            </a:r>
            <a:r>
              <a:rPr lang="vi-VN" sz="3600" b="1" dirty="0">
                <a:solidFill>
                  <a:prstClr val="black"/>
                </a:solidFill>
                <a:latin typeface="Cambria" panose="02040503050406030204" pitchFamily="18" charset="0"/>
                <a:ea typeface="Cambria" panose="02040503050406030204" pitchFamily="18" charset="0"/>
              </a:rPr>
              <a:t>Tìm từ có tiếng cổ thay cho bông hoa trong mỗi câu dưới đây: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Nhóm 16">
            <a:extLst>
              <a:ext uri="{FF2B5EF4-FFF2-40B4-BE49-F238E27FC236}">
                <a16:creationId xmlns:a16="http://schemas.microsoft.com/office/drawing/2014/main" id="{B2B8EDA1-9818-74C9-C012-A03AD6F41F38}"/>
              </a:ext>
            </a:extLst>
          </p:cNvPr>
          <p:cNvGrpSpPr/>
          <p:nvPr/>
        </p:nvGrpSpPr>
        <p:grpSpPr>
          <a:xfrm>
            <a:off x="579120" y="1936694"/>
            <a:ext cx="10861084" cy="4078025"/>
            <a:chOff x="1955635" y="15031"/>
            <a:chExt cx="7188365" cy="584748"/>
          </a:xfrm>
        </p:grpSpPr>
        <p:sp>
          <p:nvSpPr>
            <p:cNvPr id="10" name="Hình chữ nhật: Góc Tròn 11">
              <a:extLst>
                <a:ext uri="{FF2B5EF4-FFF2-40B4-BE49-F238E27FC236}">
                  <a16:creationId xmlns:a16="http://schemas.microsoft.com/office/drawing/2014/main" id="{CDCD71CC-A04D-6DE5-0B48-8C69F1E4FFEB}"/>
                </a:ext>
              </a:extLst>
            </p:cNvPr>
            <p:cNvSpPr/>
            <p:nvPr/>
          </p:nvSpPr>
          <p:spPr>
            <a:xfrm>
              <a:off x="1955635" y="15031"/>
              <a:ext cx="7188365" cy="584748"/>
            </a:xfrm>
            <a:prstGeom prst="roundRect">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12">
              <a:extLst>
                <a:ext uri="{FF2B5EF4-FFF2-40B4-BE49-F238E27FC236}">
                  <a16:creationId xmlns:a16="http://schemas.microsoft.com/office/drawing/2014/main" id="{74AFEB7E-E804-7734-8D24-511E71C1D8E3}"/>
                </a:ext>
              </a:extLst>
            </p:cNvPr>
            <p:cNvSpPr txBox="1"/>
            <p:nvPr/>
          </p:nvSpPr>
          <p:spPr>
            <a:xfrm>
              <a:off x="2005640" y="37438"/>
              <a:ext cx="7013796" cy="507519"/>
            </a:xfrm>
            <a:prstGeom prst="rect">
              <a:avLst/>
            </a:prstGeom>
            <a:noFill/>
          </p:spPr>
          <p:txBody>
            <a:bodyPr wrap="square">
              <a:spAutoFit/>
            </a:bodyPr>
            <a:lstStyle/>
            <a:p>
              <a:pPr algn="just"/>
              <a:r>
                <a:rPr lang="vi-VN" sz="2800" b="0" i="0" baseline="30000" dirty="0">
                  <a:solidFill>
                    <a:srgbClr val="000000"/>
                  </a:solidFill>
                  <a:effectLst/>
                  <a:latin typeface="Cambria" panose="02040503050406030204" pitchFamily="18" charset="0"/>
                  <a:ea typeface="Cambria" panose="02040503050406030204" pitchFamily="18" charset="0"/>
                </a:rPr>
                <a:t>(1) </a:t>
              </a:r>
              <a:r>
                <a:rPr lang="vi-VN" sz="2800" b="0" i="0" dirty="0">
                  <a:solidFill>
                    <a:srgbClr val="000000"/>
                  </a:solidFill>
                  <a:effectLst/>
                  <a:latin typeface="Cambria" panose="02040503050406030204" pitchFamily="18" charset="0"/>
                  <a:ea typeface="Cambria" panose="02040503050406030204" pitchFamily="18" charset="0"/>
                </a:rPr>
                <a:t>Bảo tàng Lịch sử Quốc gia Việt Nam toạ lạc trên phố Tràng Tiền (Hà Nội), giữa một vườn cây </a:t>
              </a:r>
              <a:r>
                <a:rPr lang="vi-VN" sz="2800" b="1" i="0" dirty="0">
                  <a:solidFill>
                    <a:srgbClr val="000000"/>
                  </a:solidFill>
                  <a:effectLst/>
                  <a:latin typeface="Cambria" panose="02040503050406030204" pitchFamily="18" charset="0"/>
                  <a:ea typeface="Cambria" panose="02040503050406030204" pitchFamily="18" charset="0"/>
                </a:rPr>
                <a:t>cổ thụ</a:t>
              </a:r>
              <a:r>
                <a:rPr lang="vi-VN" sz="2800" b="0" i="0" dirty="0">
                  <a:solidFill>
                    <a:srgbClr val="000000"/>
                  </a:solidFill>
                  <a:effectLst/>
                  <a:latin typeface="Cambria" panose="02040503050406030204" pitchFamily="18" charset="0"/>
                  <a:ea typeface="Cambria" panose="02040503050406030204" pitchFamily="18" charset="0"/>
                </a:rPr>
                <a:t> đã hàng trăm năm tuổi. </a:t>
              </a:r>
              <a:r>
                <a:rPr lang="vi-VN" sz="2800" b="0" i="0" baseline="30000" dirty="0">
                  <a:solidFill>
                    <a:srgbClr val="000000"/>
                  </a:solidFill>
                  <a:effectLst/>
                  <a:latin typeface="Cambria" panose="02040503050406030204" pitchFamily="18" charset="0"/>
                  <a:ea typeface="Cambria" panose="02040503050406030204" pitchFamily="18" charset="0"/>
                </a:rPr>
                <a:t>(2) </a:t>
              </a:r>
              <a:r>
                <a:rPr lang="vi-VN" sz="2800" b="0" i="0" dirty="0">
                  <a:solidFill>
                    <a:srgbClr val="000000"/>
                  </a:solidFill>
                  <a:effectLst/>
                  <a:latin typeface="Cambria" panose="02040503050406030204" pitchFamily="18" charset="0"/>
                  <a:ea typeface="Cambria" panose="02040503050406030204" pitchFamily="18" charset="0"/>
                </a:rPr>
                <a:t>Đó là một toà nhà </a:t>
              </a:r>
              <a:r>
                <a:rPr lang="vi-VN" sz="2800" b="1" i="0" dirty="0">
                  <a:solidFill>
                    <a:srgbClr val="000000"/>
                  </a:solidFill>
                  <a:effectLst/>
                  <a:latin typeface="Cambria" panose="02040503050406030204" pitchFamily="18" charset="0"/>
                  <a:ea typeface="Cambria" panose="02040503050406030204" pitchFamily="18" charset="0"/>
                </a:rPr>
                <a:t>cổ kính</a:t>
              </a:r>
              <a:r>
                <a:rPr lang="vi-VN" sz="2800" b="0" i="0" dirty="0">
                  <a:solidFill>
                    <a:srgbClr val="000000"/>
                  </a:solidFill>
                  <a:effectLst/>
                  <a:latin typeface="Cambria" panose="02040503050406030204" pitchFamily="18" charset="0"/>
                  <a:ea typeface="Cambria" panose="02040503050406030204" pitchFamily="18" charset="0"/>
                </a:rPr>
                <a:t>, có kiến trúc kết hợp Đông - Tây tuyệt đẹp. </a:t>
              </a:r>
              <a:r>
                <a:rPr lang="vi-VN" sz="2800" b="0" i="0" baseline="30000" dirty="0">
                  <a:solidFill>
                    <a:srgbClr val="000000"/>
                  </a:solidFill>
                  <a:effectLst/>
                  <a:latin typeface="Cambria" panose="02040503050406030204" pitchFamily="18" charset="0"/>
                  <a:ea typeface="Cambria" panose="02040503050406030204" pitchFamily="18" charset="0"/>
                </a:rPr>
                <a:t>(3) </a:t>
              </a:r>
              <a:r>
                <a:rPr lang="vi-VN" sz="2800" b="0" i="0" dirty="0">
                  <a:solidFill>
                    <a:srgbClr val="000000"/>
                  </a:solidFill>
                  <a:effectLst/>
                  <a:latin typeface="Cambria" panose="02040503050406030204" pitchFamily="18" charset="0"/>
                  <a:ea typeface="Cambria" panose="02040503050406030204" pitchFamily="18" charset="0"/>
                </a:rPr>
                <a:t>Tại đây trưng bày rất nhiều các hiện vật liên quan đến lịch sử của Việt Nam từ thời </a:t>
              </a:r>
              <a:r>
                <a:rPr lang="vi-VN" sz="2800" b="1" i="0" dirty="0">
                  <a:solidFill>
                    <a:srgbClr val="000000"/>
                  </a:solidFill>
                  <a:effectLst/>
                  <a:latin typeface="Cambria" panose="02040503050406030204" pitchFamily="18" charset="0"/>
                  <a:ea typeface="Cambria" panose="02040503050406030204" pitchFamily="18" charset="0"/>
                </a:rPr>
                <a:t>cổ đại</a:t>
              </a:r>
              <a:r>
                <a:rPr lang="vi-VN" sz="2800" b="0" i="0" dirty="0">
                  <a:solidFill>
                    <a:srgbClr val="000000"/>
                  </a:solidFill>
                  <a:effectLst/>
                  <a:latin typeface="Cambria" panose="02040503050406030204" pitchFamily="18" charset="0"/>
                  <a:ea typeface="Cambria" panose="02040503050406030204" pitchFamily="18" charset="0"/>
                </a:rPr>
                <a:t> đến hiện đại, trong đó có những </a:t>
              </a:r>
              <a:r>
                <a:rPr lang="vi-VN" sz="2800" b="1" i="0" dirty="0">
                  <a:solidFill>
                    <a:srgbClr val="000000"/>
                  </a:solidFill>
                  <a:effectLst/>
                  <a:latin typeface="Cambria" panose="02040503050406030204" pitchFamily="18" charset="0"/>
                  <a:ea typeface="Cambria" panose="02040503050406030204" pitchFamily="18" charset="0"/>
                </a:rPr>
                <a:t>cổ vật</a:t>
              </a:r>
              <a:r>
                <a:rPr lang="vi-VN" sz="2800" b="0" i="0" dirty="0">
                  <a:solidFill>
                    <a:srgbClr val="000000"/>
                  </a:solidFill>
                  <a:effectLst/>
                  <a:latin typeface="Cambria" panose="02040503050406030204" pitchFamily="18" charset="0"/>
                  <a:ea typeface="Cambria" panose="02040503050406030204" pitchFamily="18" charset="0"/>
                </a:rPr>
                <a:t> rất có giá trị như: rìu đá Phùng Nguyên, trống đồng Đông Sơn, cọc gỗ Bạch Đằng,...</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Hoàng Anh)</a:t>
              </a:r>
            </a:p>
          </p:txBody>
        </p:sp>
      </p:grpSp>
      <p:pic>
        <p:nvPicPr>
          <p:cNvPr id="4"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1E9DDCC4-947F-CE2F-BFB6-0931D42911F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5212080" y="2352040"/>
            <a:ext cx="1107440" cy="90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7741346A-FA30-2861-3099-CE0BACEE4B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2748280"/>
            <a:ext cx="14224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C818C58C-8946-D858-E48B-D7C5C45FF8E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8605520" y="3581400"/>
            <a:ext cx="1239520" cy="9093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Hoa Hồng đào Nở PNG , Hoa đào, Nhưng Bông Hoa Tươi, Những Bông Hoa  PNG và Vector với nền trong suốt để tải xuống miễn phí">
            <a:extLst>
              <a:ext uri="{FF2B5EF4-FFF2-40B4-BE49-F238E27FC236}">
                <a16:creationId xmlns:a16="http://schemas.microsoft.com/office/drawing/2014/main" id="{3937E63F-E03D-A0C8-FDC6-72A7D7CB88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1750" l="5833" r="90000">
                        <a14:foregroundMark x1="11500" y1="31000" x2="23750" y2="32750"/>
                        <a14:foregroundMark x1="7000" y1="36167" x2="14750" y2="44750"/>
                        <a14:foregroundMark x1="39750" y1="87583" x2="53667" y2="91833"/>
                        <a14:foregroundMark x1="7667" y1="57750" x2="7167" y2="66833"/>
                        <a14:foregroundMark x1="7167" y1="66833" x2="5833" y2="58083"/>
                        <a14:foregroundMark x1="5833" y1="58083" x2="5833" y2="58083"/>
                        <a14:foregroundMark x1="6167" y1="33667" x2="6917" y2="46333"/>
                      </a14:backgroundRemoval>
                    </a14:imgEffect>
                  </a14:imgLayer>
                </a14:imgProps>
              </a:ext>
              <a:ext uri="{28A0092B-C50C-407E-A947-70E740481C1C}">
                <a14:useLocalDpi xmlns:a14="http://schemas.microsoft.com/office/drawing/2010/main" val="0"/>
              </a:ext>
            </a:extLst>
          </a:blip>
          <a:srcRect/>
          <a:stretch>
            <a:fillRect/>
          </a:stretch>
        </p:blipFill>
        <p:spPr bwMode="auto">
          <a:xfrm>
            <a:off x="2651760" y="3749040"/>
            <a:ext cx="1239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88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rainbow in the sky&#10;&#10;Description automatically generated">
            <a:extLst>
              <a:ext uri="{FF2B5EF4-FFF2-40B4-BE49-F238E27FC236}">
                <a16:creationId xmlns:a16="http://schemas.microsoft.com/office/drawing/2014/main" id="{A42967C6-73A3-D351-5238-6A63FC7ED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C795D3F-6E74-95FB-1E3E-C44896B9B4D8}"/>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6CCFE63-E58D-AB9C-DF71-D6892D7BF70E}"/>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6">
            <a:extLst>
              <a:ext uri="{FF2B5EF4-FFF2-40B4-BE49-F238E27FC236}">
                <a16:creationId xmlns:a16="http://schemas.microsoft.com/office/drawing/2014/main" id="{13C20059-1C73-D998-1C7A-710C78B13035}"/>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8" name="TextBox 7">
            <a:extLst>
              <a:ext uri="{FF2B5EF4-FFF2-40B4-BE49-F238E27FC236}">
                <a16:creationId xmlns:a16="http://schemas.microsoft.com/office/drawing/2014/main" id="{85EF2C5C-7E39-363F-A7BB-51609DA9D6EE}"/>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9" name="TextBox 8">
            <a:extLst>
              <a:ext uri="{FF2B5EF4-FFF2-40B4-BE49-F238E27FC236}">
                <a16:creationId xmlns:a16="http://schemas.microsoft.com/office/drawing/2014/main" id="{66DCE500-43C0-9BDA-1AD7-6EA32939F59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4C5C24AB-08E4-FF84-84FA-6FB87DAB04C4}"/>
              </a:ext>
            </a:extLst>
          </p:cNvPr>
          <p:cNvPicPr>
            <a:picLocks noChangeAspect="1"/>
          </p:cNvPicPr>
          <p:nvPr/>
        </p:nvPicPr>
        <p:blipFill>
          <a:blip r:embed="rId3"/>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id="{2B7964BB-0A0C-40E2-BED7-491217D2E54A}"/>
              </a:ext>
            </a:extLst>
          </p:cNvPr>
          <p:cNvPicPr>
            <a:picLocks noChangeAspect="1"/>
          </p:cNvPicPr>
          <p:nvPr/>
        </p:nvPicPr>
        <p:blipFill>
          <a:blip r:embed="rId3"/>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20" name="Picture 19">
            <a:extLst>
              <a:ext uri="{FF2B5EF4-FFF2-40B4-BE49-F238E27FC236}">
                <a16:creationId xmlns:a16="http://schemas.microsoft.com/office/drawing/2014/main" id="{F10EB611-7194-C35E-3A1B-AA7FFD26403B}"/>
              </a:ext>
            </a:extLst>
          </p:cNvPr>
          <p:cNvPicPr>
            <a:picLocks noChangeAspect="1"/>
          </p:cNvPicPr>
          <p:nvPr/>
        </p:nvPicPr>
        <p:blipFill>
          <a:blip r:embed="rId3"/>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21" name="Picture 20">
            <a:extLst>
              <a:ext uri="{FF2B5EF4-FFF2-40B4-BE49-F238E27FC236}">
                <a16:creationId xmlns:a16="http://schemas.microsoft.com/office/drawing/2014/main" id="{AB5B13D4-9911-482D-EFBE-70A54A4FAED1}"/>
              </a:ext>
            </a:extLst>
          </p:cNvPr>
          <p:cNvPicPr>
            <a:picLocks noChangeAspect="1"/>
          </p:cNvPicPr>
          <p:nvPr/>
        </p:nvPicPr>
        <p:blipFill>
          <a:blip r:embed="rId3"/>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2" name="Picture 1">
            <a:extLst>
              <a:ext uri="{FF2B5EF4-FFF2-40B4-BE49-F238E27FC236}">
                <a16:creationId xmlns:a16="http://schemas.microsoft.com/office/drawing/2014/main" id="{9F085E75-3A2F-44D7-5A43-1EFEEC86781B}"/>
              </a:ext>
            </a:extLst>
          </p:cNvPr>
          <p:cNvPicPr>
            <a:picLocks noChangeAspect="1"/>
          </p:cNvPicPr>
          <p:nvPr/>
        </p:nvPicPr>
        <p:blipFill>
          <a:blip r:embed="rId4"/>
          <a:stretch>
            <a:fillRect/>
          </a:stretch>
        </p:blipFill>
        <p:spPr>
          <a:xfrm>
            <a:off x="3326127" y="93374"/>
            <a:ext cx="5925826" cy="2261812"/>
          </a:xfrm>
          <a:prstGeom prst="rect">
            <a:avLst/>
          </a:prstGeom>
        </p:spPr>
      </p:pic>
    </p:spTree>
    <p:extLst>
      <p:ext uri="{BB962C8B-B14F-4D97-AF65-F5344CB8AC3E}">
        <p14:creationId xmlns:p14="http://schemas.microsoft.com/office/powerpoint/2010/main" val="362012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left)">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8" grpId="0" uiExpand="1" build="p"/>
      <p:bldP spid="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ám phá Măng Đen - Đà Lạt thứ hai của Tây Nguyên">
            <a:extLst>
              <a:ext uri="{FF2B5EF4-FFF2-40B4-BE49-F238E27FC236}">
                <a16:creationId xmlns:a16="http://schemas.microsoft.com/office/drawing/2014/main" id="{575D747B-511B-D7D0-62FA-003CCB78F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Âm vang cồng chiêng giữa đại ngàn">
            <a:extLst>
              <a:ext uri="{FF2B5EF4-FFF2-40B4-BE49-F238E27FC236}">
                <a16:creationId xmlns:a16="http://schemas.microsoft.com/office/drawing/2014/main" id="{0D9A8F5E-D7BB-2323-4067-2F1F301244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3102565" y="4102532"/>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2691F9A-BFE0-1B86-A06B-43DDABEE2937}"/>
              </a:ext>
            </a:extLst>
          </p:cNvPr>
          <p:cNvPicPr>
            <a:picLocks noChangeAspect="1"/>
          </p:cNvPicPr>
          <p:nvPr/>
        </p:nvPicPr>
        <p:blipFill>
          <a:blip r:embed="rId5"/>
          <a:stretch>
            <a:fillRect/>
          </a:stretch>
        </p:blipFill>
        <p:spPr>
          <a:xfrm>
            <a:off x="2286001" y="164704"/>
            <a:ext cx="7754362" cy="3579610"/>
          </a:xfrm>
          <a:prstGeom prst="rect">
            <a:avLst/>
          </a:prstGeom>
        </p:spPr>
      </p:pic>
    </p:spTree>
    <p:extLst>
      <p:ext uri="{BB962C8B-B14F-4D97-AF65-F5344CB8AC3E}">
        <p14:creationId xmlns:p14="http://schemas.microsoft.com/office/powerpoint/2010/main" val="23330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Snip Diagonal Corner Rectangle 3">
            <a:extLst>
              <a:ext uri="{FF2B5EF4-FFF2-40B4-BE49-F238E27FC236}">
                <a16:creationId xmlns:a16="http://schemas.microsoft.com/office/drawing/2014/main" id="{7B484E7F-A1FD-4B27-B2C9-89F484290FCD}"/>
              </a:ext>
            </a:extLst>
          </p:cNvPr>
          <p:cNvSpPr/>
          <p:nvPr/>
        </p:nvSpPr>
        <p:spPr>
          <a:xfrm>
            <a:off x="832636" y="757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Đọc thuộc lòng bài thơ "Hương cốm mùa thu"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7" name="Group 6"/>
          <p:cNvGrpSpPr/>
          <p:nvPr/>
        </p:nvGrpSpPr>
        <p:grpSpPr>
          <a:xfrm>
            <a:off x="11400004" y="6129103"/>
            <a:ext cx="590877" cy="581173"/>
            <a:chOff x="7377456" y="3577591"/>
            <a:chExt cx="1064577" cy="1047094"/>
          </a:xfrm>
        </p:grpSpPr>
        <p:sp>
          <p:nvSpPr>
            <p:cNvPr id="3344" name="Google Shape;3344;p48">
              <a:hlinkClick r:id="rId3" action="ppaction://hlinksldjump"/>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ight Arrow 5">
              <a:hlinkClick r:id="rId3" action="ppaction://hlinksldjump"/>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9" name="Rectangle 28">
            <a:extLst>
              <a:ext uri="{FF2B5EF4-FFF2-40B4-BE49-F238E27FC236}">
                <a16:creationId xmlns:a16="http://schemas.microsoft.com/office/drawing/2014/main" id="{CC401EB3-B71A-4D10-BE87-F058724557BC}"/>
              </a:ext>
            </a:extLst>
          </p:cNvPr>
          <p:cNvSpPr/>
          <p:nvPr/>
        </p:nvSpPr>
        <p:spPr>
          <a:xfrm>
            <a:off x="1103447" y="4246880"/>
            <a:ext cx="10021753" cy="1776435"/>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Cách tả màu sắc của hạt cốm cho thấy bạn nhỏ cảm nhận được để làm ra hạt cốm cần sự góp sức của thiên nhiên và con người..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5" name="Picture 34">
            <a:extLst>
              <a:ext uri="{FF2B5EF4-FFF2-40B4-BE49-F238E27FC236}">
                <a16:creationId xmlns:a16="http://schemas.microsoft.com/office/drawing/2014/main" id="{BE6736DE-2601-4EA7-B2A9-72BDBEA35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0028" y="5011294"/>
            <a:ext cx="804536" cy="643628"/>
          </a:xfrm>
          <a:prstGeom prst="rect">
            <a:avLst/>
          </a:prstGeom>
        </p:spPr>
      </p:pic>
      <p:sp>
        <p:nvSpPr>
          <p:cNvPr id="38" name="Rectangle: Rounded Corners 37">
            <a:extLst>
              <a:ext uri="{FF2B5EF4-FFF2-40B4-BE49-F238E27FC236}">
                <a16:creationId xmlns:a16="http://schemas.microsoft.com/office/drawing/2014/main" id="{F877A0C5-B389-4B87-86EB-2CF0D352F503}"/>
              </a:ext>
            </a:extLst>
          </p:cNvPr>
          <p:cNvSpPr/>
          <p:nvPr/>
        </p:nvSpPr>
        <p:spPr>
          <a:xfrm>
            <a:off x="1118114" y="30572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39" name="Rectangle: Rounded Corners 38">
            <a:extLst>
              <a:ext uri="{FF2B5EF4-FFF2-40B4-BE49-F238E27FC236}">
                <a16:creationId xmlns:a16="http://schemas.microsoft.com/office/drawing/2014/main" id="{9F81EE8F-E71C-4E43-91AA-EB52498E2DFD}"/>
              </a:ext>
            </a:extLst>
          </p:cNvPr>
          <p:cNvSpPr/>
          <p:nvPr/>
        </p:nvSpPr>
        <p:spPr>
          <a:xfrm>
            <a:off x="1118114" y="30341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Cambria" panose="02040503050406030204" pitchFamily="18" charset="0"/>
              <a:ea typeface="Cambria" panose="02040503050406030204" pitchFamily="18" charset="0"/>
              <a:cs typeface="Arial"/>
              <a:sym typeface="Arial"/>
            </a:endParaRPr>
          </a:p>
        </p:txBody>
      </p:sp>
      <p:sp>
        <p:nvSpPr>
          <p:cNvPr id="41" name="Snip Diagonal Corner Rectangle 3">
            <a:extLst>
              <a:ext uri="{FF2B5EF4-FFF2-40B4-BE49-F238E27FC236}">
                <a16:creationId xmlns:a16="http://schemas.microsoft.com/office/drawing/2014/main" id="{83BA127A-8D65-4EC4-9FE8-A11360B7C4D2}"/>
              </a:ext>
            </a:extLst>
          </p:cNvPr>
          <p:cNvSpPr/>
          <p:nvPr/>
        </p:nvSpPr>
        <p:spPr>
          <a:xfrm>
            <a:off x="832636" y="274320"/>
            <a:ext cx="10526728" cy="2113280"/>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Cách</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tả</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màu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sắc</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hạt</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thấy</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bạn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nhỏ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cảm</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nhận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về</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món</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quà</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diệu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của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mùa</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4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thu</a:t>
            </a:r>
            <a:r>
              <a:rPr lang="en-US"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F63E6FD0-532B-4EC6-A5F9-3416C3D15F18}"/>
              </a:ext>
            </a:extLst>
          </p:cNvPr>
          <p:cNvGrpSpPr/>
          <p:nvPr/>
        </p:nvGrpSpPr>
        <p:grpSpPr>
          <a:xfrm>
            <a:off x="11400004" y="6129103"/>
            <a:ext cx="590877" cy="581173"/>
            <a:chOff x="7377456" y="3577591"/>
            <a:chExt cx="1064577" cy="1047094"/>
          </a:xfrm>
        </p:grpSpPr>
        <p:sp>
          <p:nvSpPr>
            <p:cNvPr id="46" name="Google Shape;3344;p48">
              <a:hlinkClick r:id="rId4" action="ppaction://hlinksldjump"/>
              <a:extLst>
                <a:ext uri="{FF2B5EF4-FFF2-40B4-BE49-F238E27FC236}">
                  <a16:creationId xmlns:a16="http://schemas.microsoft.com/office/drawing/2014/main" id="{8BF95436-5379-4411-9301-10C136855299}"/>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Cambria" panose="02040503050406030204" pitchFamily="18" charset="0"/>
                <a:ea typeface="Cambria" panose="02040503050406030204" pitchFamily="18" charset="0"/>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Right Arrow 5">
              <a:hlinkClick r:id="rId4" action="ppaction://hlinksldjump"/>
              <a:extLst>
                <a:ext uri="{FF2B5EF4-FFF2-40B4-BE49-F238E27FC236}">
                  <a16:creationId xmlns:a16="http://schemas.microsoft.com/office/drawing/2014/main" id="{3263C65E-04D1-43C3-AACE-30560974F4E7}"/>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Cambria" panose="02040503050406030204" pitchFamily="18" charset="0"/>
                <a:ea typeface="Cambria" panose="02040503050406030204" pitchFamily="18" charset="0"/>
                <a:sym typeface="Arial"/>
              </a:endParaRPr>
            </a:p>
          </p:txBody>
        </p:sp>
      </p:grpSp>
      <p:pic>
        <p:nvPicPr>
          <p:cNvPr id="17" name="Picture 16">
            <a:extLst>
              <a:ext uri="{FF2B5EF4-FFF2-40B4-BE49-F238E27FC236}">
                <a16:creationId xmlns:a16="http://schemas.microsoft.com/office/drawing/2014/main" id="{A47693AA-E70E-4AAC-BFE7-194CBF393168}"/>
              </a:ext>
            </a:extLst>
          </p:cNvPr>
          <p:cNvPicPr>
            <a:picLocks noChangeAspect="1"/>
          </p:cNvPicPr>
          <p:nvPr/>
        </p:nvPicPr>
        <p:blipFill>
          <a:blip r:embed="rId5">
            <a:extLst>
              <a:ext uri="{28A0092B-C50C-407E-A947-70E740481C1C}">
                <a14:useLocalDpi xmlns:a14="http://schemas.microsoft.com/office/drawing/2010/main" val="0"/>
              </a:ext>
            </a:extLst>
          </a:blip>
          <a:srcRect l="13913" r="13913"/>
          <a:stretch/>
        </p:blipFill>
        <p:spPr>
          <a:xfrm flipH="1">
            <a:off x="407499" y="2244721"/>
            <a:ext cx="1421229" cy="19812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3017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30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9" grpId="0" animBg="1"/>
      <p:bldP spid="39"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444D577F-8CDE-4A27-94A2-D3F241E27CB0}"/>
              </a:ext>
            </a:extLst>
          </p:cNvPr>
          <p:cNvSpPr/>
          <p:nvPr/>
        </p:nvSpPr>
        <p:spPr>
          <a:xfrm>
            <a:off x="1118114" y="308769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C98B1CB1-7ED6-4737-A6D7-11D86319A592}"/>
              </a:ext>
            </a:extLst>
          </p:cNvPr>
          <p:cNvSpPr/>
          <p:nvPr/>
        </p:nvSpPr>
        <p:spPr>
          <a:xfrm>
            <a:off x="1118114" y="306459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14153E20-0D37-4DD2-B27A-82E0F01AFBCC}"/>
              </a:ext>
            </a:extLst>
          </p:cNvPr>
          <p:cNvSpPr/>
          <p:nvPr/>
        </p:nvSpPr>
        <p:spPr>
          <a:xfrm>
            <a:off x="832636" y="68598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 tiết nào cho thấy cốm là thức quà đặc trưng của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DA253C2D-28CC-44C2-957A-BDD743B8EDE9}"/>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8CC18547-EFE9-4CA1-B206-752FB8F54364}"/>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4F56F4E0-3A0E-4E39-B2EC-68DC736813B1}"/>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32C91506-D103-4624-B0E3-9829298E4190}"/>
              </a:ext>
            </a:extLst>
          </p:cNvPr>
          <p:cNvPicPr>
            <a:picLocks noChangeAspect="1"/>
          </p:cNvPicPr>
          <p:nvPr/>
        </p:nvPicPr>
        <p:blipFill>
          <a:blip r:embed="rId4">
            <a:extLst>
              <a:ext uri="{28A0092B-C50C-407E-A947-70E740481C1C}">
                <a14:useLocalDpi xmlns:a14="http://schemas.microsoft.com/office/drawing/2010/main" val="0"/>
              </a:ext>
            </a:extLst>
          </a:blip>
          <a:srcRect l="18578" r="18578"/>
          <a:stretch/>
        </p:blipFill>
        <p:spPr>
          <a:xfrm flipH="1">
            <a:off x="642574" y="2233481"/>
            <a:ext cx="1357032" cy="2147139"/>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6995B407-63F5-BA19-53CA-302D3D0CD551}"/>
              </a:ext>
            </a:extLst>
          </p:cNvPr>
          <p:cNvSpPr/>
          <p:nvPr/>
        </p:nvSpPr>
        <p:spPr>
          <a:xfrm>
            <a:off x="1103447" y="4246880"/>
            <a:ext cx="10021753" cy="192024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defTabSz="914354">
              <a:defRPr/>
            </a:pP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Cốm là thức quả đặc trưng của Hà Nội,</a:t>
            </a: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vì ở khổ thơ cuối có nhắc đến Hồ Gươm. Ngoài ra, tranh minh hoạ cũng vẽ cảnh Hồ Gươm với Tháp rùa rất đặc trưng, giúp cho việc nhận biết nơi làm ra cốm (thủ đô Hà Nội).</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96DC0850-97A4-A06B-15A2-490DD54C8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908" y="5580254"/>
            <a:ext cx="804536" cy="643628"/>
          </a:xfrm>
          <a:prstGeom prst="rect">
            <a:avLst/>
          </a:prstGeom>
        </p:spPr>
      </p:pic>
    </p:spTree>
    <p:extLst>
      <p:ext uri="{BB962C8B-B14F-4D97-AF65-F5344CB8AC3E}">
        <p14:creationId xmlns:p14="http://schemas.microsoft.com/office/powerpoint/2010/main" val="8012703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1.66667E-6 -1.85185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338"/>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10EA21AA-9A37-41F8-928F-D2D2136205B5}"/>
              </a:ext>
            </a:extLst>
          </p:cNvPr>
          <p:cNvSpPr/>
          <p:nvPr/>
        </p:nvSpPr>
        <p:spPr>
          <a:xfrm>
            <a:off x="1138434" y="2650815"/>
            <a:ext cx="9752796" cy="484904"/>
          </a:xfrm>
          <a:prstGeom prst="roundRect">
            <a:avLst>
              <a:gd name="adj" fmla="val 50000"/>
            </a:avLst>
          </a:prstGeom>
          <a:noFill/>
          <a:ln w="12700" cap="flat" cmpd="sng" algn="ctr">
            <a:solidFill>
              <a:sysClr val="window" lastClr="FFFFFF"/>
            </a:solid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28" name="Rectangle: Rounded Corners 27">
            <a:extLst>
              <a:ext uri="{FF2B5EF4-FFF2-40B4-BE49-F238E27FC236}">
                <a16:creationId xmlns:a16="http://schemas.microsoft.com/office/drawing/2014/main" id="{3203E102-D30B-42C2-BC33-E48E634EE4F5}"/>
              </a:ext>
            </a:extLst>
          </p:cNvPr>
          <p:cNvSpPr/>
          <p:nvPr/>
        </p:nvSpPr>
        <p:spPr>
          <a:xfrm>
            <a:off x="1138434" y="2627719"/>
            <a:ext cx="9752796" cy="484904"/>
          </a:xfrm>
          <a:prstGeom prst="roundRect">
            <a:avLst>
              <a:gd name="adj" fmla="val 50000"/>
            </a:avLst>
          </a:prstGeom>
          <a:solidFill>
            <a:schemeClr val="accent5">
              <a:lumMod val="40000"/>
              <a:lumOff val="60000"/>
            </a:schemeClr>
          </a:solidFill>
          <a:ln w="12700" cap="flat" cmpd="sng" algn="ctr">
            <a:noFill/>
            <a:prstDash val="solid"/>
            <a:miter lim="800000"/>
          </a:ln>
          <a:effectLst/>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933" b="0" i="0" u="none" strike="noStrike" kern="0" cap="none" spc="0" normalizeH="0" baseline="0" noProof="0" dirty="0">
              <a:ln>
                <a:noFill/>
              </a:ln>
              <a:solidFill>
                <a:srgbClr val="C69C6D"/>
              </a:solidFill>
              <a:effectLst/>
              <a:uLnTx/>
              <a:uFillTx/>
              <a:latin typeface="#9Slide02 Noi dung dai"/>
              <a:ea typeface="+mn-ea"/>
              <a:cs typeface="Arial"/>
              <a:sym typeface="Arial"/>
            </a:endParaRPr>
          </a:p>
        </p:txBody>
      </p:sp>
      <p:sp>
        <p:nvSpPr>
          <p:cNvPr id="41" name="Snip Diagonal Corner Rectangle 3">
            <a:extLst>
              <a:ext uri="{FF2B5EF4-FFF2-40B4-BE49-F238E27FC236}">
                <a16:creationId xmlns:a16="http://schemas.microsoft.com/office/drawing/2014/main" id="{A439E8AD-38BC-46FF-AE10-F3AA4F757135}"/>
              </a:ext>
            </a:extLst>
          </p:cNvPr>
          <p:cNvSpPr/>
          <p:nvPr/>
        </p:nvSpPr>
        <p:spPr>
          <a:xfrm>
            <a:off x="852956" y="249108"/>
            <a:ext cx="10526728" cy="1604597"/>
          </a:xfrm>
          <a:prstGeom prst="roundRect">
            <a:avLst>
              <a:gd name="adj" fmla="val 10326"/>
            </a:avLst>
          </a:prstGeom>
          <a:solidFill>
            <a:sysClr val="window" lastClr="FFFFFF">
              <a:alpha val="70000"/>
            </a:sysClr>
          </a:solidFill>
          <a:ln w="38100" cap="flat" cmpd="sng" algn="ctr">
            <a:noFill/>
            <a:prstDash val="solid"/>
            <a:miter lim="800000"/>
          </a:ln>
          <a:effectLst/>
        </p:spPr>
        <p:txBody>
          <a:bodyPr rtlCol="0" anchor="ctr"/>
          <a:lstStyle/>
          <a:p>
            <a:pPr lvl="0" algn="ctr" defTabSz="914354">
              <a:defRPr/>
            </a:pP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Em cảm nhận được điều gì về tình cảm của tác đối hương cốm mùa thu Hà Nội?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45" name="Group 44">
            <a:extLst>
              <a:ext uri="{FF2B5EF4-FFF2-40B4-BE49-F238E27FC236}">
                <a16:creationId xmlns:a16="http://schemas.microsoft.com/office/drawing/2014/main" id="{28D1CE61-F737-421E-B956-1FB9701C62CC}"/>
              </a:ext>
            </a:extLst>
          </p:cNvPr>
          <p:cNvGrpSpPr/>
          <p:nvPr/>
        </p:nvGrpSpPr>
        <p:grpSpPr>
          <a:xfrm>
            <a:off x="11400004" y="6129103"/>
            <a:ext cx="590877" cy="581173"/>
            <a:chOff x="7377456" y="3577591"/>
            <a:chExt cx="1064577" cy="1047094"/>
          </a:xfrm>
        </p:grpSpPr>
        <p:sp>
          <p:nvSpPr>
            <p:cNvPr id="46" name="Google Shape;3344;p48">
              <a:hlinkClick r:id="rId3" action="ppaction://hlinksldjump"/>
              <a:extLst>
                <a:ext uri="{FF2B5EF4-FFF2-40B4-BE49-F238E27FC236}">
                  <a16:creationId xmlns:a16="http://schemas.microsoft.com/office/drawing/2014/main" id="{A7E93327-9640-41B4-B962-03C1431716B6}"/>
                </a:ext>
              </a:extLst>
            </p:cNvPr>
            <p:cNvSpPr/>
            <p:nvPr/>
          </p:nvSpPr>
          <p:spPr>
            <a:xfrm>
              <a:off x="7377456" y="3577591"/>
              <a:ext cx="1064577" cy="1047094"/>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1">
                <a:lumMod val="60000"/>
                <a:lumOff val="40000"/>
              </a:schemeClr>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FF6B6B"/>
                </a:solidFill>
                <a:effectLst/>
                <a:uLnTx/>
                <a:uFillTx/>
                <a:latin typeface="Fredoka One"/>
                <a:ea typeface="Fredoka One"/>
                <a:cs typeface="Fredoka One"/>
                <a:sym typeface="Fredoka One"/>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Right Arrow 5">
              <a:hlinkClick r:id="rId3" action="ppaction://hlinksldjump"/>
              <a:extLst>
                <a:ext uri="{FF2B5EF4-FFF2-40B4-BE49-F238E27FC236}">
                  <a16:creationId xmlns:a16="http://schemas.microsoft.com/office/drawing/2014/main" id="{A17EEAA7-A7F0-4002-8C4B-25A2D1AD712F}"/>
                </a:ext>
              </a:extLst>
            </p:cNvPr>
            <p:cNvSpPr/>
            <p:nvPr/>
          </p:nvSpPr>
          <p:spPr>
            <a:xfrm>
              <a:off x="7574818" y="3863941"/>
              <a:ext cx="669851" cy="478465"/>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76767"/>
                </a:solidFill>
                <a:effectLst/>
                <a:uLnTx/>
                <a:uFillTx/>
                <a:latin typeface="Arial"/>
                <a:ea typeface="+mn-ea"/>
                <a:cs typeface="+mn-cs"/>
                <a:sym typeface="Arial"/>
              </a:endParaRPr>
            </a:p>
          </p:txBody>
        </p:sp>
      </p:grpSp>
      <p:pic>
        <p:nvPicPr>
          <p:cNvPr id="17" name="Picture 16">
            <a:extLst>
              <a:ext uri="{FF2B5EF4-FFF2-40B4-BE49-F238E27FC236}">
                <a16:creationId xmlns:a16="http://schemas.microsoft.com/office/drawing/2014/main" id="{94E60B1D-2702-4B47-9CBF-895CA59524FC}"/>
              </a:ext>
            </a:extLst>
          </p:cNvPr>
          <p:cNvPicPr>
            <a:picLocks noChangeAspect="1"/>
          </p:cNvPicPr>
          <p:nvPr/>
        </p:nvPicPr>
        <p:blipFill>
          <a:blip r:embed="rId4">
            <a:extLst>
              <a:ext uri="{28A0092B-C50C-407E-A947-70E740481C1C}">
                <a14:useLocalDpi xmlns:a14="http://schemas.microsoft.com/office/drawing/2010/main" val="0"/>
              </a:ext>
            </a:extLst>
          </a:blip>
          <a:srcRect l="44" r="44"/>
          <a:stretch/>
        </p:blipFill>
        <p:spPr>
          <a:xfrm flipH="1">
            <a:off x="401320" y="1757341"/>
            <a:ext cx="1979439" cy="1981200"/>
          </a:xfrm>
          <a:prstGeom prst="rect">
            <a:avLst/>
          </a:prstGeom>
          <a:effectLst>
            <a:outerShdw blurRad="63500" sx="102000" sy="102000" algn="ctr" rotWithShape="0">
              <a:prstClr val="black">
                <a:alpha val="40000"/>
              </a:prstClr>
            </a:outerShdw>
          </a:effectLst>
        </p:spPr>
      </p:pic>
      <p:sp>
        <p:nvSpPr>
          <p:cNvPr id="2" name="Rectangle 1">
            <a:extLst>
              <a:ext uri="{FF2B5EF4-FFF2-40B4-BE49-F238E27FC236}">
                <a16:creationId xmlns:a16="http://schemas.microsoft.com/office/drawing/2014/main" id="{CEC33A11-5889-8EE0-1A51-D4505A320952}"/>
              </a:ext>
            </a:extLst>
          </p:cNvPr>
          <p:cNvSpPr/>
          <p:nvPr/>
        </p:nvSpPr>
        <p:spPr>
          <a:xfrm>
            <a:off x="1103447" y="3688080"/>
            <a:ext cx="10021753" cy="2997200"/>
          </a:xfrm>
          <a:prstGeom prst="rect">
            <a:avLst/>
          </a:prstGeom>
          <a:solidFill>
            <a:sysClr val="windowText" lastClr="000000">
              <a:lumMod val="10000"/>
              <a:lumOff val="90000"/>
            </a:sysClr>
          </a:solidFill>
          <a:ln w="28575" cap="flat" cmpd="sng" algn="ctr">
            <a:noFill/>
            <a:prstDash val="solid"/>
            <a:miter lim="800000"/>
          </a:ln>
          <a:effectLst/>
        </p:spPr>
        <p:txBody>
          <a:bodyPr rtlCol="0" anchor="ctr"/>
          <a:lstStyle/>
          <a:p>
            <a:pPr lvl="0" algn="just" defTabSz="914354">
              <a:defRPr/>
            </a:pPr>
            <a:r>
              <a:rPr lang="en-US"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vi-VN" sz="32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BFF509A-9052-E0B4-8730-D60E6B698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3228" y="6006974"/>
            <a:ext cx="804536" cy="643628"/>
          </a:xfrm>
          <a:prstGeom prst="rect">
            <a:avLst/>
          </a:prstGeom>
        </p:spPr>
      </p:pic>
    </p:spTree>
    <p:extLst>
      <p:ext uri="{BB962C8B-B14F-4D97-AF65-F5344CB8AC3E}">
        <p14:creationId xmlns:p14="http://schemas.microsoft.com/office/powerpoint/2010/main" val="1966391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repeatDur="0" restart="never" fill="hold" nodeType="clickEffect">
                                  <p:stCondLst>
                                    <p:cond delay="0"/>
                                  </p:stCondLst>
                                  <p:childTnLst>
                                    <p:animMotion origin="layout" path="M -2.5E-6 -4.44444E-6 L 0.72591 0.00834 " pathEditMode="relative" rAng="0" ptsTypes="AA">
                                      <p:cBhvr additive="base">
                                        <p:cTn id="22" dur="30000" fill="hold"/>
                                        <p:tgtEl>
                                          <p:spTgt spid="17"/>
                                        </p:tgtEl>
                                        <p:attrNameLst>
                                          <p:attrName>ppt_x</p:attrName>
                                          <p:attrName>ppt_y</p:attrName>
                                        </p:attrNameLst>
                                      </p:cBhvr>
                                      <p:rCtr x="36289" y="417"/>
                                    </p:animMotion>
                                  </p:childTnLst>
                                </p:cTn>
                              </p:par>
                              <p:par>
                                <p:cTn id="23" presetID="22" presetClass="entr" presetSubtype="8"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30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4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Khám phá Măng Đen - Đà Lạt thứ hai của Tây Nguyên">
            <a:extLst>
              <a:ext uri="{FF2B5EF4-FFF2-40B4-BE49-F238E27FC236}">
                <a16:creationId xmlns:a16="http://schemas.microsoft.com/office/drawing/2014/main" id="{EA2C505B-1F31-4A0A-B151-1426D8E0B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9C84EA-F64A-99A3-5C9C-6CCCA9033075}"/>
              </a:ext>
            </a:extLst>
          </p:cNvPr>
          <p:cNvSpPr txBox="1"/>
          <p:nvPr/>
        </p:nvSpPr>
        <p:spPr>
          <a:xfrm>
            <a:off x="2772688" y="0"/>
            <a:ext cx="7093207" cy="783193"/>
          </a:xfrm>
          <a:prstGeom prst="roundRect">
            <a:avLst/>
          </a:prstGeom>
          <a:solidFill>
            <a:schemeClr val="bg1"/>
          </a:solidFill>
          <a:effectLst>
            <a:softEdge rad="127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Thứ</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ngày</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tháng</a:t>
            </a:r>
            <a:r>
              <a:rPr kumimoji="0" lang="en-US"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rPr>
              <a:t> … </a:t>
            </a:r>
            <a:r>
              <a:rPr kumimoji="0" lang="en-US" sz="4000" i="0" u="none" strike="noStrike" kern="1200" cap="none" spc="0" normalizeH="0" baseline="0" noProof="0" dirty="0" err="1">
                <a:ln>
                  <a:noFill/>
                </a:ln>
                <a:solidFill>
                  <a:srgbClr val="990099"/>
                </a:solidFill>
                <a:uLnTx/>
                <a:uFillTx/>
                <a:ea typeface="LNTH-LuoLuoNotangYuanTi 1" pitchFamily="2" charset="-128"/>
                <a:cs typeface="LNTH-LuoLuoNotangYuanTi 1" pitchFamily="2" charset="-128"/>
              </a:rPr>
              <a:t>năm</a:t>
            </a:r>
            <a:r>
              <a:rPr kumimoji="0" lang="en-US" sz="4000" i="0" u="none" strike="noStrike" kern="1200" cap="none" spc="0" normalizeH="0" noProof="0" dirty="0">
                <a:ln>
                  <a:noFill/>
                </a:ln>
                <a:solidFill>
                  <a:srgbClr val="990099"/>
                </a:solidFill>
                <a:uLnTx/>
                <a:uFillTx/>
                <a:ea typeface="LNTH-LuoLuoNotangYuanTi 1" pitchFamily="2" charset="-128"/>
                <a:cs typeface="LNTH-LuoLuoNotangYuanTi 1" pitchFamily="2" charset="-128"/>
              </a:rPr>
              <a:t> …</a:t>
            </a:r>
            <a:endParaRPr kumimoji="0" lang="vi-VN" sz="4000" i="0" u="none" strike="noStrike" kern="1200" cap="none" spc="0" normalizeH="0" baseline="0" noProof="0" dirty="0">
              <a:ln>
                <a:noFill/>
              </a:ln>
              <a:solidFill>
                <a:srgbClr val="990099"/>
              </a:solidFill>
              <a:uLnTx/>
              <a:uFillTx/>
              <a:ea typeface="LNTH-LuoLuoNotangYuanTi 1" pitchFamily="2" charset="-128"/>
              <a:cs typeface="LNTH-LuoLuoNotangYuanTi 1" pitchFamily="2" charset="-128"/>
            </a:endParaRPr>
          </a:p>
        </p:txBody>
      </p:sp>
      <p:pic>
        <p:nvPicPr>
          <p:cNvPr id="3074" name="Picture 2" descr="Âm vang cồng chiêng giữa đại ngàn">
            <a:extLst>
              <a:ext uri="{FF2B5EF4-FFF2-40B4-BE49-F238E27FC236}">
                <a16:creationId xmlns:a16="http://schemas.microsoft.com/office/drawing/2014/main" id="{AC98A429-2EE7-4888-B37C-B72721E855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4" b="93451" l="8267" r="97733">
                        <a14:foregroundMark x1="8267" y1="47859" x2="14933" y2="66751"/>
                        <a14:foregroundMark x1="42267" y1="86902" x2="52267" y2="93451"/>
                        <a14:foregroundMark x1="79733" y1="60705" x2="84533" y2="82368"/>
                        <a14:foregroundMark x1="92933" y1="52393" x2="97733" y2="66751"/>
                        <a14:foregroundMark x1="91867" y1="40554" x2="92133" y2="78589"/>
                        <a14:foregroundMark x1="75200" y1="83627" x2="82533" y2="93451"/>
                        <a14:foregroundMark x1="75600" y1="86902" x2="76267" y2="91688"/>
                        <a14:foregroundMark x1="75200" y1="49622" x2="79333" y2="63476"/>
                        <a14:foregroundMark x1="76267" y1="41814" x2="78000" y2="44584"/>
                        <a14:foregroundMark x1="68267" y1="11839" x2="74800" y2="28715"/>
                        <a14:foregroundMark x1="63733" y1="23426" x2="70400" y2="36020"/>
                      </a14:backgroundRemoval>
                    </a14:imgEffect>
                  </a14:imgLayer>
                </a14:imgProps>
              </a:ext>
              <a:ext uri="{28A0092B-C50C-407E-A947-70E740481C1C}">
                <a14:useLocalDpi xmlns:a14="http://schemas.microsoft.com/office/drawing/2010/main" val="0"/>
              </a:ext>
            </a:extLst>
          </a:blip>
          <a:srcRect/>
          <a:stretch>
            <a:fillRect/>
          </a:stretch>
        </p:blipFill>
        <p:spPr bwMode="auto">
          <a:xfrm>
            <a:off x="224454" y="4318246"/>
            <a:ext cx="4326233" cy="2290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100DF73-5AAE-9011-C50D-D83124725851}"/>
              </a:ext>
            </a:extLst>
          </p:cNvPr>
          <p:cNvPicPr>
            <a:picLocks noChangeAspect="1"/>
          </p:cNvPicPr>
          <p:nvPr/>
        </p:nvPicPr>
        <p:blipFill>
          <a:blip r:embed="rId5"/>
          <a:stretch>
            <a:fillRect/>
          </a:stretch>
        </p:blipFill>
        <p:spPr>
          <a:xfrm>
            <a:off x="1961554" y="997656"/>
            <a:ext cx="7882811" cy="1286367"/>
          </a:xfrm>
          <a:prstGeom prst="rect">
            <a:avLst/>
          </a:prstGeom>
        </p:spPr>
      </p:pic>
      <p:pic>
        <p:nvPicPr>
          <p:cNvPr id="17" name="Picture 16">
            <a:extLst>
              <a:ext uri="{FF2B5EF4-FFF2-40B4-BE49-F238E27FC236}">
                <a16:creationId xmlns:a16="http://schemas.microsoft.com/office/drawing/2014/main" id="{AB305DC4-3511-5DC3-D0BF-A80DEBAE6BD4}"/>
              </a:ext>
            </a:extLst>
          </p:cNvPr>
          <p:cNvPicPr>
            <a:picLocks noChangeAspect="1"/>
          </p:cNvPicPr>
          <p:nvPr/>
        </p:nvPicPr>
        <p:blipFill>
          <a:blip r:embed="rId6"/>
          <a:stretch>
            <a:fillRect/>
          </a:stretch>
        </p:blipFill>
        <p:spPr>
          <a:xfrm>
            <a:off x="1069428" y="2303114"/>
            <a:ext cx="9687384" cy="363353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67CC6AA-1B2A-FFEA-CA99-38E329E2FE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8434" y="0"/>
            <a:ext cx="1559317" cy="1559317"/>
          </a:xfrm>
          <a:prstGeom prst="rect">
            <a:avLst/>
          </a:prstGeom>
        </p:spPr>
      </p:pic>
    </p:spTree>
    <p:extLst>
      <p:ext uri="{BB962C8B-B14F-4D97-AF65-F5344CB8AC3E}">
        <p14:creationId xmlns:p14="http://schemas.microsoft.com/office/powerpoint/2010/main" val="2288896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road in a green field&#10;&#10;Description automatically generated">
            <a:extLst>
              <a:ext uri="{FF2B5EF4-FFF2-40B4-BE49-F238E27FC236}">
                <a16:creationId xmlns:a16="http://schemas.microsoft.com/office/drawing/2014/main" id="{3DF486DF-F251-4102-00F0-06588F592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902" b="8723"/>
          <a:stretch/>
        </p:blipFill>
        <p:spPr>
          <a:xfrm>
            <a:off x="0" y="0"/>
            <a:ext cx="12192000" cy="6858000"/>
          </a:xfrm>
          <a:prstGeom prst="rect">
            <a:avLst/>
          </a:prstGeom>
        </p:spPr>
      </p:pic>
      <p:grpSp>
        <p:nvGrpSpPr>
          <p:cNvPr id="32" name="Google Shape;3915;p40">
            <a:extLst>
              <a:ext uri="{FF2B5EF4-FFF2-40B4-BE49-F238E27FC236}">
                <a16:creationId xmlns:a16="http://schemas.microsoft.com/office/drawing/2014/main" id="{1AFA3E8C-C859-DB8A-3E24-627DBDD5B02A}"/>
              </a:ext>
            </a:extLst>
          </p:cNvPr>
          <p:cNvGrpSpPr/>
          <p:nvPr/>
        </p:nvGrpSpPr>
        <p:grpSpPr>
          <a:xfrm flipH="1">
            <a:off x="9649133" y="536734"/>
            <a:ext cx="989600" cy="968533"/>
            <a:chOff x="1892125" y="660850"/>
            <a:chExt cx="742200" cy="726400"/>
          </a:xfrm>
        </p:grpSpPr>
        <p:sp>
          <p:nvSpPr>
            <p:cNvPr id="34" name="Google Shape;3916;p40">
              <a:extLst>
                <a:ext uri="{FF2B5EF4-FFF2-40B4-BE49-F238E27FC236}">
                  <a16:creationId xmlns:a16="http://schemas.microsoft.com/office/drawing/2014/main" id="{FE2CAD66-257E-B191-58C5-001F89800544}"/>
                </a:ext>
              </a:extLst>
            </p:cNvPr>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917;p40">
              <a:extLst>
                <a:ext uri="{FF2B5EF4-FFF2-40B4-BE49-F238E27FC236}">
                  <a16:creationId xmlns:a16="http://schemas.microsoft.com/office/drawing/2014/main" id="{8047F113-6449-BAEB-965D-7446C570DAEF}"/>
                </a:ext>
              </a:extLst>
            </p:cNvPr>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918;p40">
              <a:extLst>
                <a:ext uri="{FF2B5EF4-FFF2-40B4-BE49-F238E27FC236}">
                  <a16:creationId xmlns:a16="http://schemas.microsoft.com/office/drawing/2014/main" id="{EAE74B55-5F03-2D50-7FCD-253E5490AED1}"/>
                </a:ext>
              </a:extLst>
            </p:cNvPr>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919;p40">
              <a:extLst>
                <a:ext uri="{FF2B5EF4-FFF2-40B4-BE49-F238E27FC236}">
                  <a16:creationId xmlns:a16="http://schemas.microsoft.com/office/drawing/2014/main" id="{36110B08-6D3D-67EF-6117-59C1643C217A}"/>
                </a:ext>
              </a:extLst>
            </p:cNvPr>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920;p40">
              <a:extLst>
                <a:ext uri="{FF2B5EF4-FFF2-40B4-BE49-F238E27FC236}">
                  <a16:creationId xmlns:a16="http://schemas.microsoft.com/office/drawing/2014/main" id="{6F3204D7-FFF6-E555-6D16-7D79E448E1BD}"/>
                </a:ext>
              </a:extLst>
            </p:cNvPr>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921;p40">
              <a:extLst>
                <a:ext uri="{FF2B5EF4-FFF2-40B4-BE49-F238E27FC236}">
                  <a16:creationId xmlns:a16="http://schemas.microsoft.com/office/drawing/2014/main" id="{2844C060-C026-344D-527B-BDF7D100E673}"/>
                </a:ext>
              </a:extLst>
            </p:cNvPr>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922;p40">
              <a:extLst>
                <a:ext uri="{FF2B5EF4-FFF2-40B4-BE49-F238E27FC236}">
                  <a16:creationId xmlns:a16="http://schemas.microsoft.com/office/drawing/2014/main" id="{C31A9F18-38C4-8722-9CA0-5AC56D4050D3}"/>
                </a:ext>
              </a:extLst>
            </p:cNvPr>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923;p40">
              <a:extLst>
                <a:ext uri="{FF2B5EF4-FFF2-40B4-BE49-F238E27FC236}">
                  <a16:creationId xmlns:a16="http://schemas.microsoft.com/office/drawing/2014/main" id="{CCEF0E36-AF7E-7C26-A495-BC969B1CD37E}"/>
                </a:ext>
              </a:extLst>
            </p:cNvPr>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924;p40">
              <a:extLst>
                <a:ext uri="{FF2B5EF4-FFF2-40B4-BE49-F238E27FC236}">
                  <a16:creationId xmlns:a16="http://schemas.microsoft.com/office/drawing/2014/main" id="{0FFCECD7-3C19-595B-9F77-4C1461F3BD8A}"/>
                </a:ext>
              </a:extLst>
            </p:cNvPr>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925;p40">
              <a:extLst>
                <a:ext uri="{FF2B5EF4-FFF2-40B4-BE49-F238E27FC236}">
                  <a16:creationId xmlns:a16="http://schemas.microsoft.com/office/drawing/2014/main" id="{E11241DE-4CCE-7BD0-F8B7-BB3A44F9C107}"/>
                </a:ext>
              </a:extLst>
            </p:cNvPr>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926;p40">
              <a:extLst>
                <a:ext uri="{FF2B5EF4-FFF2-40B4-BE49-F238E27FC236}">
                  <a16:creationId xmlns:a16="http://schemas.microsoft.com/office/drawing/2014/main" id="{AD0930F1-6CFE-EB9E-0A0A-0E8963581BD5}"/>
                </a:ext>
              </a:extLst>
            </p:cNvPr>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927;p40">
              <a:extLst>
                <a:ext uri="{FF2B5EF4-FFF2-40B4-BE49-F238E27FC236}">
                  <a16:creationId xmlns:a16="http://schemas.microsoft.com/office/drawing/2014/main" id="{D1DF2A08-C98C-E5E4-4038-1A948CF820B5}"/>
                </a:ext>
              </a:extLst>
            </p:cNvPr>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928;p40">
              <a:extLst>
                <a:ext uri="{FF2B5EF4-FFF2-40B4-BE49-F238E27FC236}">
                  <a16:creationId xmlns:a16="http://schemas.microsoft.com/office/drawing/2014/main" id="{7B627B41-6271-54D6-C292-ADA8325A6D2D}"/>
                </a:ext>
              </a:extLst>
            </p:cNvPr>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929;p40">
              <a:extLst>
                <a:ext uri="{FF2B5EF4-FFF2-40B4-BE49-F238E27FC236}">
                  <a16:creationId xmlns:a16="http://schemas.microsoft.com/office/drawing/2014/main" id="{9E3EC1F8-8E6D-37CD-2110-6F86DB553D7F}"/>
                </a:ext>
              </a:extLst>
            </p:cNvPr>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930;p40">
              <a:extLst>
                <a:ext uri="{FF2B5EF4-FFF2-40B4-BE49-F238E27FC236}">
                  <a16:creationId xmlns:a16="http://schemas.microsoft.com/office/drawing/2014/main" id="{0ECE0FFB-99FB-7C67-9281-607E6BB73481}"/>
                </a:ext>
              </a:extLst>
            </p:cNvPr>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931;p40">
              <a:extLst>
                <a:ext uri="{FF2B5EF4-FFF2-40B4-BE49-F238E27FC236}">
                  <a16:creationId xmlns:a16="http://schemas.microsoft.com/office/drawing/2014/main" id="{716C065C-4960-20BE-8E7C-A48C9AE51056}"/>
                </a:ext>
              </a:extLst>
            </p:cNvPr>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0" name="Hình ảnh 3" descr="Ảnh có chứa bánh, LEGO, đồ chơi, được trang trí&#10;&#10;Mô tả được tạo tự động">
            <a:extLst>
              <a:ext uri="{FF2B5EF4-FFF2-40B4-BE49-F238E27FC236}">
                <a16:creationId xmlns:a16="http://schemas.microsoft.com/office/drawing/2014/main" id="{58D00BCD-99B9-64B3-2DCD-FD99478ADBA8}"/>
              </a:ext>
            </a:extLst>
          </p:cNvPr>
          <p:cNvPicPr>
            <a:picLocks noChangeAspect="1"/>
          </p:cNvPicPr>
          <p:nvPr/>
        </p:nvPicPr>
        <p:blipFill>
          <a:blip r:embed="rId3"/>
          <a:stretch>
            <a:fillRect/>
          </a:stretch>
        </p:blipFill>
        <p:spPr>
          <a:xfrm>
            <a:off x="-1005060" y="620900"/>
            <a:ext cx="6310787" cy="6310787"/>
          </a:xfrm>
          <a:prstGeom prst="rect">
            <a:avLst/>
          </a:prstGeom>
        </p:spPr>
      </p:pic>
      <p:sp>
        <p:nvSpPr>
          <p:cNvPr id="51" name="Gợn sóng Kép 8">
            <a:extLst>
              <a:ext uri="{FF2B5EF4-FFF2-40B4-BE49-F238E27FC236}">
                <a16:creationId xmlns:a16="http://schemas.microsoft.com/office/drawing/2014/main" id="{E31AB75A-3839-F559-76EC-5224FA53F285}"/>
              </a:ext>
            </a:extLst>
          </p:cNvPr>
          <p:cNvSpPr/>
          <p:nvPr/>
        </p:nvSpPr>
        <p:spPr>
          <a:xfrm>
            <a:off x="4399722" y="1589434"/>
            <a:ext cx="7007749" cy="4218133"/>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61D2A"/>
              </a:solidFill>
              <a:latin typeface="Arial"/>
              <a:sym typeface="Arial"/>
            </a:endParaRPr>
          </a:p>
        </p:txBody>
      </p:sp>
      <p:pic>
        <p:nvPicPr>
          <p:cNvPr id="53" name="Picture 52">
            <a:extLst>
              <a:ext uri="{FF2B5EF4-FFF2-40B4-BE49-F238E27FC236}">
                <a16:creationId xmlns:a16="http://schemas.microsoft.com/office/drawing/2014/main" id="{86BF4C6A-5C7D-49D3-291A-E0512382E3AC}"/>
              </a:ext>
            </a:extLst>
          </p:cNvPr>
          <p:cNvPicPr>
            <a:picLocks noChangeAspect="1"/>
          </p:cNvPicPr>
          <p:nvPr/>
        </p:nvPicPr>
        <p:blipFill>
          <a:blip r:embed="rId4"/>
          <a:stretch>
            <a:fillRect/>
          </a:stretch>
        </p:blipFill>
        <p:spPr>
          <a:xfrm>
            <a:off x="4351222" y="2118228"/>
            <a:ext cx="7065876" cy="3048264"/>
          </a:xfrm>
          <a:prstGeom prst="rect">
            <a:avLst/>
          </a:prstGeom>
        </p:spPr>
      </p:pic>
    </p:spTree>
    <p:extLst>
      <p:ext uri="{BB962C8B-B14F-4D97-AF65-F5344CB8AC3E}">
        <p14:creationId xmlns:p14="http://schemas.microsoft.com/office/powerpoint/2010/main" val="1720884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5421</TotalTime>
  <Words>1316</Words>
  <Application>Microsoft Office PowerPoint</Application>
  <PresentationFormat>Widescreen</PresentationFormat>
  <Paragraphs>76</Paragraphs>
  <Slides>35</Slides>
  <Notes>18</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35</vt:i4>
      </vt:variant>
    </vt:vector>
  </HeadingPairs>
  <TitlesOfParts>
    <vt:vector size="56" baseType="lpstr">
      <vt:lpstr>#9Slide02 Noi dung dai</vt:lpstr>
      <vt:lpstr>LNTH-LuoLuoNotangYuanTi 1</vt:lpstr>
      <vt:lpstr>#9Slide03 Montserrat Black</vt:lpstr>
      <vt:lpstr>Arial</vt:lpstr>
      <vt:lpstr>Calibri</vt:lpstr>
      <vt:lpstr>Calibri Light</vt:lpstr>
      <vt:lpstr>Cambria</vt:lpstr>
      <vt:lpstr>Changa One</vt:lpstr>
      <vt:lpstr>Fredoka One</vt:lpstr>
      <vt:lpstr>Showcard Gothic</vt:lpstr>
      <vt:lpstr>Times New Roman</vt:lpstr>
      <vt:lpstr>UVN Banh Mi</vt:lpstr>
      <vt:lpstr>Wingdings</vt:lpstr>
      <vt:lpstr>1_Custom Design</vt:lpstr>
      <vt:lpstr>Custom Design</vt:lpstr>
      <vt:lpstr>2_Custom Design</vt:lpstr>
      <vt:lpstr>2_Office Theme</vt:lpstr>
      <vt:lpstr>3_Custom Design</vt:lpstr>
      <vt:lpstr>It's Springtime! MK Plan by Slidesgo</vt:lpstr>
      <vt:lpstr>1_It's Springtime! MK Plan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29</cp:revision>
  <dcterms:created xsi:type="dcterms:W3CDTF">2023-09-03T00:46:18Z</dcterms:created>
  <dcterms:modified xsi:type="dcterms:W3CDTF">2024-12-11T14:20:35Z</dcterms:modified>
  <cp:category>9Slide.vn</cp:category>
</cp:coreProperties>
</file>