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5" d="100"/>
          <a:sy n="85" d="100"/>
        </p:scale>
        <p:origin x="59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EEE96-B7EB-47D6-BC35-7EFD9129ECDC}"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05A7F-EF29-44DF-B2DA-1D798AEA4EA9}" type="slidenum">
              <a:rPr lang="en-US" smtClean="0"/>
              <a:t>‹#›</a:t>
            </a:fld>
            <a:endParaRPr lang="en-US"/>
          </a:p>
        </p:txBody>
      </p:sp>
    </p:spTree>
    <p:extLst>
      <p:ext uri="{BB962C8B-B14F-4D97-AF65-F5344CB8AC3E}">
        <p14:creationId xmlns:p14="http://schemas.microsoft.com/office/powerpoint/2010/main" val="70937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781450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15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90172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794563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9984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71497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3315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84794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411684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849155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02514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27354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01086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7CE1CD-3B25-4D02-97F3-567301454878}"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3056952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CE1CD-3B25-4D02-97F3-567301454878}"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145456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CE1CD-3B25-4D02-97F3-567301454878}"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316028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CE1CD-3B25-4D02-97F3-567301454878}"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406435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7CE1CD-3B25-4D02-97F3-567301454878}"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22601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CE1CD-3B25-4D02-97F3-567301454878}"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1000879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7CE1CD-3B25-4D02-97F3-567301454878}"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270917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7CE1CD-3B25-4D02-97F3-567301454878}"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290820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CE1CD-3B25-4D02-97F3-567301454878}"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1572921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7CE1CD-3B25-4D02-97F3-567301454878}"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312386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7CE1CD-3B25-4D02-97F3-567301454878}"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ABE8F-5C07-42A4-AF45-2C5156037320}" type="slidenum">
              <a:rPr lang="en-US" smtClean="0"/>
              <a:t>‹#›</a:t>
            </a:fld>
            <a:endParaRPr lang="en-US"/>
          </a:p>
        </p:txBody>
      </p:sp>
    </p:spTree>
    <p:extLst>
      <p:ext uri="{BB962C8B-B14F-4D97-AF65-F5344CB8AC3E}">
        <p14:creationId xmlns:p14="http://schemas.microsoft.com/office/powerpoint/2010/main" val="2537835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7CE1CD-3B25-4D02-97F3-567301454878}" type="datetimeFigureOut">
              <a:rPr lang="en-US" smtClean="0"/>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ABE8F-5C07-42A4-AF45-2C5156037320}" type="slidenum">
              <a:rPr lang="en-US" smtClean="0"/>
              <a:t>‹#›</a:t>
            </a:fld>
            <a:endParaRPr lang="en-US"/>
          </a:p>
        </p:txBody>
      </p:sp>
    </p:spTree>
    <p:extLst>
      <p:ext uri="{BB962C8B-B14F-4D97-AF65-F5344CB8AC3E}">
        <p14:creationId xmlns:p14="http://schemas.microsoft.com/office/powerpoint/2010/main" val="561808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4.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6.xml"/><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slide" Target="slide13.xml"/><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png"/><Relationship Id="rId9" Type="http://schemas.openxmlformats.org/officeDocument/2006/relationships/image" Target="../media/image43.png"/><Relationship Id="rId14" Type="http://schemas.openxmlformats.org/officeDocument/2006/relationships/slide" Target="slide24.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19.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4926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925032" y="4199860"/>
            <a:ext cx="10962168" cy="1815882"/>
          </a:xfrm>
          <a:prstGeom prst="rect">
            <a:avLst/>
          </a:prstGeom>
          <a:noFill/>
        </p:spPr>
        <p:txBody>
          <a:bodyPr wrap="square" rtlCol="0">
            <a:spAutoFit/>
          </a:bodyPr>
          <a:lstStyle/>
          <a:p>
            <a:pPr algn="just"/>
            <a:r>
              <a:rPr lang="vi-VN" sz="2800" baseline="30000" dirty="0">
                <a:latin typeface="Cambria" panose="02040503050406030204" pitchFamily="18" charset="0"/>
                <a:ea typeface="Cambria" panose="02040503050406030204" pitchFamily="18" charset="0"/>
              </a:rPr>
              <a:t>(7)</a:t>
            </a:r>
            <a:r>
              <a:rPr lang="vi-VN" sz="2800" dirty="0">
                <a:latin typeface="Cambria" panose="02040503050406030204" pitchFamily="18" charset="0"/>
                <a:ea typeface="Cambria" panose="02040503050406030204" pitchFamily="18" charset="0"/>
              </a:rPr>
              <a:t> Thế là, theo con đường của danh y Tuệ Tĩnh, cho đến nay, hàng trăm vị thuốc từ cây cỏ nước Nam, hàng nghìn phương thuốc được tổng hợp từ dân gian để trị bệnh cứu người.</a:t>
            </a:r>
          </a:p>
          <a:p>
            <a:pPr algn="r"/>
            <a:r>
              <a:rPr lang="vi-VN" sz="2800"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Tạ Phong Châu – Nguyễn Quang Vinh – Nghiêm Đa Văn)</a:t>
            </a:r>
          </a:p>
        </p:txBody>
      </p:sp>
      <p:pic>
        <p:nvPicPr>
          <p:cNvPr id="4" name="Picture 3">
            <a:extLst>
              <a:ext uri="{FF2B5EF4-FFF2-40B4-BE49-F238E27FC236}">
                <a16:creationId xmlns:a16="http://schemas.microsoft.com/office/drawing/2014/main" id="{B952B1C9-3006-B4EB-E253-4A853DC5AFD8}"/>
              </a:ext>
            </a:extLst>
          </p:cNvPr>
          <p:cNvPicPr>
            <a:picLocks noChangeAspect="1"/>
          </p:cNvPicPr>
          <p:nvPr/>
        </p:nvPicPr>
        <p:blipFill>
          <a:blip r:embed="rId4"/>
          <a:stretch>
            <a:fillRect/>
          </a:stretch>
        </p:blipFill>
        <p:spPr>
          <a:xfrm>
            <a:off x="3588267" y="475363"/>
            <a:ext cx="4737026" cy="3406925"/>
          </a:xfrm>
          <a:prstGeom prst="rect">
            <a:avLst/>
          </a:prstGeom>
        </p:spPr>
      </p:pic>
    </p:spTree>
    <p:extLst>
      <p:ext uri="{BB962C8B-B14F-4D97-AF65-F5344CB8AC3E}">
        <p14:creationId xmlns:p14="http://schemas.microsoft.com/office/powerpoint/2010/main" val="36922226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08386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5176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25349369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821343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1742102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336482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927900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196331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5"/>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35773051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9450385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8"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2"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3"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4"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88478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5"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2745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5"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1655581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4"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79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4"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93298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4004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378648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50014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41345118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8"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567883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13044788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26827965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extLst>
      <p:ext uri="{BB962C8B-B14F-4D97-AF65-F5344CB8AC3E}">
        <p14:creationId xmlns:p14="http://schemas.microsoft.com/office/powerpoint/2010/main" val="21277323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11793828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5"/>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148027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55CC95F6-F2E4-68CE-24ED-3C8FAEDC5442}"/>
              </a:ext>
            </a:extLst>
          </p:cNvPr>
          <p:cNvPicPr>
            <a:picLocks noChangeAspect="1"/>
          </p:cNvPicPr>
          <p:nvPr/>
        </p:nvPicPr>
        <p:blipFill>
          <a:blip r:embed="rId4"/>
          <a:stretch>
            <a:fillRect/>
          </a:stretch>
        </p:blipFill>
        <p:spPr>
          <a:xfrm>
            <a:off x="3759105" y="202831"/>
            <a:ext cx="4907705" cy="859611"/>
          </a:xfrm>
          <a:prstGeom prst="rect">
            <a:avLst/>
          </a:prstGeom>
        </p:spPr>
      </p:pic>
      <p:pic>
        <p:nvPicPr>
          <p:cNvPr id="5" name="Picture 4">
            <a:extLst>
              <a:ext uri="{FF2B5EF4-FFF2-40B4-BE49-F238E27FC236}">
                <a16:creationId xmlns:a16="http://schemas.microsoft.com/office/drawing/2014/main" id="{7D72E2C0-D756-61BB-38E4-30A68C998259}"/>
              </a:ext>
            </a:extLst>
          </p:cNvPr>
          <p:cNvPicPr>
            <a:picLocks noChangeAspect="1"/>
          </p:cNvPicPr>
          <p:nvPr/>
        </p:nvPicPr>
        <p:blipFill>
          <a:blip r:embed="rId5"/>
          <a:stretch>
            <a:fillRect/>
          </a:stretch>
        </p:blipFill>
        <p:spPr>
          <a:xfrm>
            <a:off x="421315" y="1115090"/>
            <a:ext cx="4991100" cy="2628900"/>
          </a:xfrm>
          <a:prstGeom prst="rect">
            <a:avLst/>
          </a:prstGeom>
        </p:spPr>
      </p:pic>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859079" cy="1569660"/>
          </a:xfrm>
          <a:prstGeom prst="rect">
            <a:avLst/>
          </a:prstGeom>
          <a:noFill/>
        </p:spPr>
        <p:txBody>
          <a:bodyPr wrap="square" rtlCol="0">
            <a:spAutoFit/>
          </a:bodyPr>
          <a:lstStyle/>
          <a:p>
            <a:pPr algn="just"/>
            <a:r>
              <a:rPr lang="en-US" sz="2400" b="0" i="0" baseline="30000" dirty="0">
                <a:solidFill>
                  <a:srgbClr val="000000"/>
                </a:solidFill>
                <a:effectLst/>
                <a:latin typeface="Cambria" panose="02040503050406030204" pitchFamily="18" charset="0"/>
                <a:ea typeface="Cambria" panose="02040503050406030204" pitchFamily="18" charset="0"/>
              </a:rPr>
              <a:t>(1) </a:t>
            </a:r>
            <a:r>
              <a:rPr lang="en-US" sz="2400" b="0" i="0" dirty="0" err="1">
                <a:solidFill>
                  <a:srgbClr val="000000"/>
                </a:solidFill>
                <a:effectLst/>
                <a:latin typeface="Cambria" panose="02040503050406030204" pitchFamily="18" charset="0"/>
                <a:ea typeface="Cambria" panose="02040503050406030204" pitchFamily="18" charset="0"/>
              </a:rPr>
              <a:t>Tuệ</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Tĩnh</a:t>
            </a:r>
            <a:r>
              <a:rPr lang="en-US" sz="2400" b="0" i="0" dirty="0">
                <a:solidFill>
                  <a:srgbClr val="000000"/>
                </a:solidFill>
                <a:effectLst/>
                <a:latin typeface="Cambria" panose="02040503050406030204" pitchFamily="18" charset="0"/>
                <a:ea typeface="Cambria" panose="02040503050406030204" pitchFamily="18" charset="0"/>
              </a:rPr>
              <a:t> (1330 – 1400) </a:t>
            </a:r>
            <a:r>
              <a:rPr lang="en-US" sz="2400" b="0" i="0" dirty="0" err="1">
                <a:solidFill>
                  <a:srgbClr val="000000"/>
                </a:solidFill>
                <a:effectLst/>
                <a:latin typeface="Cambria" panose="02040503050406030204" pitchFamily="18" charset="0"/>
                <a:ea typeface="Cambria" panose="02040503050406030204" pitchFamily="18" charset="0"/>
              </a:rPr>
              <a:t>là</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danh</a:t>
            </a:r>
            <a:r>
              <a:rPr lang="en-US" sz="2400" b="0" i="0" dirty="0">
                <a:solidFill>
                  <a:srgbClr val="000000"/>
                </a:solidFill>
                <a:effectLst/>
                <a:latin typeface="Cambria" panose="02040503050406030204" pitchFamily="18" charset="0"/>
                <a:ea typeface="Cambria" panose="02040503050406030204" pitchFamily="18" charset="0"/>
              </a:rPr>
              <a:t> y </a:t>
            </a:r>
            <a:r>
              <a:rPr lang="en-US" sz="2400" b="0" i="0" dirty="0" err="1">
                <a:solidFill>
                  <a:srgbClr val="000000"/>
                </a:solidFill>
                <a:effectLst/>
                <a:latin typeface="Cambria" panose="02040503050406030204" pitchFamily="18" charset="0"/>
                <a:ea typeface="Cambria" panose="02040503050406030204" pitchFamily="18" charset="0"/>
              </a:rPr>
              <a:t>đời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lần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dẫn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học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trò</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lên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núi</a:t>
            </a:r>
            <a:r>
              <a:rPr lang="en-US" sz="2400" b="0" i="0" dirty="0">
                <a:solidFill>
                  <a:srgbClr val="000000"/>
                </a:solidFill>
                <a:effectLst/>
                <a:latin typeface="Cambria" panose="02040503050406030204" pitchFamily="18" charset="0"/>
                <a:ea typeface="Cambria" panose="02040503050406030204" pitchFamily="18" charset="0"/>
              </a:rPr>
              <a:t> Nam </a:t>
            </a:r>
            <a:r>
              <a:rPr lang="en-US" sz="2400" b="0" i="0" dirty="0" err="1">
                <a:solidFill>
                  <a:srgbClr val="000000"/>
                </a:solidFill>
                <a:effectLst/>
                <a:latin typeface="Cambria" panose="02040503050406030204" pitchFamily="18" charset="0"/>
                <a:ea typeface="Cambria" panose="02040503050406030204" pitchFamily="18" charset="0"/>
              </a:rPr>
              <a:t>Tào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Bắc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Đẩu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nói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về</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điều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ấp</a:t>
            </a:r>
            <a:r>
              <a:rPr lang="en-US" sz="2400" b="0" i="0" dirty="0">
                <a:solidFill>
                  <a:srgbClr val="000000"/>
                </a:solidFill>
                <a:effectLst/>
                <a:latin typeface="Cambria" panose="02040503050406030204" pitchFamily="18" charset="0"/>
                <a:ea typeface="Cambria" panose="02040503050406030204" pitchFamily="18" charset="0"/>
              </a:rPr>
              <a:t> ủ </a:t>
            </a:r>
            <a:r>
              <a:rPr lang="en-US" sz="2400" b="0" i="0" dirty="0" err="1">
                <a:solidFill>
                  <a:srgbClr val="000000"/>
                </a:solidFill>
                <a:effectLst/>
                <a:latin typeface="Cambria" panose="02040503050406030204" pitchFamily="18" charset="0"/>
                <a:ea typeface="Cambria" panose="02040503050406030204" pitchFamily="18" charset="0"/>
              </a:rPr>
              <a:t>từ</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lâu</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49FC150F-0E31-CD3D-5DAF-C87C8427F0F7}"/>
              </a:ext>
            </a:extLst>
          </p:cNvPr>
          <p:cNvPicPr>
            <a:picLocks noChangeAspect="1"/>
          </p:cNvPicPr>
          <p:nvPr/>
        </p:nvPicPr>
        <p:blipFill>
          <a:blip r:embed="rId6"/>
          <a:stretch>
            <a:fillRect/>
          </a:stretch>
        </p:blipFill>
        <p:spPr>
          <a:xfrm>
            <a:off x="7399928" y="1044871"/>
            <a:ext cx="3133725" cy="3067050"/>
          </a:xfrm>
          <a:prstGeom prst="rect">
            <a:avLst/>
          </a:prstGeom>
        </p:spPr>
      </p:pic>
      <p:sp>
        <p:nvSpPr>
          <p:cNvPr id="13" name="TextBox 12">
            <a:extLst>
              <a:ext uri="{FF2B5EF4-FFF2-40B4-BE49-F238E27FC236}">
                <a16:creationId xmlns:a16="http://schemas.microsoft.com/office/drawing/2014/main" id="{FA46B15A-94B2-37C3-D9D2-A32B8047673D}"/>
              </a:ext>
            </a:extLst>
          </p:cNvPr>
          <p:cNvSpPr txBox="1"/>
          <p:nvPr/>
        </p:nvSpPr>
        <p:spPr>
          <a:xfrm>
            <a:off x="6847367" y="4189228"/>
            <a:ext cx="4859079" cy="1938992"/>
          </a:xfrm>
          <a:prstGeom prst="rect">
            <a:avLst/>
          </a:prstGeom>
          <a:noFill/>
        </p:spPr>
        <p:txBody>
          <a:bodyPr wrap="square" rtlCol="0">
            <a:spAutoFit/>
          </a:bodyPr>
          <a:lstStyle/>
          <a:p>
            <a:pPr algn="just"/>
            <a:r>
              <a:rPr lang="vi-VN" sz="2400" b="0" i="0" baseline="30000" dirty="0">
                <a:solidFill>
                  <a:srgbClr val="000000"/>
                </a:solidFill>
                <a:effectLst/>
                <a:latin typeface="Cambria" panose="02040503050406030204" pitchFamily="18" charset="0"/>
                <a:ea typeface="Cambria" panose="02040503050406030204" pitchFamily="18" charset="0"/>
              </a:rPr>
              <a:t>(2)</a:t>
            </a:r>
            <a:r>
              <a:rPr lang="vi-VN" sz="2400" b="0" i="0" dirty="0">
                <a:solidFill>
                  <a:srgbClr val="000000"/>
                </a:solidFill>
                <a:effectLst/>
                <a:latin typeface="Cambria" panose="02040503050406030204" pitchFamily="18" charset="0"/>
                <a:ea typeface="Cambria" panose="02040503050406030204" pitchFamily="18" charset="0"/>
              </a:rPr>
              <a:t> Ông kể: Khi giặc ngoại xâm nhóm ngó nước ta, vua quan nhà Trần chỉ huy quân sĩ luyện tập võ nghệ, rèn vũ khí chuẩn bị lương thực, thuốc men, phòng giữ bờ cõi rất cẩn trọng.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81394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5124893" cy="2349361"/>
          </a:xfrm>
          <a:prstGeom prst="rect">
            <a:avLst/>
          </a:prstGeom>
          <a:noFill/>
        </p:spPr>
        <p:txBody>
          <a:bodyPr wrap="square" rtlCol="0">
            <a:spAutoFit/>
          </a:bodyPr>
          <a:lstStyle/>
          <a:p>
            <a:pPr algn="just"/>
            <a:r>
              <a:rPr lang="vi-VN" sz="2400" baseline="30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Từ lâu, việc vận chuyển thuốc men, vật dụng từ Trung Quốc sang nước ta đã bị ngăn cấm. Vua quan nhà Trần lo khi giáp trận, tất có người bị thương hoặc đau ốm, lấy gì chạy chữa?</a:t>
            </a:r>
            <a:r>
              <a:rPr lang="vi-VN" sz="4000" dirty="0">
                <a:latin typeface="Cambria" panose="02040503050406030204" pitchFamily="18" charset="0"/>
                <a:ea typeface="Cambria" panose="02040503050406030204" pitchFamily="18" charset="0"/>
              </a:rPr>
              <a:t/>
            </a:r>
            <a:br>
              <a:rPr lang="vi-VN" sz="4000" dirty="0">
                <a:latin typeface="Cambria" panose="02040503050406030204" pitchFamily="18" charset="0"/>
                <a:ea typeface="Cambria" panose="02040503050406030204" pitchFamily="18" charset="0"/>
              </a:rPr>
            </a:br>
            <a:endParaRPr lang="vi-VN" sz="4000" baseline="30000" dirty="0">
              <a:solidFill>
                <a:srgbClr val="00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443331" y="4189228"/>
            <a:ext cx="5263116" cy="1938992"/>
          </a:xfrm>
          <a:prstGeom prst="rect">
            <a:avLst/>
          </a:prstGeom>
          <a:noFill/>
        </p:spPr>
        <p:txBody>
          <a:bodyPr wrap="square" rtlCol="0">
            <a:spAutoFit/>
          </a:bodyPr>
          <a:lstStyle/>
          <a:p>
            <a:pPr lvl="0" algn="just"/>
            <a:r>
              <a:rPr lang="vi-VN" sz="2400" baseline="30000" dirty="0">
                <a:latin typeface="Cambria" panose="02040503050406030204" pitchFamily="18" charset="0"/>
                <a:ea typeface="Cambria" panose="02040503050406030204" pitchFamily="18" charset="0"/>
              </a:rPr>
              <a:t>(4)</a:t>
            </a:r>
            <a:r>
              <a:rPr lang="vi-VN" sz="2400" dirty="0">
                <a:latin typeface="Cambria" panose="02040503050406030204" pitchFamily="18" charset="0"/>
                <a:ea typeface="Cambria" panose="02040503050406030204" pitchFamily="18" charset="0"/>
              </a:rPr>
              <a:t> Các thái y bèn toả đi khắp mọi miền quê học cách chữa bệnh bằng cây cỏ trong dân gian. Vườn thuốc mọc lên khắp nơi. Núi Nam Tào, Bắc Đầu là hai ngọn dược sơn thời bấy giờ.</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096EAF5-D306-9217-2227-6CD39D081749}"/>
              </a:ext>
            </a:extLst>
          </p:cNvPr>
          <p:cNvPicPr>
            <a:picLocks noChangeAspect="1"/>
          </p:cNvPicPr>
          <p:nvPr/>
        </p:nvPicPr>
        <p:blipFill>
          <a:blip r:embed="rId4"/>
          <a:stretch>
            <a:fillRect/>
          </a:stretch>
        </p:blipFill>
        <p:spPr>
          <a:xfrm>
            <a:off x="491422" y="1340809"/>
            <a:ext cx="4601573" cy="2480135"/>
          </a:xfrm>
          <a:prstGeom prst="rect">
            <a:avLst/>
          </a:prstGeom>
        </p:spPr>
      </p:pic>
      <p:pic>
        <p:nvPicPr>
          <p:cNvPr id="14" name="Picture 13">
            <a:extLst>
              <a:ext uri="{FF2B5EF4-FFF2-40B4-BE49-F238E27FC236}">
                <a16:creationId xmlns:a16="http://schemas.microsoft.com/office/drawing/2014/main" id="{FA3333FF-919E-EF9C-E354-D54BD84AAEBD}"/>
              </a:ext>
            </a:extLst>
          </p:cNvPr>
          <p:cNvPicPr>
            <a:picLocks noChangeAspect="1"/>
          </p:cNvPicPr>
          <p:nvPr/>
        </p:nvPicPr>
        <p:blipFill>
          <a:blip r:embed="rId5"/>
          <a:stretch>
            <a:fillRect/>
          </a:stretch>
        </p:blipFill>
        <p:spPr>
          <a:xfrm>
            <a:off x="6561728" y="1231494"/>
            <a:ext cx="4496133" cy="2495409"/>
          </a:xfrm>
          <a:prstGeom prst="rect">
            <a:avLst/>
          </a:prstGeom>
        </p:spPr>
      </p:pic>
    </p:spTree>
    <p:extLst>
      <p:ext uri="{BB962C8B-B14F-4D97-AF65-F5344CB8AC3E}">
        <p14:creationId xmlns:p14="http://schemas.microsoft.com/office/powerpoint/2010/main" val="42017872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7" name="TextBox 6">
            <a:extLst>
              <a:ext uri="{FF2B5EF4-FFF2-40B4-BE49-F238E27FC236}">
                <a16:creationId xmlns:a16="http://schemas.microsoft.com/office/drawing/2014/main" id="{D99C93FA-BEF3-7637-23C9-FFD34E193358}"/>
              </a:ext>
            </a:extLst>
          </p:cNvPr>
          <p:cNvSpPr txBox="1"/>
          <p:nvPr/>
        </p:nvSpPr>
        <p:spPr>
          <a:xfrm>
            <a:off x="435935" y="4189228"/>
            <a:ext cx="4976037"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(5)</a:t>
            </a:r>
            <a:r>
              <a:rPr lang="vi-VN" sz="2800" dirty="0">
                <a:latin typeface="Cambria" panose="02040503050406030204" pitchFamily="18" charset="0"/>
                <a:ea typeface="Cambria" panose="02040503050406030204" pitchFamily="18" charset="0"/>
              </a:rPr>
              <a:t> Cây cỏ nước Nam đã góp phần làm cho quân ta thêm hùng mạnh, can trường, chiến đấu và chiến thắng kẻ thù đông hơn ta hàng trăm lần.</a:t>
            </a:r>
            <a:endParaRPr kumimoji="0" lang="vi-VN" sz="5400" b="0" i="0" u="none" strike="noStrike" kern="1200" cap="none" spc="0" normalizeH="0" baseline="3000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A46B15A-94B2-37C3-D9D2-A32B8047673D}"/>
              </a:ext>
            </a:extLst>
          </p:cNvPr>
          <p:cNvSpPr txBox="1"/>
          <p:nvPr/>
        </p:nvSpPr>
        <p:spPr>
          <a:xfrm>
            <a:off x="6124353" y="4072270"/>
            <a:ext cx="5550196" cy="2246769"/>
          </a:xfrm>
          <a:prstGeom prst="rect">
            <a:avLst/>
          </a:prstGeom>
          <a:noFill/>
        </p:spPr>
        <p:txBody>
          <a:bodyPr wrap="square" rtlCol="0">
            <a:spAutoFit/>
          </a:bodyPr>
          <a:lstStyle/>
          <a:p>
            <a:pPr lvl="0" algn="just"/>
            <a:r>
              <a:rPr lang="vi-VN" sz="2800" baseline="30000" dirty="0">
                <a:latin typeface="Cambria" panose="02040503050406030204" pitchFamily="18" charset="0"/>
                <a:ea typeface="Cambria" panose="02040503050406030204" pitchFamily="18" charset="0"/>
              </a:rPr>
              <a:t>(6)</a:t>
            </a:r>
            <a:r>
              <a:rPr lang="vi-VN" sz="2800" dirty="0">
                <a:latin typeface="Cambria" panose="02040503050406030204" pitchFamily="18" charset="0"/>
                <a:ea typeface="Cambria" panose="02040503050406030204" pitchFamily="18" charset="0"/>
              </a:rPr>
              <a:t> Kể xong, Tuệ Tĩnh trầm ngâm nói về sự quý giá của ngọn cây, sợi cỏ trên non sông gấm vóc mà tổ tiên để lại. Rồi ông nói với học trò ý nguyện nối gót người đi trước...</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3121117-887A-7DB7-FFA5-2E3E2D601A2E}"/>
              </a:ext>
            </a:extLst>
          </p:cNvPr>
          <p:cNvPicPr>
            <a:picLocks noChangeAspect="1"/>
          </p:cNvPicPr>
          <p:nvPr/>
        </p:nvPicPr>
        <p:blipFill>
          <a:blip r:embed="rId4"/>
          <a:stretch>
            <a:fillRect/>
          </a:stretch>
        </p:blipFill>
        <p:spPr>
          <a:xfrm>
            <a:off x="629203" y="671512"/>
            <a:ext cx="4684318" cy="3177474"/>
          </a:xfrm>
          <a:prstGeom prst="rect">
            <a:avLst/>
          </a:prstGeom>
        </p:spPr>
      </p:pic>
      <p:pic>
        <p:nvPicPr>
          <p:cNvPr id="11" name="Picture 10">
            <a:extLst>
              <a:ext uri="{FF2B5EF4-FFF2-40B4-BE49-F238E27FC236}">
                <a16:creationId xmlns:a16="http://schemas.microsoft.com/office/drawing/2014/main" id="{4B54915F-E8DB-5B31-7D2F-9914CE68BBAD}"/>
              </a:ext>
            </a:extLst>
          </p:cNvPr>
          <p:cNvPicPr>
            <a:picLocks noChangeAspect="1"/>
          </p:cNvPicPr>
          <p:nvPr/>
        </p:nvPicPr>
        <p:blipFill>
          <a:blip r:embed="rId5"/>
          <a:stretch>
            <a:fillRect/>
          </a:stretch>
        </p:blipFill>
        <p:spPr>
          <a:xfrm>
            <a:off x="6251944" y="594646"/>
            <a:ext cx="4963192" cy="3278531"/>
          </a:xfrm>
          <a:prstGeom prst="rect">
            <a:avLst/>
          </a:prstGeom>
        </p:spPr>
      </p:pic>
    </p:spTree>
    <p:extLst>
      <p:ext uri="{BB962C8B-B14F-4D97-AF65-F5344CB8AC3E}">
        <p14:creationId xmlns:p14="http://schemas.microsoft.com/office/powerpoint/2010/main" val="2525725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909</Words>
  <Application>Microsoft Office PowerPoint</Application>
  <PresentationFormat>Widescreen</PresentationFormat>
  <Paragraphs>79</Paragraphs>
  <Slides>31</Slides>
  <Notes>13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Aptos</vt:lpstr>
      <vt:lpstr>Arial</vt:lpstr>
      <vt:lpstr>Arial-Rounded</vt:lpstr>
      <vt:lpstr>Barlow Condensed</vt:lpstr>
      <vt:lpstr>Calibri</vt:lpstr>
      <vt:lpstr>Calibri Light</vt:lpstr>
      <vt:lpstr>Cambria</vt:lpstr>
      <vt:lpstr>等线</vt:lpstr>
      <vt:lpstr>Pattaya</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2025-04-03T07:05:31Z</dcterms:created>
  <dcterms:modified xsi:type="dcterms:W3CDTF">2025-04-03T07:06:04Z</dcterms:modified>
</cp:coreProperties>
</file>