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1" r:id="rId3"/>
  </p:sldMasterIdLst>
  <p:notesMasterIdLst>
    <p:notesMasterId r:id="rId14"/>
  </p:notesMasterIdLst>
  <p:sldIdLst>
    <p:sldId id="257" r:id="rId4"/>
    <p:sldId id="293" r:id="rId5"/>
    <p:sldId id="297" r:id="rId6"/>
    <p:sldId id="260" r:id="rId7"/>
    <p:sldId id="298" r:id="rId8"/>
    <p:sldId id="299" r:id="rId9"/>
    <p:sldId id="301" r:id="rId10"/>
    <p:sldId id="300" r:id="rId11"/>
    <p:sldId id="303" r:id="rId12"/>
    <p:sldId id="269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CCFFFF"/>
    <a:srgbClr val="78B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2" d="100"/>
          <a:sy n="32" d="100"/>
        </p:scale>
        <p:origin x="561" y="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2-15T09:35:54.622" idx="1">
    <p:pos x="6864" y="151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34F4-3EEF-43DB-9D69-4F744864D59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42D26-515D-4DAA-8B15-40F9DE54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BẤM VÀO CÂU HỎI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6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887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2025203" y="463206"/>
            <a:ext cx="10043619" cy="8970993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1" y="689660"/>
            <a:ext cx="1436240" cy="6570905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1203873" y="3643775"/>
            <a:ext cx="1436268" cy="6571037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6624283" y="430375"/>
            <a:ext cx="1436258" cy="6570986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3624945" y="689661"/>
            <a:ext cx="11919903" cy="9129471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6355538" y="1883475"/>
            <a:ext cx="6282000" cy="6469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1220700" y="8572950"/>
            <a:ext cx="170698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3150"/>
              </a:spcBef>
              <a:spcAft>
                <a:spcPts val="315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5622700" y="3879992"/>
            <a:ext cx="1436265" cy="657102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535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 rot="9167139">
            <a:off x="7582230" y="-1027585"/>
            <a:ext cx="10159254" cy="11964947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351382" y="751161"/>
            <a:ext cx="7908662" cy="8407446"/>
            <a:chOff x="1712498" y="767350"/>
            <a:chExt cx="5272441" cy="5604964"/>
          </a:xfrm>
        </p:grpSpPr>
        <p:sp>
          <p:nvSpPr>
            <p:cNvPr id="79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1754138" y="2127488"/>
            <a:ext cx="5843700" cy="62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105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 rot="-721606">
            <a:off x="9918857" y="762605"/>
            <a:ext cx="6144162" cy="87534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-10661423">
            <a:off x="16719934" y="-1180533"/>
            <a:ext cx="1436258" cy="6570986"/>
            <a:chOff x="8286350" y="2240498"/>
            <a:chExt cx="957493" cy="4380603"/>
          </a:xfrm>
        </p:grpSpPr>
        <p:sp>
          <p:nvSpPr>
            <p:cNvPr id="89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1341854">
            <a:off x="16003538" y="3689847"/>
            <a:ext cx="1436265" cy="6571020"/>
            <a:chOff x="8286350" y="2240498"/>
            <a:chExt cx="957493" cy="4380603"/>
          </a:xfrm>
        </p:grpSpPr>
        <p:sp>
          <p:nvSpPr>
            <p:cNvPr id="98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710" y="-3337715"/>
            <a:ext cx="4377690" cy="74523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425" y="-9052560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56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621413" y="-2368686"/>
            <a:ext cx="14647152" cy="17250516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301767" y="-1233519"/>
            <a:ext cx="1436294" cy="6571152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348660" y="6944571"/>
            <a:ext cx="1436189" cy="6570669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6976628" y="6305267"/>
            <a:ext cx="1436226" cy="6570842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2416313" y="3102413"/>
            <a:ext cx="12920850" cy="474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6203135" y="-2343128"/>
            <a:ext cx="1436220" cy="6570819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218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981458" y="-533913"/>
            <a:ext cx="12445101" cy="1285762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460801" y="607685"/>
            <a:ext cx="1436240" cy="6570905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781770" y="3559949"/>
            <a:ext cx="1436240" cy="6570908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14304135" y="-217103"/>
            <a:ext cx="1436220" cy="6570819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5676369" y="3559892"/>
            <a:ext cx="1436240" cy="6570905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5318018" y="1070711"/>
            <a:ext cx="6030165" cy="43439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9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6178394" y="6562068"/>
            <a:ext cx="5749941" cy="27139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345" y="-793445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75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68752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44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4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3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09F039D0-6FA3-4BFF-8132-9465F88BC870}"/>
              </a:ext>
            </a:extLst>
          </p:cNvPr>
          <p:cNvGrpSpPr/>
          <p:nvPr userDrawn="1"/>
        </p:nvGrpSpPr>
        <p:grpSpPr>
          <a:xfrm>
            <a:off x="-133351" y="9242453"/>
            <a:ext cx="18421352" cy="4433888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xmlns="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xmlns="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xmlns="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xmlns="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xmlns="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6478163E-2A5E-435F-9447-CAC05053247F}"/>
              </a:ext>
            </a:extLst>
          </p:cNvPr>
          <p:cNvSpPr/>
          <p:nvPr userDrawn="1"/>
        </p:nvSpPr>
        <p:spPr>
          <a:xfrm>
            <a:off x="-1459230" y="10287000"/>
            <a:ext cx="20078700" cy="191375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3568054" y="1"/>
            <a:ext cx="21856055" cy="2114837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xmlns="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321048" y="9479660"/>
            <a:ext cx="1054878" cy="551571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xmlns="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81968" y="9624716"/>
            <a:ext cx="1061772" cy="558465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xmlns="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5024" y="9652026"/>
            <a:ext cx="1054878" cy="551571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xmlns="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136047" y="9620274"/>
            <a:ext cx="841145" cy="46194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xmlns="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8479841" y="9775364"/>
            <a:ext cx="848039" cy="434361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6714487" y="-9525"/>
            <a:ext cx="1573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sz="2700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7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</a:p>
        </p:txBody>
      </p:sp>
    </p:spTree>
    <p:extLst>
      <p:ext uri="{BB962C8B-B14F-4D97-AF65-F5344CB8AC3E}">
        <p14:creationId xmlns:p14="http://schemas.microsoft.com/office/powerpoint/2010/main" val="44702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F5A50E3-9B0B-DAD2-E541-C69C51E6599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190500"/>
            <a:ext cx="2533352" cy="2533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5682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3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0.xml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microsoft.com/office/2007/relationships/hdphoto" Target="../media/hdphoto4.wdp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xmlns="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730C3-A1AE-35F9-FE7E-6DFB6EDE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33700"/>
            <a:ext cx="14705055" cy="39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9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xmlns="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xmlns="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95CDFAD-2FFF-A33D-00F2-6F2ED670B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866900"/>
            <a:ext cx="11351736" cy="69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10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3138074" y="-523955"/>
            <a:ext cx="12300164" cy="23241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570">
            <a:off x="2384442" y="1494891"/>
            <a:ext cx="2828094" cy="248758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3128849">
            <a:off x="7078715" y="4701242"/>
            <a:ext cx="2584629" cy="26630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11470892" y="1984121"/>
            <a:ext cx="2383655" cy="1082138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3404704" y="2230414"/>
            <a:ext cx="793223" cy="76029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7999290" y="5702778"/>
            <a:ext cx="834987" cy="867141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4" name="Oval 43"/>
          <p:cNvSpPr/>
          <p:nvPr/>
        </p:nvSpPr>
        <p:spPr>
          <a:xfrm>
            <a:off x="12386532" y="2180375"/>
            <a:ext cx="690957" cy="76029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48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51202" y="-689202"/>
            <a:ext cx="914400" cy="9144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68579" y="3183201"/>
            <a:ext cx="7870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275275" y="4679919"/>
            <a:ext cx="41665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>
              <a:defRPr/>
            </a:pP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218779" y="6904595"/>
            <a:ext cx="7640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viên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kẹo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dâu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tây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ngào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dành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tặng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lang="en-US" sz="4800" b="1" kern="0" dirty="0">
              <a:solidFill>
                <a:srgbClr val="E9277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3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6349" y="-1755471"/>
            <a:ext cx="914400" cy="9144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8619302" y="3160374"/>
            <a:ext cx="10028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 = 3 cm; b = 4 cm; c = 5 cm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272317" y="4799028"/>
            <a:ext cx="75969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>
              <a:defRPr/>
            </a:pP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3 x 4 x 5 = 60 (cm</a:t>
            </a:r>
            <a:r>
              <a:rPr lang="en-US" sz="5400" b="1" kern="0" baseline="3000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6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37642" y="-1755471"/>
            <a:ext cx="914400" cy="914400"/>
          </a:xfrm>
          <a:prstGeom prst="rect">
            <a:avLst/>
          </a:prstGeom>
        </p:spPr>
      </p:pic>
      <p:pic>
        <p:nvPicPr>
          <p:cNvPr id="59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04705" y="-1868541"/>
            <a:ext cx="914400" cy="914400"/>
          </a:xfrm>
          <a:prstGeom prst="rect">
            <a:avLst/>
          </a:prstGeom>
        </p:spPr>
      </p:pic>
      <p:pic>
        <p:nvPicPr>
          <p:cNvPr id="62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46759" y="-1923492"/>
            <a:ext cx="914400" cy="914400"/>
          </a:xfrm>
          <a:prstGeom prst="rect">
            <a:avLst/>
          </a:prstGeom>
        </p:spPr>
      </p:pic>
      <p:pic>
        <p:nvPicPr>
          <p:cNvPr id="65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077508" y="-1938639"/>
            <a:ext cx="914400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926" y="6569920"/>
            <a:ext cx="2241413" cy="224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57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57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57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42" grpId="0" animBg="1"/>
      <p:bldP spid="43" grpId="0" animBg="1"/>
      <p:bldP spid="44" grpId="0" animBg="1"/>
      <p:bldP spid="49" grpId="0"/>
      <p:bldP spid="50" grpId="0"/>
      <p:bldP spid="51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27" y="1"/>
            <a:ext cx="4284617" cy="42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885" y="1590640"/>
            <a:ext cx="2902272" cy="329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0" y="6233232"/>
            <a:ext cx="3521666" cy="36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17061F0-3186-ECD2-5FA9-22B8BC1688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600" y="0"/>
            <a:ext cx="6187976" cy="6974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CB3AC26-D760-E733-58D6-6D9048250F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2247900"/>
            <a:ext cx="11582400" cy="59576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1AC571D-2C11-A6F6-06FB-AF9F74E8CA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6200" y="6438900"/>
            <a:ext cx="3810330" cy="178018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xmlns="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244701F-AFD1-714E-E291-2C7177657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1485900"/>
            <a:ext cx="24183080" cy="583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5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xmlns="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xmlns="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1BD77FD-673D-9DD6-EEB4-2C8588683664}"/>
              </a:ext>
            </a:extLst>
          </p:cNvPr>
          <p:cNvSpPr txBox="1"/>
          <p:nvPr/>
        </p:nvSpPr>
        <p:spPr>
          <a:xfrm>
            <a:off x="990600" y="2019300"/>
            <a:ext cx="1638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8 cm,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0931D44-417D-2281-15A8-43CDBC638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420" y="4533900"/>
            <a:ext cx="5332930" cy="31432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20B413C-C4C3-49F9-D2BA-23CAE3947630}"/>
              </a:ext>
            </a:extLst>
          </p:cNvPr>
          <p:cNvSpPr txBox="1"/>
          <p:nvPr/>
        </p:nvSpPr>
        <p:spPr>
          <a:xfrm>
            <a:off x="1143000" y="4533900"/>
            <a:ext cx="10363200" cy="402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 Nam có thể xếp được nhiều nhất bao nhiêu khối gỗ như vậy vào hộp?</a:t>
            </a:r>
          </a:p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8 khối 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16 khối</a:t>
            </a:r>
            <a:endParaRPr lang="en-US" sz="4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32 khối 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64 khối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91FCE769-7E25-CBD9-D801-24F2C61AEC24}"/>
              </a:ext>
            </a:extLst>
          </p:cNvPr>
          <p:cNvSpPr/>
          <p:nvPr/>
        </p:nvSpPr>
        <p:spPr>
          <a:xfrm>
            <a:off x="1066800" y="7734300"/>
            <a:ext cx="7620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6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8" grpId="0"/>
      <p:bldP spid="31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xmlns="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xmlns="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1187F89-3160-9A40-FADE-5E18AF288CDE}"/>
              </a:ext>
            </a:extLst>
          </p:cNvPr>
          <p:cNvSpPr/>
          <p:nvPr/>
        </p:nvSpPr>
        <p:spPr>
          <a:xfrm>
            <a:off x="13716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C37FF53-192E-B5EA-C81B-29B46320659C}"/>
              </a:ext>
            </a:extLst>
          </p:cNvPr>
          <p:cNvSpPr txBox="1"/>
          <p:nvPr/>
        </p:nvSpPr>
        <p:spPr>
          <a:xfrm>
            <a:off x="24384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thể tích của khối gỗ có hình dạng và kích thước như hình dưới đây.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8CEA7F1-D511-F80C-DFDD-45E844846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46" y="4507042"/>
            <a:ext cx="5603152" cy="46386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301E4B6-2226-3E21-9446-A93F8CC37456}"/>
              </a:ext>
            </a:extLst>
          </p:cNvPr>
          <p:cNvCxnSpPr/>
          <p:nvPr/>
        </p:nvCxnSpPr>
        <p:spPr>
          <a:xfrm>
            <a:off x="12344400" y="5676900"/>
            <a:ext cx="121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0F6BEA1-859C-2385-59BA-7D5D5AFCB80A}"/>
              </a:ext>
            </a:extLst>
          </p:cNvPr>
          <p:cNvSpPr txBox="1"/>
          <p:nvPr/>
        </p:nvSpPr>
        <p:spPr>
          <a:xfrm>
            <a:off x="12725400" y="43815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0C128A5-907B-A5F8-3724-7973194FF0BA}"/>
              </a:ext>
            </a:extLst>
          </p:cNvPr>
          <p:cNvSpPr txBox="1"/>
          <p:nvPr/>
        </p:nvSpPr>
        <p:spPr>
          <a:xfrm>
            <a:off x="13411200" y="57531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ABCA0A3-319F-6024-EE69-B44BC947AAB1}"/>
              </a:ext>
            </a:extLst>
          </p:cNvPr>
          <p:cNvSpPr txBox="1"/>
          <p:nvPr/>
        </p:nvSpPr>
        <p:spPr>
          <a:xfrm>
            <a:off x="1066800" y="2400300"/>
            <a:ext cx="982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Chia khối gỗ thành hai khối hình hộp chữ nhật A và B như hình vẽ: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55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xmlns="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E86D4A-92C7-742B-FF92-8F0E8055D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0" y="1943100"/>
            <a:ext cx="23265989" cy="561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63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xmlns="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xmlns="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vẽ và tính thể tích của tảng đá nằm trong bể nước.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C814160-967A-1335-FFE4-E26D15E71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628900"/>
            <a:ext cx="13030200" cy="331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67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xmlns="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xmlns="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9" name="图片 17">
            <a:extLst>
              <a:ext uri="{FF2B5EF4-FFF2-40B4-BE49-F238E27FC236}">
                <a16:creationId xmlns:a16="http://schemas.microsoft.com/office/drawing/2014/main" xmlns="" id="{854884B6-869C-7E90-E0C2-9E470BDAA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216" y="-878972"/>
            <a:ext cx="3258699" cy="328758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70FF0625-19EE-EB28-556D-66B7637033DE}"/>
              </a:ext>
            </a:extLst>
          </p:cNvPr>
          <p:cNvGrpSpPr/>
          <p:nvPr/>
        </p:nvGrpSpPr>
        <p:grpSpPr>
          <a:xfrm>
            <a:off x="-106532" y="514591"/>
            <a:ext cx="9809853" cy="1716575"/>
            <a:chOff x="-71021" y="343060"/>
            <a:chExt cx="6539902" cy="114438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CC1846F7-3EE3-FE43-A296-B25CE039EB2F}"/>
                </a:ext>
              </a:extLst>
            </p:cNvPr>
            <p:cNvGrpSpPr/>
            <p:nvPr/>
          </p:nvGrpSpPr>
          <p:grpSpPr>
            <a:xfrm>
              <a:off x="-71021" y="343060"/>
              <a:ext cx="5702320" cy="1144383"/>
              <a:chOff x="-71021" y="343060"/>
              <a:chExt cx="6658252" cy="1144383"/>
            </a:xfrm>
          </p:grpSpPr>
          <p:sp>
            <p:nvSpPr>
              <p:cNvPr id="33" name="Pentagon 12">
                <a:extLst>
                  <a:ext uri="{FF2B5EF4-FFF2-40B4-BE49-F238E27FC236}">
                    <a16:creationId xmlns:a16="http://schemas.microsoft.com/office/drawing/2014/main" xmlns="" id="{E32227A1-9D2F-E93F-BFE7-56DD64E203A1}"/>
                  </a:ext>
                </a:extLst>
              </p:cNvPr>
              <p:cNvSpPr/>
              <p:nvPr/>
            </p:nvSpPr>
            <p:spPr>
              <a:xfrm>
                <a:off x="-71021" y="420895"/>
                <a:ext cx="6658252" cy="1066548"/>
              </a:xfrm>
              <a:prstGeom prst="homePlate">
                <a:avLst/>
              </a:prstGeom>
              <a:solidFill>
                <a:schemeClr val="accent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en-GB" sz="27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18E6807C-B0AA-F2BF-6461-9A078B77CCE2}"/>
                  </a:ext>
                </a:extLst>
              </p:cNvPr>
              <p:cNvSpPr/>
              <p:nvPr/>
            </p:nvSpPr>
            <p:spPr>
              <a:xfrm>
                <a:off x="991294" y="343060"/>
                <a:ext cx="3976551" cy="1107995"/>
              </a:xfrm>
              <a:prstGeom prst="rect">
                <a:avLst/>
              </a:prstGeom>
              <a:noFill/>
            </p:spPr>
            <p:txBody>
              <a:bodyPr wrap="none" lIns="137160" tIns="68580" rIns="137160" bIns="68580">
                <a:spAutoFit/>
              </a:bodyPr>
              <a:lstStyle/>
              <a:p>
                <a:pPr algn="ctr" defTabSz="1371600"/>
                <a:r>
                  <a:rPr lang="en-US" sz="9900">
                    <a:ln w="0"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giải</a:t>
                </a:r>
              </a:p>
            </p:txBody>
          </p:sp>
        </p:grpSp>
        <p:sp>
          <p:nvSpPr>
            <p:cNvPr id="32" name="Arrow: Chevron 31">
              <a:extLst>
                <a:ext uri="{FF2B5EF4-FFF2-40B4-BE49-F238E27FC236}">
                  <a16:creationId xmlns:a16="http://schemas.microsoft.com/office/drawing/2014/main" xmlns="" id="{5B63226F-176A-C8A1-5996-F36C59E7332E}"/>
                </a:ext>
              </a:extLst>
            </p:cNvPr>
            <p:cNvSpPr/>
            <p:nvPr/>
          </p:nvSpPr>
          <p:spPr>
            <a:xfrm>
              <a:off x="5432698" y="420895"/>
              <a:ext cx="1036183" cy="1066548"/>
            </a:xfrm>
            <a:prstGeom prst="chevron">
              <a:avLst/>
            </a:prstGeom>
            <a:solidFill>
              <a:schemeClr val="accent4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F1C91F7-9D30-4FD4-2416-72B9E22BE42C}"/>
              </a:ext>
            </a:extLst>
          </p:cNvPr>
          <p:cNvGrpSpPr/>
          <p:nvPr/>
        </p:nvGrpSpPr>
        <p:grpSpPr>
          <a:xfrm>
            <a:off x="364911" y="2962591"/>
            <a:ext cx="17305383" cy="3222906"/>
            <a:chOff x="243274" y="1975060"/>
            <a:chExt cx="11536922" cy="2148604"/>
          </a:xfrm>
        </p:grpSpPr>
        <p:sp>
          <p:nvSpPr>
            <p:cNvPr id="36" name="Rectangle 1">
              <a:extLst>
                <a:ext uri="{FF2B5EF4-FFF2-40B4-BE49-F238E27FC236}">
                  <a16:creationId xmlns:a16="http://schemas.microsoft.com/office/drawing/2014/main" xmlns="" id="{5215D868-B19F-0009-A14C-26D9FDCE9755}"/>
                </a:ext>
              </a:extLst>
            </p:cNvPr>
            <p:cNvSpPr/>
            <p:nvPr/>
          </p:nvSpPr>
          <p:spPr>
            <a:xfrm>
              <a:off x="1605756" y="1975060"/>
              <a:ext cx="10096617" cy="214860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1180">
              <a:extLst>
                <a:ext uri="{FF2B5EF4-FFF2-40B4-BE49-F238E27FC236}">
                  <a16:creationId xmlns:a16="http://schemas.microsoft.com/office/drawing/2014/main" xmlns="" id="{239FE4B9-910C-4A59-96DB-E670CA24A869}"/>
                </a:ext>
              </a:extLst>
            </p:cNvPr>
            <p:cNvSpPr txBox="1"/>
            <p:nvPr/>
          </p:nvSpPr>
          <p:spPr>
            <a:xfrm>
              <a:off x="2471130" y="2076980"/>
              <a:ext cx="9309066" cy="19182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just" defTabSz="1371600">
                <a:lnSpc>
                  <a:spcPct val="130000"/>
                </a:lnSpc>
              </a:pPr>
              <a:r>
                <a:rPr lang="en-US"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</a:t>
              </a:r>
              <a:r>
                <a:rPr lang="en-US" sz="4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Tính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 và hòn đá</a:t>
              </a:r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Tính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hòn đá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 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 và hòn đá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62EFEF2E-C453-2998-9E81-20157FFE4ED4}"/>
                </a:ext>
              </a:extLst>
            </p:cNvPr>
            <p:cNvGrpSpPr/>
            <p:nvPr/>
          </p:nvGrpSpPr>
          <p:grpSpPr>
            <a:xfrm>
              <a:off x="243274" y="2490272"/>
              <a:ext cx="1231729" cy="1417336"/>
              <a:chOff x="1025336" y="982776"/>
              <a:chExt cx="896478" cy="1053446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xmlns="" id="{D6EC21C6-F854-F63C-B789-3FEBE5C17FE8}"/>
                  </a:ext>
                </a:extLst>
              </p:cNvPr>
              <p:cNvGrpSpPr/>
              <p:nvPr/>
            </p:nvGrpSpPr>
            <p:grpSpPr>
              <a:xfrm>
                <a:off x="1025336" y="982776"/>
                <a:ext cx="885201" cy="844517"/>
                <a:chOff x="1025336" y="989984"/>
                <a:chExt cx="885201" cy="844517"/>
              </a:xfrm>
            </p:grpSpPr>
            <p:sp>
              <p:nvSpPr>
                <p:cNvPr id="41" name="文本框 44">
                  <a:extLst>
                    <a:ext uri="{FF2B5EF4-FFF2-40B4-BE49-F238E27FC236}">
                      <a16:creationId xmlns:a16="http://schemas.microsoft.com/office/drawing/2014/main" xmlns="" id="{3A5A2EF6-17B3-FFFF-0F51-CC1F54306520}"/>
                    </a:ext>
                  </a:extLst>
                </p:cNvPr>
                <p:cNvSpPr txBox="1"/>
                <p:nvPr/>
              </p:nvSpPr>
              <p:spPr>
                <a:xfrm>
                  <a:off x="1269171" y="1017449"/>
                  <a:ext cx="641366" cy="3202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28700"/>
                  <a:r>
                    <a:rPr lang="en-US" altLang="zh-CN" sz="3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汉堡包手机字体" panose="020B0604000101010104" pitchFamily="34" charset="-122"/>
                      <a:cs typeface="Times New Roman" panose="02020603050405020304" pitchFamily="18" charset="0"/>
                      <a:sym typeface="+mn-lt"/>
                    </a:rPr>
                    <a:t>01</a:t>
                  </a:r>
                </a:p>
              </p:txBody>
            </p:sp>
            <p:sp>
              <p:nvSpPr>
                <p:cNvPr id="42" name="椭圆 28">
                  <a:extLst>
                    <a:ext uri="{FF2B5EF4-FFF2-40B4-BE49-F238E27FC236}">
                      <a16:creationId xmlns:a16="http://schemas.microsoft.com/office/drawing/2014/main" xmlns="" id="{5730ACAB-B000-78F0-121A-2FAA0EDE9A4E}"/>
                    </a:ext>
                  </a:extLst>
                </p:cNvPr>
                <p:cNvSpPr/>
                <p:nvPr/>
              </p:nvSpPr>
              <p:spPr>
                <a:xfrm>
                  <a:off x="1025336" y="989984"/>
                  <a:ext cx="879688" cy="844517"/>
                </a:xfrm>
                <a:prstGeom prst="ellipse">
                  <a:avLst/>
                </a:prstGeom>
                <a:noFill/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700"/>
                  <a:endParaRPr lang="zh-CN" altLang="en-US" sz="2025">
                    <a:solidFill>
                      <a:srgbClr val="FFFFFF"/>
                    </a:solidFill>
                    <a:latin typeface="Times New Roman" panose="02020603050405020304" pitchFamily="18" charset="0"/>
                    <a:ea typeface="字魂105号-简雅黑"/>
                    <a:cs typeface="Times New Roman" panose="02020603050405020304" pitchFamily="18" charset="0"/>
                    <a:sym typeface="+mn-lt"/>
                  </a:endParaRPr>
                </a:p>
              </p:txBody>
            </p:sp>
          </p:grpSp>
          <p:pic>
            <p:nvPicPr>
              <p:cNvPr id="40" name="图片 29">
                <a:extLst>
                  <a:ext uri="{FF2B5EF4-FFF2-40B4-BE49-F238E27FC236}">
                    <a16:creationId xmlns:a16="http://schemas.microsoft.com/office/drawing/2014/main" xmlns="" id="{01C520E7-24C0-80C0-A367-9FFCAC8E62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92" t="19793" r="23059" b="18981"/>
              <a:stretch>
                <a:fillRect/>
              </a:stretch>
            </p:blipFill>
            <p:spPr>
              <a:xfrm rot="11792925">
                <a:off x="1183735" y="1246959"/>
                <a:ext cx="738079" cy="789263"/>
              </a:xfrm>
              <a:prstGeom prst="rect">
                <a:avLst/>
              </a:prstGeom>
            </p:spPr>
          </p:pic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4D9901CB-070B-6A23-4583-807BD2BB15D7}"/>
              </a:ext>
            </a:extLst>
          </p:cNvPr>
          <p:cNvGrpSpPr/>
          <p:nvPr/>
        </p:nvGrpSpPr>
        <p:grpSpPr>
          <a:xfrm>
            <a:off x="368681" y="6394571"/>
            <a:ext cx="17157294" cy="3222906"/>
            <a:chOff x="245787" y="4263047"/>
            <a:chExt cx="11438196" cy="2148604"/>
          </a:xfrm>
        </p:grpSpPr>
        <p:sp>
          <p:nvSpPr>
            <p:cNvPr id="44" name="Rectangle 22">
              <a:extLst>
                <a:ext uri="{FF2B5EF4-FFF2-40B4-BE49-F238E27FC236}">
                  <a16:creationId xmlns:a16="http://schemas.microsoft.com/office/drawing/2014/main" xmlns="" id="{4E4AA335-4A09-FED2-6C5C-0081B39323CA}"/>
                </a:ext>
              </a:extLst>
            </p:cNvPr>
            <p:cNvSpPr/>
            <p:nvPr/>
          </p:nvSpPr>
          <p:spPr>
            <a:xfrm>
              <a:off x="1605756" y="4263047"/>
              <a:ext cx="10078227" cy="21486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1179">
              <a:extLst>
                <a:ext uri="{FF2B5EF4-FFF2-40B4-BE49-F238E27FC236}">
                  <a16:creationId xmlns:a16="http://schemas.microsoft.com/office/drawing/2014/main" xmlns="" id="{CD07ECE5-EA52-C54D-E8FA-C41A3D4E2EE0}"/>
                </a:ext>
              </a:extLst>
            </p:cNvPr>
            <p:cNvSpPr txBox="1"/>
            <p:nvPr/>
          </p:nvSpPr>
          <p:spPr>
            <a:xfrm>
              <a:off x="2471130" y="4374232"/>
              <a:ext cx="9144000" cy="19182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just" defTabSz="1371600">
                <a:lnSpc>
                  <a:spcPct val="130000"/>
                </a:lnSpc>
              </a:pPr>
              <a:r>
                <a:rPr lang="en-US"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</a:t>
              </a:r>
              <a:r>
                <a:rPr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 cao của nước dâng lên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</a:t>
              </a:r>
              <a:r>
                <a:rPr lang="en-US" sz="4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hòn 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 dài x chiều rộng x mực nước dâng lên</a:t>
              </a:r>
              <a:r>
                <a:rPr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62C8EB43-7D40-769C-E7D5-E29AE16339AD}"/>
                </a:ext>
              </a:extLst>
            </p:cNvPr>
            <p:cNvGrpSpPr/>
            <p:nvPr/>
          </p:nvGrpSpPr>
          <p:grpSpPr>
            <a:xfrm>
              <a:off x="245787" y="4747121"/>
              <a:ext cx="1239918" cy="1332401"/>
              <a:chOff x="1008099" y="2141142"/>
              <a:chExt cx="902438" cy="990317"/>
            </a:xfrm>
          </p:grpSpPr>
          <p:sp>
            <p:nvSpPr>
              <p:cNvPr id="47" name="椭圆 22">
                <a:extLst>
                  <a:ext uri="{FF2B5EF4-FFF2-40B4-BE49-F238E27FC236}">
                    <a16:creationId xmlns:a16="http://schemas.microsoft.com/office/drawing/2014/main" xmlns="" id="{D79049DF-3294-CA73-3778-C5615A50A1CD}"/>
                  </a:ext>
                </a:extLst>
              </p:cNvPr>
              <p:cNvSpPr/>
              <p:nvPr/>
            </p:nvSpPr>
            <p:spPr>
              <a:xfrm>
                <a:off x="1579554" y="2751284"/>
                <a:ext cx="325610" cy="325610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    <a:noAutofit/>
              </a:bodyPr>
              <a:lstStyle/>
              <a:p>
                <a:pPr algn="ctr" defTabSz="1028700">
                  <a:defRPr/>
                </a:pPr>
                <a:r>
                  <a:rPr lang="en-US" altLang="zh-CN" sz="2475" kern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字魂47号-三分行楷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8" name="椭圆 30">
                <a:extLst>
                  <a:ext uri="{FF2B5EF4-FFF2-40B4-BE49-F238E27FC236}">
                    <a16:creationId xmlns:a16="http://schemas.microsoft.com/office/drawing/2014/main" xmlns="" id="{49AFE45F-9DC4-081C-1EC0-A758C83FFC55}"/>
                  </a:ext>
                </a:extLst>
              </p:cNvPr>
              <p:cNvSpPr/>
              <p:nvPr/>
            </p:nvSpPr>
            <p:spPr>
              <a:xfrm>
                <a:off x="1008099" y="2141142"/>
                <a:ext cx="902438" cy="814902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700"/>
                <a:endParaRPr lang="zh-CN" altLang="en-US" sz="2025">
                  <a:solidFill>
                    <a:srgbClr val="FFFFFF"/>
                  </a:solidFill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  <a:sym typeface="+mn-lt"/>
                </a:endParaRPr>
              </a:p>
            </p:txBody>
          </p:sp>
          <p:pic>
            <p:nvPicPr>
              <p:cNvPr id="49" name="图片 33">
                <a:extLst>
                  <a:ext uri="{FF2B5EF4-FFF2-40B4-BE49-F238E27FC236}">
                    <a16:creationId xmlns:a16="http://schemas.microsoft.com/office/drawing/2014/main" xmlns="" id="{86EAA158-C186-1FB9-CF50-98AE23F8B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17" t="18291" r="29573" b="19558"/>
              <a:stretch>
                <a:fillRect/>
              </a:stretch>
            </p:blipFill>
            <p:spPr>
              <a:xfrm rot="16200000">
                <a:off x="1118147" y="2452646"/>
                <a:ext cx="694066" cy="663560"/>
              </a:xfrm>
              <a:prstGeom prst="rect">
                <a:avLst/>
              </a:prstGeom>
            </p:spPr>
          </p:pic>
          <p:sp>
            <p:nvSpPr>
              <p:cNvPr id="50" name="文本框 36">
                <a:extLst>
                  <a:ext uri="{FF2B5EF4-FFF2-40B4-BE49-F238E27FC236}">
                    <a16:creationId xmlns:a16="http://schemas.microsoft.com/office/drawing/2014/main" xmlns="" id="{8673F8A0-BE3D-6253-BAD7-123FA6130F68}"/>
                  </a:ext>
                </a:extLst>
              </p:cNvPr>
              <p:cNvSpPr txBox="1"/>
              <p:nvPr/>
            </p:nvSpPr>
            <p:spPr>
              <a:xfrm>
                <a:off x="1198955" y="2166630"/>
                <a:ext cx="657953" cy="320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28700"/>
                <a:r>
                  <a:rPr lang="en-US" altLang="zh-CN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汉堡包手机字体" panose="020B0604000101010104" pitchFamily="34" charset="-122"/>
                    <a:cs typeface="Times New Roman" panose="02020603050405020304" pitchFamily="18" charset="0"/>
                    <a:sym typeface="+mn-lt"/>
                  </a:rPr>
                  <a:t>02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9836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299</Words>
  <Application>Microsoft Office PowerPoint</Application>
  <PresentationFormat>Custom</PresentationFormat>
  <Paragraphs>34</Paragraphs>
  <Slides>10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#9Slide03 AmpleSoft Bold</vt:lpstr>
      <vt:lpstr>Abril Fatface</vt:lpstr>
      <vt:lpstr>Aldrich</vt:lpstr>
      <vt:lpstr>Arial</vt:lpstr>
      <vt:lpstr>Calibri</vt:lpstr>
      <vt:lpstr>Cambria</vt:lpstr>
      <vt:lpstr>等线</vt:lpstr>
      <vt:lpstr>Humanst521 BT</vt:lpstr>
      <vt:lpstr>Times New Roman</vt:lpstr>
      <vt:lpstr>印品黑体</vt:lpstr>
      <vt:lpstr>字魂105号-简雅黑</vt:lpstr>
      <vt:lpstr>字魂47号-三分行楷</vt:lpstr>
      <vt:lpstr>字魂59号-创粗黑</vt:lpstr>
      <vt:lpstr>汉堡包手机字体</vt:lpstr>
      <vt:lpstr>Office Theme</vt:lpstr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PHIẾU HỌC TẬP</dc:title>
  <dc:creator>Huong Thao - 0972115126</dc:creator>
  <cp:lastModifiedBy>TRANG</cp:lastModifiedBy>
  <cp:revision>36</cp:revision>
  <dcterms:created xsi:type="dcterms:W3CDTF">2006-08-16T00:00:00Z</dcterms:created>
  <dcterms:modified xsi:type="dcterms:W3CDTF">2025-03-24T00:49:46Z</dcterms:modified>
  <dc:identifier>DAGNWVmsOs8</dc:identifier>
</cp:coreProperties>
</file>