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007577195" r:id="rId2"/>
    <p:sldId id="2007577194" r:id="rId3"/>
    <p:sldId id="443" r:id="rId4"/>
    <p:sldId id="440" r:id="rId5"/>
    <p:sldId id="449" r:id="rId6"/>
    <p:sldId id="2007577192" r:id="rId7"/>
    <p:sldId id="448" r:id="rId8"/>
    <p:sldId id="441" r:id="rId9"/>
    <p:sldId id="444" r:id="rId10"/>
    <p:sldId id="445" r:id="rId11"/>
    <p:sldId id="446" r:id="rId12"/>
    <p:sldId id="447" r:id="rId13"/>
    <p:sldId id="2007577193"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EBEB"/>
    <a:srgbClr val="FFDDDD"/>
    <a:srgbClr val="FF0066"/>
    <a:srgbClr val="FFCCCC"/>
    <a:srgbClr val="BFE3F9"/>
    <a:srgbClr val="BFF9F9"/>
    <a:srgbClr val="0000CC"/>
    <a:srgbClr val="FF7C8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89817" autoAdjust="0"/>
  </p:normalViewPr>
  <p:slideViewPr>
    <p:cSldViewPr>
      <p:cViewPr varScale="1">
        <p:scale>
          <a:sx n="53" d="100"/>
          <a:sy n="53" d="100"/>
        </p:scale>
        <p:origin x="1003" y="6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Chúc quý thầy cô dạy tốt !</a:t>
            </a:r>
            <a:endParaRPr lang="vi-VN" b="1"/>
          </a:p>
        </p:txBody>
      </p:sp>
      <p:sp>
        <p:nvSpPr>
          <p:cNvPr id="4" name="Slide Number Placeholder 3"/>
          <p:cNvSpPr>
            <a:spLocks noGrp="1"/>
          </p:cNvSpPr>
          <p:nvPr>
            <p:ph type="sldNum" sz="quarter" idx="5"/>
          </p:nvPr>
        </p:nvSpPr>
        <p:spPr/>
        <p:txBody>
          <a:bodyPr/>
          <a:lstStyle/>
          <a:p>
            <a:pPr>
              <a:defRPr/>
            </a:pPr>
            <a:fld id="{51C4FA25-5DD5-485C-BCD2-EF739D2A7194}" type="slidenum">
              <a:rPr lang="en-US" altLang="en-US" smtClean="0"/>
              <a:pPr>
                <a:defRPr/>
              </a:pPr>
              <a:t>1</a:t>
            </a:fld>
            <a:endParaRPr lang="en-US" altLang="en-US"/>
          </a:p>
        </p:txBody>
      </p:sp>
    </p:spTree>
    <p:extLst>
      <p:ext uri="{BB962C8B-B14F-4D97-AF65-F5344CB8AC3E}">
        <p14:creationId xmlns:p14="http://schemas.microsoft.com/office/powerpoint/2010/main" val="4261189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pic>
        <p:nvPicPr>
          <p:cNvPr id="2" name="Picture 1">
            <a:extLst>
              <a:ext uri="{FF2B5EF4-FFF2-40B4-BE49-F238E27FC236}">
                <a16:creationId xmlns:a16="http://schemas.microsoft.com/office/drawing/2014/main" id="{9BC2F95F-5A01-CE7B-6D4E-472E563BCDA7}"/>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32500" y1="59000" x2="50000" y2="31000"/>
                        <a14:foregroundMark x1="50000" y1="31000" x2="58500" y2="44500"/>
                        <a14:foregroundMark x1="69500" y1="39000" x2="25500" y2="35000"/>
                        <a14:foregroundMark x1="25500" y1="35000" x2="25500" y2="35000"/>
                        <a14:backgroundMark x1="13000" y1="73000" x2="13000" y2="73000"/>
                        <a14:backgroundMark x1="14500" y1="75500" x2="12000" y2="72000"/>
                        <a14:backgroundMark x1="8500" y1="67500" x2="10000" y2="72000"/>
                        <a14:backgroundMark x1="13000" y1="71000" x2="13000" y2="76000"/>
                      </a14:backgroundRemoval>
                    </a14:imgEffect>
                  </a14:imgLayer>
                </a14:imgProps>
              </a:ext>
              <a:ext uri="{28A0092B-C50C-407E-A947-70E740481C1C}">
                <a14:useLocalDpi xmlns:a14="http://schemas.microsoft.com/office/drawing/2010/main" val="0"/>
              </a:ext>
            </a:extLst>
          </a:blip>
          <a:srcRect l="10779" t="14752" r="9729" b="9930"/>
          <a:stretch/>
        </p:blipFill>
        <p:spPr>
          <a:xfrm>
            <a:off x="-1173055" y="-189022"/>
            <a:ext cx="1173055" cy="1111469"/>
          </a:xfrm>
          <a:prstGeom prst="rect">
            <a:avLst/>
          </a:prstGeom>
          <a:ln>
            <a:no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D6AB3D5C-9E1A-3575-22F6-8903D4FE5253}"/>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32500" y1="59000" x2="50000" y2="31000"/>
                        <a14:foregroundMark x1="50000" y1="31000" x2="58500" y2="44500"/>
                        <a14:foregroundMark x1="69500" y1="39000" x2="25500" y2="35000"/>
                        <a14:foregroundMark x1="25500" y1="35000" x2="25500" y2="35000"/>
                        <a14:backgroundMark x1="13000" y1="73000" x2="13000" y2="73000"/>
                        <a14:backgroundMark x1="14500" y1="75500" x2="12000" y2="72000"/>
                        <a14:backgroundMark x1="8500" y1="67500" x2="10000" y2="72000"/>
                        <a14:backgroundMark x1="13000" y1="71000" x2="13000" y2="76000"/>
                      </a14:backgroundRemoval>
                    </a14:imgEffect>
                  </a14:imgLayer>
                </a14:imgProps>
              </a:ext>
              <a:ext uri="{28A0092B-C50C-407E-A947-70E740481C1C}">
                <a14:useLocalDpi xmlns:a14="http://schemas.microsoft.com/office/drawing/2010/main" val="0"/>
              </a:ext>
            </a:extLst>
          </a:blip>
          <a:srcRect l="10779" t="14752" r="9729" b="9930"/>
          <a:stretch/>
        </p:blipFill>
        <p:spPr>
          <a:xfrm>
            <a:off x="16432307" y="-189022"/>
            <a:ext cx="1173055" cy="1111469"/>
          </a:xfrm>
          <a:prstGeom prst="rect">
            <a:avLst/>
          </a:prstGeom>
          <a:ln>
            <a:no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75A6F449-0EAE-661D-6E85-7E82FDD4B09B}"/>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32500" y1="59000" x2="50000" y2="31000"/>
                        <a14:foregroundMark x1="50000" y1="31000" x2="58500" y2="44500"/>
                        <a14:foregroundMark x1="69500" y1="39000" x2="25500" y2="35000"/>
                        <a14:foregroundMark x1="25500" y1="35000" x2="25500" y2="35000"/>
                        <a14:backgroundMark x1="13000" y1="73000" x2="13000" y2="73000"/>
                        <a14:backgroundMark x1="14500" y1="75500" x2="12000" y2="72000"/>
                        <a14:backgroundMark x1="8500" y1="67500" x2="10000" y2="72000"/>
                        <a14:backgroundMark x1="13000" y1="71000" x2="13000" y2="76000"/>
                      </a14:backgroundRemoval>
                    </a14:imgEffect>
                  </a14:imgLayer>
                </a14:imgProps>
              </a:ext>
              <a:ext uri="{28A0092B-C50C-407E-A947-70E740481C1C}">
                <a14:useLocalDpi xmlns:a14="http://schemas.microsoft.com/office/drawing/2010/main" val="0"/>
              </a:ext>
            </a:extLst>
          </a:blip>
          <a:srcRect l="10779" t="14752" r="9729" b="9930"/>
          <a:stretch/>
        </p:blipFill>
        <p:spPr>
          <a:xfrm>
            <a:off x="-1173055" y="8221552"/>
            <a:ext cx="1173055" cy="1111469"/>
          </a:xfrm>
          <a:prstGeom prst="rect">
            <a:avLst/>
          </a:prstGeom>
          <a:ln>
            <a:no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23BE471F-2395-20E1-918D-CA7A9294F9F3}"/>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ackgroundRemoval t="10000" b="90000" l="10000" r="90000">
                        <a14:foregroundMark x1="28214" y1="59286" x2="24541" y2="50663"/>
                        <a14:foregroundMark x1="24541" y1="50663" x2="28571" y2="28469"/>
                        <a14:foregroundMark x1="28571" y1="28469" x2="41071" y2="23367"/>
                        <a14:foregroundMark x1="41071" y1="23367" x2="61378" y2="26122"/>
                        <a14:foregroundMark x1="61378" y1="26122" x2="73520" y2="48776"/>
                        <a14:foregroundMark x1="73520" y1="48776" x2="74235" y2="65918"/>
                        <a14:foregroundMark x1="74235" y1="65918" x2="73571" y2="68061"/>
                        <a14:foregroundMark x1="38980" y1="62857" x2="68622" y2="62755"/>
                        <a14:foregroundMark x1="68622" y1="62755" x2="70204" y2="64847"/>
                        <a14:foregroundMark x1="46071" y1="56735" x2="46786" y2="56327"/>
                        <a14:foregroundMark x1="48929" y1="58316" x2="39745" y2="53061"/>
                        <a14:foregroundMark x1="39745" y1="53061" x2="39694" y2="53469"/>
                        <a14:foregroundMark x1="55459" y1="80408" x2="55459" y2="80408"/>
                        <a14:foregroundMark x1="51735" y1="79694" x2="47653" y2="80714"/>
                        <a14:foregroundMark x1="32500" y1="59000" x2="50000" y2="31000"/>
                        <a14:foregroundMark x1="50000" y1="31000" x2="58500" y2="44500"/>
                        <a14:foregroundMark x1="69500" y1="39000" x2="25500" y2="35000"/>
                        <a14:foregroundMark x1="25500" y1="35000" x2="25500" y2="35000"/>
                        <a14:backgroundMark x1="13000" y1="73000" x2="13000" y2="73000"/>
                        <a14:backgroundMark x1="14500" y1="75500" x2="12000" y2="72000"/>
                        <a14:backgroundMark x1="8500" y1="67500" x2="10000" y2="72000"/>
                        <a14:backgroundMark x1="13000" y1="71000" x2="13000" y2="76000"/>
                      </a14:backgroundRemoval>
                    </a14:imgEffect>
                  </a14:imgLayer>
                </a14:imgProps>
              </a:ext>
              <a:ext uri="{28A0092B-C50C-407E-A947-70E740481C1C}">
                <a14:useLocalDpi xmlns:a14="http://schemas.microsoft.com/office/drawing/2010/main" val="0"/>
              </a:ext>
            </a:extLst>
          </a:blip>
          <a:srcRect l="10779" t="14752" r="9729" b="9930"/>
          <a:stretch/>
        </p:blipFill>
        <p:spPr>
          <a:xfrm>
            <a:off x="16432307" y="8221552"/>
            <a:ext cx="1173055" cy="1111469"/>
          </a:xfrm>
          <a:prstGeom prst="rect">
            <a:avLst/>
          </a:prstGeom>
          <a:ln>
            <a:noFill/>
          </a:ln>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8.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jpeg"/><Relationship Id="rId5" Type="http://schemas.microsoft.com/office/2007/relationships/hdphoto" Target="../media/hdphoto3.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6.png"/><Relationship Id="rId7" Type="http://schemas.openxmlformats.org/officeDocument/2006/relationships/image" Target="../media/image12.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7.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10" Type="http://schemas.openxmlformats.org/officeDocument/2006/relationships/image" Target="../media/image14.svg"/><Relationship Id="rId4" Type="http://schemas.microsoft.com/office/2007/relationships/hdphoto" Target="../media/hdphoto4.wdp"/><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E1F388-E100-4ED4-0091-88DF71EE1616}"/>
              </a:ext>
            </a:extLst>
          </p:cNvPr>
          <p:cNvPicPr>
            <a:picLocks noChangeAspect="1"/>
          </p:cNvPicPr>
          <p:nvPr/>
        </p:nvPicPr>
        <p:blipFill rotWithShape="1">
          <a:blip r:embed="rId3"/>
          <a:srcRect r="10675" b="11779"/>
          <a:stretch/>
        </p:blipFill>
        <p:spPr>
          <a:xfrm>
            <a:off x="0" y="0"/>
            <a:ext cx="16276638" cy="9143999"/>
          </a:xfrm>
          <a:prstGeom prst="rect">
            <a:avLst/>
          </a:prstGeom>
        </p:spPr>
      </p:pic>
      <p:sp>
        <p:nvSpPr>
          <p:cNvPr id="6" name="Rectangle 5">
            <a:extLst>
              <a:ext uri="{FF2B5EF4-FFF2-40B4-BE49-F238E27FC236}">
                <a16:creationId xmlns:a16="http://schemas.microsoft.com/office/drawing/2014/main" id="{6EAB6AE3-E868-8C38-94DB-B618B18EE42D}"/>
              </a:ext>
            </a:extLst>
          </p:cNvPr>
          <p:cNvSpPr/>
          <p:nvPr/>
        </p:nvSpPr>
        <p:spPr>
          <a:xfrm>
            <a:off x="1356520" y="2819400"/>
            <a:ext cx="13411200" cy="3113314"/>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3290F55-9537-6F1E-520F-7DE2B25F7118}"/>
              </a:ext>
            </a:extLst>
          </p:cNvPr>
          <p:cNvSpPr txBox="1"/>
          <p:nvPr/>
        </p:nvSpPr>
        <p:spPr>
          <a:xfrm>
            <a:off x="1508919" y="3098784"/>
            <a:ext cx="8138160" cy="2554545"/>
          </a:xfrm>
          <a:prstGeom prst="rect">
            <a:avLst/>
          </a:prstGeom>
          <a:noFill/>
        </p:spPr>
        <p:txBody>
          <a:bodyPr wrap="square">
            <a:sp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CHỢ HÒN GAI</a:t>
            </a:r>
          </a:p>
        </p:txBody>
      </p:sp>
      <p:pic>
        <p:nvPicPr>
          <p:cNvPr id="11" name="Picture 10">
            <a:extLst>
              <a:ext uri="{FF2B5EF4-FFF2-40B4-BE49-F238E27FC236}">
                <a16:creationId xmlns:a16="http://schemas.microsoft.com/office/drawing/2014/main" id="{D0074588-DDFC-B0FD-084A-83E9B36FD1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0792" y="2443290"/>
            <a:ext cx="6978847" cy="6978847"/>
          </a:xfrm>
          <a:prstGeom prst="rect">
            <a:avLst/>
          </a:prstGeom>
          <a:effectLst>
            <a:outerShdw blurRad="50800" dist="38100" dir="2700000" algn="tl" rotWithShape="0">
              <a:prstClr val="black">
                <a:alpha val="40000"/>
              </a:prstClr>
            </a:outerShdw>
          </a:effectLst>
        </p:spPr>
      </p:pic>
      <p:sp>
        <p:nvSpPr>
          <p:cNvPr id="12" name="TextBox 11">
            <a:extLst>
              <a:ext uri="{FF2B5EF4-FFF2-40B4-BE49-F238E27FC236}">
                <a16:creationId xmlns:a16="http://schemas.microsoft.com/office/drawing/2014/main" id="{C9CDB6D3-32B9-EC0B-F46C-72AC23B3B1DF}"/>
              </a:ext>
            </a:extLst>
          </p:cNvPr>
          <p:cNvSpPr txBox="1"/>
          <p:nvPr/>
        </p:nvSpPr>
        <p:spPr>
          <a:xfrm>
            <a:off x="291108" y="381000"/>
            <a:ext cx="6309360" cy="1657570"/>
          </a:xfrm>
          <a:prstGeom prst="rect">
            <a:avLst/>
          </a:prstGeom>
          <a:noFill/>
        </p:spPr>
        <p:txBody>
          <a:bodyPr wrap="square" rtlCol="0">
            <a:spAutoFit/>
          </a:bodyPr>
          <a:lstStyle>
            <a:defPPr>
              <a:defRPr lang="en-US"/>
            </a:defPPr>
            <a:lvl1pPr marL="0" algn="ctr" defTabSz="914400" eaLnBrk="1" latinLnBrk="0" hangingPunct="1">
              <a:lnSpc>
                <a:spcPct val="150000"/>
              </a:lnSpc>
              <a:defRPr sz="6000">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effectLst>
                  <a:outerShdw blurRad="50800" dist="38100" dir="8100000" algn="tr" rotWithShape="0">
                    <a:prstClr val="black">
                      <a:alpha val="40000"/>
                    </a:prstClr>
                  </a:outerShdw>
                </a:effectLst>
                <a:latin typeface="UTM Showcard" panose="02040603050506020204" pitchFamily="18" charset="0"/>
              </a:defRPr>
            </a:lvl1pPr>
            <a:lvl2pPr marL="457200" defTabSz="914400" eaLnBrk="1" latinLnBrk="0" hangingPunct="1">
              <a:defRPr sz="1800">
                <a:latin typeface="+mn-lt"/>
              </a:defRPr>
            </a:lvl2pPr>
            <a:lvl3pPr marL="914400" defTabSz="914400" eaLnBrk="1" latinLnBrk="0" hangingPunct="1">
              <a:defRPr sz="1800">
                <a:latin typeface="+mn-lt"/>
              </a:defRPr>
            </a:lvl3pPr>
            <a:lvl4pPr marL="1371600" defTabSz="914400" eaLnBrk="1" latinLnBrk="0" hangingPunct="1">
              <a:defRPr sz="1800">
                <a:latin typeface="+mn-lt"/>
              </a:defRPr>
            </a:lvl4pPr>
            <a:lvl5pPr marL="1828800"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r>
              <a:rPr lang="en-US" altLang="en-US" sz="8000">
                <a:solidFill>
                  <a:srgbClr val="006600"/>
                </a:solidFill>
                <a:effectLst>
                  <a:glow rad="228600">
                    <a:schemeClr val="bg1">
                      <a:alpha val="40000"/>
                    </a:schemeClr>
                  </a:glow>
                  <a:outerShdw blurRad="50800" dist="38100" dir="8100000" algn="tr" rotWithShape="0">
                    <a:prstClr val="black">
                      <a:alpha val="40000"/>
                    </a:prstClr>
                  </a:outerShdw>
                </a:effectLst>
              </a:rPr>
              <a:t>Tiếng Việt</a:t>
            </a:r>
          </a:p>
        </p:txBody>
      </p:sp>
    </p:spTree>
    <p:extLst>
      <p:ext uri="{BB962C8B-B14F-4D97-AF65-F5344CB8AC3E}">
        <p14:creationId xmlns:p14="http://schemas.microsoft.com/office/powerpoint/2010/main" val="255479682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8EB3CF-D252-6D64-942C-5B2F8FEB87C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6" name="Rectangle 5">
            <a:extLst>
              <a:ext uri="{FF2B5EF4-FFF2-40B4-BE49-F238E27FC236}">
                <a16:creationId xmlns:a16="http://schemas.microsoft.com/office/drawing/2014/main" id="{1BFC167D-2767-FEFB-C939-D252960AFC22}"/>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96" t="24496" r="84644" b="56714"/>
          <a:stretch/>
        </p:blipFill>
        <p:spPr bwMode="auto">
          <a:xfrm>
            <a:off x="2494144" y="4262854"/>
            <a:ext cx="3481505" cy="271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356" t="27750" r="61024" b="61610"/>
          <a:stretch/>
        </p:blipFill>
        <p:spPr bwMode="auto">
          <a:xfrm>
            <a:off x="5975648" y="4732754"/>
            <a:ext cx="6064641"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5014119" y="7120354"/>
            <a:ext cx="6947500" cy="677108"/>
          </a:xfrm>
          <a:prstGeom prst="rect">
            <a:avLst/>
          </a:prstGeom>
        </p:spPr>
        <p:txBody>
          <a:bodyPr wrap="square">
            <a:spAutoFit/>
          </a:bodyPr>
          <a:lstStyle/>
          <a:p>
            <a:pPr algn="ctr"/>
            <a:r>
              <a:rPr lang="nl-NL" sz="3800" b="1">
                <a:solidFill>
                  <a:srgbClr val="0000CC"/>
                </a:solidFill>
                <a:latin typeface="Times New Roman" panose="02020603050405020304" pitchFamily="18" charset="0"/>
                <a:cs typeface="Times New Roman" panose="02020603050405020304" pitchFamily="18" charset="0"/>
              </a:rPr>
              <a:t>TỈNH PHÚ THỌ</a:t>
            </a:r>
            <a:endParaRPr lang="vi-VN" sz="3800" b="1" dirty="0">
              <a:solidFill>
                <a:srgbClr val="0000CC"/>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id="{5BD2CD27-87C3-02BE-1E80-A9E7800B9DBD}"/>
              </a:ext>
            </a:extLst>
          </p:cNvPr>
          <p:cNvSpPr/>
          <p:nvPr/>
        </p:nvSpPr>
        <p:spPr>
          <a:xfrm>
            <a:off x="518319" y="2576788"/>
            <a:ext cx="12932388" cy="677108"/>
          </a:xfrm>
          <a:prstGeom prst="rect">
            <a:avLst/>
          </a:prstGeom>
        </p:spPr>
        <p:txBody>
          <a:bodyPr wrap="square">
            <a:spAutoFit/>
          </a:bodyPr>
          <a:lstStyle/>
          <a:p>
            <a:pPr algn="just"/>
            <a:r>
              <a:rPr lang="nl-NL" sz="3800" b="1">
                <a:solidFill>
                  <a:srgbClr val="0000CC"/>
                </a:solidFill>
                <a:latin typeface="Times New Roman" panose="02020603050405020304" pitchFamily="18" charset="0"/>
                <a:cs typeface="Times New Roman" panose="02020603050405020304" pitchFamily="18" charset="0"/>
              </a:rPr>
              <a:t>Bài 2. Giải câu đố và viết vào vở. </a:t>
            </a:r>
            <a:endParaRPr lang="vi-VN" sz="3800" b="1" dirty="0">
              <a:solidFill>
                <a:srgbClr val="0000CC"/>
              </a:solidFill>
              <a:latin typeface="Times New Roman" pitchFamily="18" charset="0"/>
              <a:cs typeface="Times New Roman" pitchFamily="18" charset="0"/>
            </a:endParaRPr>
          </a:p>
        </p:txBody>
      </p:sp>
      <p:sp>
        <p:nvSpPr>
          <p:cNvPr id="3" name="Title 1">
            <a:extLst>
              <a:ext uri="{FF2B5EF4-FFF2-40B4-BE49-F238E27FC236}">
                <a16:creationId xmlns:a16="http://schemas.microsoft.com/office/drawing/2014/main" id="{00415A16-BAD8-7C42-E0D9-FE4F666B118C}"/>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07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8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sp>
        <p:nvSpPr>
          <p:cNvPr id="4" name="Rectangle 3">
            <a:extLst>
              <a:ext uri="{FF2B5EF4-FFF2-40B4-BE49-F238E27FC236}">
                <a16:creationId xmlns:a16="http://schemas.microsoft.com/office/drawing/2014/main" id="{B6974904-58C0-2C66-675A-6D027DB5CC81}"/>
              </a:ext>
            </a:extLst>
          </p:cNvPr>
          <p:cNvSpPr/>
          <p:nvPr/>
        </p:nvSpPr>
        <p:spPr>
          <a:xfrm>
            <a:off x="518319" y="1685092"/>
            <a:ext cx="386458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5. Luyện tập.</a:t>
            </a:r>
          </a:p>
        </p:txBody>
      </p:sp>
      <p:pic>
        <p:nvPicPr>
          <p:cNvPr id="7" name="Picture 23">
            <a:extLst>
              <a:ext uri="{FF2B5EF4-FFF2-40B4-BE49-F238E27FC236}">
                <a16:creationId xmlns:a16="http://schemas.microsoft.com/office/drawing/2014/main" id="{3F226321-9BC0-E3BA-302E-C4803B2C021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0583">
            <a:off x="15086901" y="42706"/>
            <a:ext cx="1077392" cy="1005117"/>
          </a:xfrm>
          <a:prstGeom prst="rect">
            <a:avLst/>
          </a:prstGeom>
        </p:spPr>
      </p:pic>
      <p:pic>
        <p:nvPicPr>
          <p:cNvPr id="8" name="Picture 16">
            <a:extLst>
              <a:ext uri="{FF2B5EF4-FFF2-40B4-BE49-F238E27FC236}">
                <a16:creationId xmlns:a16="http://schemas.microsoft.com/office/drawing/2014/main" id="{B8AAE8D9-568A-E56B-30BE-2B10A097C31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7846" y="7608541"/>
            <a:ext cx="1321550" cy="1300626"/>
          </a:xfrm>
          <a:prstGeom prst="rect">
            <a:avLst/>
          </a:prstGeom>
        </p:spPr>
      </p:pic>
      <p:pic>
        <p:nvPicPr>
          <p:cNvPr id="9" name="Picture 15">
            <a:extLst>
              <a:ext uri="{FF2B5EF4-FFF2-40B4-BE49-F238E27FC236}">
                <a16:creationId xmlns:a16="http://schemas.microsoft.com/office/drawing/2014/main" id="{7B467A1B-FBAD-6534-9E33-3E4F3C6ECD0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45892">
            <a:off x="14993463" y="7754738"/>
            <a:ext cx="920536" cy="1268247"/>
          </a:xfrm>
          <a:prstGeom prst="rect">
            <a:avLst/>
          </a:prstGeom>
        </p:spPr>
      </p:pic>
      <p:pic>
        <p:nvPicPr>
          <p:cNvPr id="10" name="Picture 23">
            <a:extLst>
              <a:ext uri="{FF2B5EF4-FFF2-40B4-BE49-F238E27FC236}">
                <a16:creationId xmlns:a16="http://schemas.microsoft.com/office/drawing/2014/main" id="{6508F274-CDC7-E612-CC6A-9ABDC360EF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79417" flipH="1">
            <a:off x="86408" y="42705"/>
            <a:ext cx="1077392" cy="1005117"/>
          </a:xfrm>
          <a:prstGeom prst="rect">
            <a:avLst/>
          </a:prstGeom>
        </p:spPr>
      </p:pic>
    </p:spTree>
    <p:extLst>
      <p:ext uri="{BB962C8B-B14F-4D97-AF65-F5344CB8AC3E}">
        <p14:creationId xmlns:p14="http://schemas.microsoft.com/office/powerpoint/2010/main" val="84807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A06B5E-1899-9E66-3C1C-4CDF7D2A8B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6" name="Rectangle 5">
            <a:extLst>
              <a:ext uri="{FF2B5EF4-FFF2-40B4-BE49-F238E27FC236}">
                <a16:creationId xmlns:a16="http://schemas.microsoft.com/office/drawing/2014/main" id="{D094BA0D-E558-4C1B-D86F-8A6D3B03F1C8}"/>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564" t="33614" r="47474" b="47657"/>
          <a:stretch/>
        </p:blipFill>
        <p:spPr bwMode="auto">
          <a:xfrm>
            <a:off x="9885680" y="3829438"/>
            <a:ext cx="358478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4382750" y="7391400"/>
            <a:ext cx="6947500" cy="677108"/>
          </a:xfrm>
          <a:prstGeom prst="rect">
            <a:avLst/>
          </a:prstGeom>
        </p:spPr>
        <p:txBody>
          <a:bodyPr wrap="square">
            <a:spAutoFit/>
          </a:bodyPr>
          <a:lstStyle/>
          <a:p>
            <a:pPr algn="ctr"/>
            <a:r>
              <a:rPr lang="nl-NL" sz="3800" b="1">
                <a:solidFill>
                  <a:srgbClr val="0000CC"/>
                </a:solidFill>
                <a:latin typeface="Times New Roman" panose="02020603050405020304" pitchFamily="18" charset="0"/>
                <a:cs typeface="Times New Roman" panose="02020603050405020304" pitchFamily="18" charset="0"/>
              </a:rPr>
              <a:t>TỈNH NGHỆ AN</a:t>
            </a:r>
            <a:endParaRPr lang="vi-VN" sz="3800" b="1" dirty="0">
              <a:solidFill>
                <a:srgbClr val="0000CC"/>
              </a:solidFill>
              <a:latin typeface="Times New Roman" pitchFamily="18" charset="0"/>
              <a:cs typeface="Times New Roman" pitchFamily="18" charset="0"/>
            </a:endParaRPr>
          </a:p>
        </p:txBody>
      </p:sp>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729" t="38713" r="61436" b="50647"/>
          <a:stretch/>
        </p:blipFill>
        <p:spPr bwMode="auto">
          <a:xfrm>
            <a:off x="3881114" y="4515238"/>
            <a:ext cx="5863263"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73815226-EE9E-D9D5-B54A-6394B868D410}"/>
              </a:ext>
            </a:extLst>
          </p:cNvPr>
          <p:cNvSpPr/>
          <p:nvPr/>
        </p:nvSpPr>
        <p:spPr>
          <a:xfrm>
            <a:off x="594519" y="2576788"/>
            <a:ext cx="12856188" cy="677108"/>
          </a:xfrm>
          <a:prstGeom prst="rect">
            <a:avLst/>
          </a:prstGeom>
        </p:spPr>
        <p:txBody>
          <a:bodyPr wrap="square">
            <a:spAutoFit/>
          </a:bodyPr>
          <a:lstStyle/>
          <a:p>
            <a:pPr algn="just"/>
            <a:r>
              <a:rPr lang="nl-NL" sz="3800" b="1">
                <a:solidFill>
                  <a:srgbClr val="0000CC"/>
                </a:solidFill>
                <a:latin typeface="Times New Roman" panose="02020603050405020304" pitchFamily="18" charset="0"/>
                <a:cs typeface="Times New Roman" panose="02020603050405020304" pitchFamily="18" charset="0"/>
              </a:rPr>
              <a:t>Bài 2. Giải câu đố và viết vào vở. </a:t>
            </a:r>
            <a:endParaRPr lang="vi-VN" sz="3800" b="1" dirty="0">
              <a:solidFill>
                <a:srgbClr val="0000CC"/>
              </a:solidFill>
              <a:latin typeface="Times New Roman" pitchFamily="18" charset="0"/>
              <a:cs typeface="Times New Roman" pitchFamily="18" charset="0"/>
            </a:endParaRPr>
          </a:p>
        </p:txBody>
      </p:sp>
      <p:sp>
        <p:nvSpPr>
          <p:cNvPr id="3" name="Title 1">
            <a:extLst>
              <a:ext uri="{FF2B5EF4-FFF2-40B4-BE49-F238E27FC236}">
                <a16:creationId xmlns:a16="http://schemas.microsoft.com/office/drawing/2014/main" id="{247EE494-2EA5-4594-E432-992BDD29DE74}"/>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07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8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sp>
        <p:nvSpPr>
          <p:cNvPr id="4" name="Rectangle 3">
            <a:extLst>
              <a:ext uri="{FF2B5EF4-FFF2-40B4-BE49-F238E27FC236}">
                <a16:creationId xmlns:a16="http://schemas.microsoft.com/office/drawing/2014/main" id="{06C4FBBA-5433-BE15-0307-4C88BCF107B9}"/>
              </a:ext>
            </a:extLst>
          </p:cNvPr>
          <p:cNvSpPr/>
          <p:nvPr/>
        </p:nvSpPr>
        <p:spPr>
          <a:xfrm>
            <a:off x="594519" y="1685092"/>
            <a:ext cx="378838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5. Luyện tập.</a:t>
            </a:r>
          </a:p>
        </p:txBody>
      </p:sp>
      <p:pic>
        <p:nvPicPr>
          <p:cNvPr id="7" name="Picture 23">
            <a:extLst>
              <a:ext uri="{FF2B5EF4-FFF2-40B4-BE49-F238E27FC236}">
                <a16:creationId xmlns:a16="http://schemas.microsoft.com/office/drawing/2014/main" id="{70BF6939-B6E2-43B4-9BF2-E9B3A6468C1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0583">
            <a:off x="15086901" y="42706"/>
            <a:ext cx="1077392" cy="1005117"/>
          </a:xfrm>
          <a:prstGeom prst="rect">
            <a:avLst/>
          </a:prstGeom>
        </p:spPr>
      </p:pic>
      <p:pic>
        <p:nvPicPr>
          <p:cNvPr id="8" name="Picture 16">
            <a:extLst>
              <a:ext uri="{FF2B5EF4-FFF2-40B4-BE49-F238E27FC236}">
                <a16:creationId xmlns:a16="http://schemas.microsoft.com/office/drawing/2014/main" id="{7366A4C9-FCA0-AE8C-522F-D28FD6A25BF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7846" y="7608541"/>
            <a:ext cx="1321550" cy="1300626"/>
          </a:xfrm>
          <a:prstGeom prst="rect">
            <a:avLst/>
          </a:prstGeom>
        </p:spPr>
      </p:pic>
      <p:pic>
        <p:nvPicPr>
          <p:cNvPr id="9" name="Picture 15">
            <a:extLst>
              <a:ext uri="{FF2B5EF4-FFF2-40B4-BE49-F238E27FC236}">
                <a16:creationId xmlns:a16="http://schemas.microsoft.com/office/drawing/2014/main" id="{B1C867B7-CE53-F25D-09EA-839D126C4B0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45892">
            <a:off x="14993463" y="7754738"/>
            <a:ext cx="920536" cy="1268247"/>
          </a:xfrm>
          <a:prstGeom prst="rect">
            <a:avLst/>
          </a:prstGeom>
        </p:spPr>
      </p:pic>
      <p:pic>
        <p:nvPicPr>
          <p:cNvPr id="10" name="Picture 23">
            <a:extLst>
              <a:ext uri="{FF2B5EF4-FFF2-40B4-BE49-F238E27FC236}">
                <a16:creationId xmlns:a16="http://schemas.microsoft.com/office/drawing/2014/main" id="{4BF18C9F-7EA8-54BC-B999-DEF8766C11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79417" flipH="1">
            <a:off x="86408" y="42705"/>
            <a:ext cx="1077392" cy="1005117"/>
          </a:xfrm>
          <a:prstGeom prst="rect">
            <a:avLst/>
          </a:prstGeom>
        </p:spPr>
      </p:pic>
    </p:spTree>
    <p:extLst>
      <p:ext uri="{BB962C8B-B14F-4D97-AF65-F5344CB8AC3E}">
        <p14:creationId xmlns:p14="http://schemas.microsoft.com/office/powerpoint/2010/main" val="378259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6CD77F-AE1C-38E6-1D43-96C9FF9927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7" name="Rectangle 6">
            <a:extLst>
              <a:ext uri="{FF2B5EF4-FFF2-40B4-BE49-F238E27FC236}">
                <a16:creationId xmlns:a16="http://schemas.microsoft.com/office/drawing/2014/main" id="{2C273555-19E0-78F7-5DAC-84A1FDD5EA58}"/>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75" t="44869" r="84321" b="36462"/>
          <a:stretch/>
        </p:blipFill>
        <p:spPr bwMode="auto">
          <a:xfrm>
            <a:off x="2301240" y="4569823"/>
            <a:ext cx="3441701" cy="269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778" t="49705" r="61436" b="39567"/>
          <a:stretch/>
        </p:blipFill>
        <p:spPr bwMode="auto">
          <a:xfrm>
            <a:off x="6307805" y="4950823"/>
            <a:ext cx="5850563" cy="154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tangle 22"/>
          <p:cNvSpPr/>
          <p:nvPr/>
        </p:nvSpPr>
        <p:spPr>
          <a:xfrm>
            <a:off x="4937919" y="7160623"/>
            <a:ext cx="6947500" cy="677108"/>
          </a:xfrm>
          <a:prstGeom prst="rect">
            <a:avLst/>
          </a:prstGeom>
        </p:spPr>
        <p:txBody>
          <a:bodyPr wrap="square">
            <a:spAutoFit/>
          </a:bodyPr>
          <a:lstStyle/>
          <a:p>
            <a:pPr algn="ctr"/>
            <a:r>
              <a:rPr lang="nl-NL" sz="3800" b="1">
                <a:solidFill>
                  <a:srgbClr val="0000CC"/>
                </a:solidFill>
                <a:latin typeface="Times New Roman" panose="02020603050405020304" pitchFamily="18" charset="0"/>
                <a:cs typeface="Times New Roman" panose="02020603050405020304" pitchFamily="18" charset="0"/>
              </a:rPr>
              <a:t>TỈNH KHÁNH HOÀ</a:t>
            </a:r>
            <a:endParaRPr lang="vi-VN" sz="3800" b="1" dirty="0">
              <a:solidFill>
                <a:srgbClr val="0000CC"/>
              </a:solidFill>
              <a:latin typeface="Times New Roman" pitchFamily="18" charset="0"/>
              <a:cs typeface="Times New Roman" pitchFamily="18" charset="0"/>
            </a:endParaRPr>
          </a:p>
        </p:txBody>
      </p:sp>
      <p:sp>
        <p:nvSpPr>
          <p:cNvPr id="3" name="Title 1">
            <a:extLst>
              <a:ext uri="{FF2B5EF4-FFF2-40B4-BE49-F238E27FC236}">
                <a16:creationId xmlns:a16="http://schemas.microsoft.com/office/drawing/2014/main" id="{B1E0BD1D-06E8-15C9-0DF1-819BB30D4804}"/>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07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8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sp>
        <p:nvSpPr>
          <p:cNvPr id="4" name="Rectangle 3">
            <a:extLst>
              <a:ext uri="{FF2B5EF4-FFF2-40B4-BE49-F238E27FC236}">
                <a16:creationId xmlns:a16="http://schemas.microsoft.com/office/drawing/2014/main" id="{1BD39B1E-9F8C-534B-099A-FAD9476EFAB1}"/>
              </a:ext>
            </a:extLst>
          </p:cNvPr>
          <p:cNvSpPr/>
          <p:nvPr/>
        </p:nvSpPr>
        <p:spPr>
          <a:xfrm>
            <a:off x="518319" y="1685092"/>
            <a:ext cx="386458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5. Luyện tập.</a:t>
            </a:r>
          </a:p>
        </p:txBody>
      </p:sp>
      <p:sp>
        <p:nvSpPr>
          <p:cNvPr id="5" name="Rectangle 4">
            <a:extLst>
              <a:ext uri="{FF2B5EF4-FFF2-40B4-BE49-F238E27FC236}">
                <a16:creationId xmlns:a16="http://schemas.microsoft.com/office/drawing/2014/main" id="{9984782F-EBAC-F6B1-D779-74881025BCDA}"/>
              </a:ext>
            </a:extLst>
          </p:cNvPr>
          <p:cNvSpPr/>
          <p:nvPr/>
        </p:nvSpPr>
        <p:spPr>
          <a:xfrm>
            <a:off x="518319" y="2576788"/>
            <a:ext cx="12932388" cy="677108"/>
          </a:xfrm>
          <a:prstGeom prst="rect">
            <a:avLst/>
          </a:prstGeom>
        </p:spPr>
        <p:txBody>
          <a:bodyPr wrap="square">
            <a:spAutoFit/>
          </a:bodyPr>
          <a:lstStyle/>
          <a:p>
            <a:pPr algn="just"/>
            <a:r>
              <a:rPr lang="nl-NL" sz="3800" b="1">
                <a:solidFill>
                  <a:srgbClr val="0000CC"/>
                </a:solidFill>
                <a:latin typeface="Times New Roman" panose="02020603050405020304" pitchFamily="18" charset="0"/>
                <a:cs typeface="Times New Roman" panose="02020603050405020304" pitchFamily="18" charset="0"/>
              </a:rPr>
              <a:t>Bài 2. Giải câu đố và viết vào vở. </a:t>
            </a:r>
            <a:endParaRPr lang="vi-VN" sz="3800" b="1" dirty="0">
              <a:solidFill>
                <a:srgbClr val="0000CC"/>
              </a:solidFill>
              <a:latin typeface="Times New Roman" pitchFamily="18" charset="0"/>
              <a:cs typeface="Times New Roman" pitchFamily="18" charset="0"/>
            </a:endParaRPr>
          </a:p>
        </p:txBody>
      </p:sp>
      <p:pic>
        <p:nvPicPr>
          <p:cNvPr id="8" name="Picture 23">
            <a:extLst>
              <a:ext uri="{FF2B5EF4-FFF2-40B4-BE49-F238E27FC236}">
                <a16:creationId xmlns:a16="http://schemas.microsoft.com/office/drawing/2014/main" id="{F48511E1-3A30-841D-3D36-E726834AEB7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0583">
            <a:off x="15086901" y="42706"/>
            <a:ext cx="1077392" cy="1005117"/>
          </a:xfrm>
          <a:prstGeom prst="rect">
            <a:avLst/>
          </a:prstGeom>
        </p:spPr>
      </p:pic>
      <p:pic>
        <p:nvPicPr>
          <p:cNvPr id="9" name="Picture 16">
            <a:extLst>
              <a:ext uri="{FF2B5EF4-FFF2-40B4-BE49-F238E27FC236}">
                <a16:creationId xmlns:a16="http://schemas.microsoft.com/office/drawing/2014/main" id="{33B76704-664A-274C-AF07-97CA1EDBCA2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7846" y="7608541"/>
            <a:ext cx="1321550" cy="1300626"/>
          </a:xfrm>
          <a:prstGeom prst="rect">
            <a:avLst/>
          </a:prstGeom>
        </p:spPr>
      </p:pic>
      <p:pic>
        <p:nvPicPr>
          <p:cNvPr id="10" name="Picture 15">
            <a:extLst>
              <a:ext uri="{FF2B5EF4-FFF2-40B4-BE49-F238E27FC236}">
                <a16:creationId xmlns:a16="http://schemas.microsoft.com/office/drawing/2014/main" id="{F006699D-1763-F7C2-86A3-3FF29E10ABB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45892">
            <a:off x="14993463" y="7754738"/>
            <a:ext cx="920536" cy="1268247"/>
          </a:xfrm>
          <a:prstGeom prst="rect">
            <a:avLst/>
          </a:prstGeom>
        </p:spPr>
      </p:pic>
      <p:pic>
        <p:nvPicPr>
          <p:cNvPr id="11" name="Picture 23">
            <a:extLst>
              <a:ext uri="{FF2B5EF4-FFF2-40B4-BE49-F238E27FC236}">
                <a16:creationId xmlns:a16="http://schemas.microsoft.com/office/drawing/2014/main" id="{071D9FDD-1EF4-C784-2DE6-5ABEFF6542A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79417" flipH="1">
            <a:off x="86408" y="42705"/>
            <a:ext cx="1077392" cy="1005117"/>
          </a:xfrm>
          <a:prstGeom prst="rect">
            <a:avLst/>
          </a:prstGeom>
        </p:spPr>
      </p:pic>
    </p:spTree>
    <p:extLst>
      <p:ext uri="{BB962C8B-B14F-4D97-AF65-F5344CB8AC3E}">
        <p14:creationId xmlns:p14="http://schemas.microsoft.com/office/powerpoint/2010/main" val="1256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72C8AED-A938-978B-5499-ED4A388B4D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19" name="Rectangle 18">
            <a:extLst>
              <a:ext uri="{FF2B5EF4-FFF2-40B4-BE49-F238E27FC236}">
                <a16:creationId xmlns:a16="http://schemas.microsoft.com/office/drawing/2014/main" id="{B5B68113-2FB9-6A05-6887-FD902832C336}"/>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6855025A-2700-CCD7-5F83-CC2EBCE77F2F}"/>
              </a:ext>
            </a:extLst>
          </p:cNvPr>
          <p:cNvSpPr/>
          <p:nvPr/>
        </p:nvSpPr>
        <p:spPr>
          <a:xfrm>
            <a:off x="518319" y="2576788"/>
            <a:ext cx="12932388" cy="677108"/>
          </a:xfrm>
          <a:prstGeom prst="rect">
            <a:avLst/>
          </a:prstGeom>
        </p:spPr>
        <p:txBody>
          <a:bodyPr wrap="square">
            <a:spAutoFit/>
          </a:bodyPr>
          <a:lstStyle/>
          <a:p>
            <a:pPr algn="just"/>
            <a:r>
              <a:rPr lang="nl-NL" sz="3800" b="1">
                <a:solidFill>
                  <a:srgbClr val="0000CC"/>
                </a:solidFill>
                <a:latin typeface="Times New Roman" panose="02020603050405020304" pitchFamily="18" charset="0"/>
                <a:cs typeface="Times New Roman" panose="02020603050405020304" pitchFamily="18" charset="0"/>
              </a:rPr>
              <a:t>Bài 3. Điền vần </a:t>
            </a:r>
            <a:r>
              <a:rPr lang="nl-NL" sz="3800" b="1">
                <a:solidFill>
                  <a:srgbClr val="FF0000"/>
                </a:solidFill>
                <a:latin typeface="Times New Roman" panose="02020603050405020304" pitchFamily="18" charset="0"/>
                <a:cs typeface="Times New Roman" panose="02020603050405020304" pitchFamily="18" charset="0"/>
              </a:rPr>
              <a:t>ong </a:t>
            </a:r>
            <a:r>
              <a:rPr lang="nl-NL" sz="3800" b="1">
                <a:solidFill>
                  <a:srgbClr val="0000CC"/>
                </a:solidFill>
                <a:latin typeface="Times New Roman" panose="02020603050405020304" pitchFamily="18" charset="0"/>
                <a:cs typeface="Times New Roman" panose="02020603050405020304" pitchFamily="18" charset="0"/>
              </a:rPr>
              <a:t>hoặc </a:t>
            </a:r>
            <a:r>
              <a:rPr lang="nl-NL" sz="3800" b="1">
                <a:solidFill>
                  <a:srgbClr val="FF0000"/>
                </a:solidFill>
                <a:latin typeface="Times New Roman" panose="02020603050405020304" pitchFamily="18" charset="0"/>
                <a:cs typeface="Times New Roman" panose="02020603050405020304" pitchFamily="18" charset="0"/>
              </a:rPr>
              <a:t>ông </a:t>
            </a:r>
            <a:r>
              <a:rPr lang="nl-NL" sz="3800" b="1">
                <a:solidFill>
                  <a:srgbClr val="0000CC"/>
                </a:solidFill>
                <a:latin typeface="Times New Roman" panose="02020603050405020304" pitchFamily="18" charset="0"/>
                <a:cs typeface="Times New Roman" panose="02020603050405020304" pitchFamily="18" charset="0"/>
              </a:rPr>
              <a:t>vào ô trống:</a:t>
            </a:r>
            <a:endParaRPr lang="vi-VN" sz="3800" b="1" dirty="0">
              <a:solidFill>
                <a:srgbClr val="0000CC"/>
              </a:solidFill>
              <a:latin typeface="Times New Roman" pitchFamily="18" charset="0"/>
              <a:cs typeface="Times New Roman" pitchFamily="18" charset="0"/>
            </a:endParaRPr>
          </a:p>
        </p:txBody>
      </p:sp>
      <p:sp>
        <p:nvSpPr>
          <p:cNvPr id="5" name="Title 1">
            <a:extLst>
              <a:ext uri="{FF2B5EF4-FFF2-40B4-BE49-F238E27FC236}">
                <a16:creationId xmlns:a16="http://schemas.microsoft.com/office/drawing/2014/main" id="{8AD14FBA-DEE4-0A64-3939-5390CA5E2388}"/>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07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8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sp>
        <p:nvSpPr>
          <p:cNvPr id="6" name="Rectangle 5">
            <a:extLst>
              <a:ext uri="{FF2B5EF4-FFF2-40B4-BE49-F238E27FC236}">
                <a16:creationId xmlns:a16="http://schemas.microsoft.com/office/drawing/2014/main" id="{BEDD7787-1BAE-9AE0-6EA2-FDD183CD116C}"/>
              </a:ext>
            </a:extLst>
          </p:cNvPr>
          <p:cNvSpPr/>
          <p:nvPr/>
        </p:nvSpPr>
        <p:spPr>
          <a:xfrm>
            <a:off x="518319" y="1685092"/>
            <a:ext cx="386458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5. Luyện tập.</a:t>
            </a:r>
          </a:p>
        </p:txBody>
      </p:sp>
      <p:sp>
        <p:nvSpPr>
          <p:cNvPr id="7" name="Rectangle 6">
            <a:extLst>
              <a:ext uri="{FF2B5EF4-FFF2-40B4-BE49-F238E27FC236}">
                <a16:creationId xmlns:a16="http://schemas.microsoft.com/office/drawing/2014/main" id="{2AC130C2-67DC-A47E-3E06-049617480611}"/>
              </a:ext>
            </a:extLst>
          </p:cNvPr>
          <p:cNvSpPr/>
          <p:nvPr/>
        </p:nvSpPr>
        <p:spPr>
          <a:xfrm>
            <a:off x="2287407" y="3657879"/>
            <a:ext cx="13258800" cy="3948710"/>
          </a:xfrm>
          <a:prstGeom prst="rect">
            <a:avLst/>
          </a:prstGeom>
        </p:spPr>
        <p:txBody>
          <a:bodyPr wrap="square">
            <a:spAutoFit/>
          </a:bodyPr>
          <a:lstStyle/>
          <a:p>
            <a:pPr algn="just">
              <a:lnSpc>
                <a:spcPct val="200000"/>
              </a:lnSpc>
            </a:pPr>
            <a:r>
              <a:rPr lang="nl-NL" sz="4400" b="1">
                <a:latin typeface="Times New Roman" panose="02020603050405020304" pitchFamily="18" charset="0"/>
                <a:cs typeface="Times New Roman" panose="02020603050405020304" pitchFamily="18" charset="0"/>
              </a:rPr>
              <a:t>nồng nàn			cầu vồng			trông chờ</a:t>
            </a:r>
          </a:p>
          <a:p>
            <a:pPr algn="just">
              <a:lnSpc>
                <a:spcPct val="200000"/>
              </a:lnSpc>
            </a:pPr>
            <a:r>
              <a:rPr lang="nl-NL" sz="4400" b="1">
                <a:latin typeface="Times New Roman" panose="02020603050405020304" pitchFamily="18" charset="0"/>
                <a:cs typeface="Times New Roman" panose="02020603050405020304" pitchFamily="18" charset="0"/>
              </a:rPr>
              <a:t>mong ước			trồng trọt			tấm lòng</a:t>
            </a:r>
          </a:p>
          <a:p>
            <a:pPr algn="just">
              <a:lnSpc>
                <a:spcPct val="200000"/>
              </a:lnSpc>
            </a:pPr>
            <a:r>
              <a:rPr lang="nl-NL" sz="4400" b="1">
                <a:latin typeface="Times New Roman" panose="02020603050405020304" pitchFamily="18" charset="0"/>
                <a:cs typeface="Times New Roman" panose="02020603050405020304" pitchFamily="18" charset="0"/>
              </a:rPr>
              <a:t>tượng đồng			mật ong			hong khô</a:t>
            </a:r>
            <a:endParaRPr lang="vi-VN" sz="4400" b="1" dirty="0">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430F6396-D3D1-AFCB-0646-09004E2692E8}"/>
              </a:ext>
            </a:extLst>
          </p:cNvPr>
          <p:cNvSpPr/>
          <p:nvPr/>
        </p:nvSpPr>
        <p:spPr>
          <a:xfrm>
            <a:off x="2651919" y="4291584"/>
            <a:ext cx="914400" cy="560832"/>
          </a:xfrm>
          <a:prstGeom prst="rect">
            <a:avLst/>
          </a:prstGeom>
          <a:solidFill>
            <a:srgbClr val="FFCCCC"/>
          </a:solidFill>
          <a:ln w="190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9">
            <a:extLst>
              <a:ext uri="{FF2B5EF4-FFF2-40B4-BE49-F238E27FC236}">
                <a16:creationId xmlns:a16="http://schemas.microsoft.com/office/drawing/2014/main" id="{5F2F470B-1EAB-B5DE-EE84-E4832DF517D2}"/>
              </a:ext>
            </a:extLst>
          </p:cNvPr>
          <p:cNvSpPr/>
          <p:nvPr/>
        </p:nvSpPr>
        <p:spPr>
          <a:xfrm>
            <a:off x="2804319" y="5668670"/>
            <a:ext cx="914400" cy="560832"/>
          </a:xfrm>
          <a:prstGeom prst="rect">
            <a:avLst/>
          </a:prstGeom>
          <a:solidFill>
            <a:srgbClr val="FFCCCC"/>
          </a:solidFill>
          <a:ln w="190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Rectangle 10">
            <a:extLst>
              <a:ext uri="{FF2B5EF4-FFF2-40B4-BE49-F238E27FC236}">
                <a16:creationId xmlns:a16="http://schemas.microsoft.com/office/drawing/2014/main" id="{2825E6AA-4C08-7B11-09FE-457C4E988544}"/>
              </a:ext>
            </a:extLst>
          </p:cNvPr>
          <p:cNvSpPr/>
          <p:nvPr/>
        </p:nvSpPr>
        <p:spPr>
          <a:xfrm>
            <a:off x="4252119" y="7010400"/>
            <a:ext cx="914400" cy="560832"/>
          </a:xfrm>
          <a:prstGeom prst="rect">
            <a:avLst/>
          </a:prstGeom>
          <a:solidFill>
            <a:srgbClr val="FFCCCC"/>
          </a:solidFill>
          <a:ln w="190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11">
            <a:extLst>
              <a:ext uri="{FF2B5EF4-FFF2-40B4-BE49-F238E27FC236}">
                <a16:creationId xmlns:a16="http://schemas.microsoft.com/office/drawing/2014/main" id="{14688D5C-2E00-8900-2E44-AB4BA6880B1B}"/>
              </a:ext>
            </a:extLst>
          </p:cNvPr>
          <p:cNvSpPr/>
          <p:nvPr/>
        </p:nvSpPr>
        <p:spPr>
          <a:xfrm>
            <a:off x="8184663" y="4291584"/>
            <a:ext cx="914400" cy="560832"/>
          </a:xfrm>
          <a:prstGeom prst="rect">
            <a:avLst/>
          </a:prstGeom>
          <a:solidFill>
            <a:srgbClr val="FFCCCC"/>
          </a:solidFill>
          <a:ln w="190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Rectangle 12">
            <a:extLst>
              <a:ext uri="{FF2B5EF4-FFF2-40B4-BE49-F238E27FC236}">
                <a16:creationId xmlns:a16="http://schemas.microsoft.com/office/drawing/2014/main" id="{E96CA587-4AD8-B9F7-A00F-22F322C2083E}"/>
              </a:ext>
            </a:extLst>
          </p:cNvPr>
          <p:cNvSpPr/>
          <p:nvPr/>
        </p:nvSpPr>
        <p:spPr>
          <a:xfrm>
            <a:off x="11948319" y="4291584"/>
            <a:ext cx="914400" cy="560832"/>
          </a:xfrm>
          <a:prstGeom prst="rect">
            <a:avLst/>
          </a:prstGeom>
          <a:solidFill>
            <a:srgbClr val="FFCCCC"/>
          </a:solidFill>
          <a:ln w="190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Rectangle 13">
            <a:extLst>
              <a:ext uri="{FF2B5EF4-FFF2-40B4-BE49-F238E27FC236}">
                <a16:creationId xmlns:a16="http://schemas.microsoft.com/office/drawing/2014/main" id="{36C208F6-FE02-EBCB-9C8C-DBCB2BF56E5B}"/>
              </a:ext>
            </a:extLst>
          </p:cNvPr>
          <p:cNvSpPr/>
          <p:nvPr/>
        </p:nvSpPr>
        <p:spPr>
          <a:xfrm>
            <a:off x="7376319" y="5638800"/>
            <a:ext cx="914400" cy="560832"/>
          </a:xfrm>
          <a:prstGeom prst="rect">
            <a:avLst/>
          </a:prstGeom>
          <a:solidFill>
            <a:srgbClr val="FFCCCC"/>
          </a:solidFill>
          <a:ln w="190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5" name="Rectangle 14">
            <a:extLst>
              <a:ext uri="{FF2B5EF4-FFF2-40B4-BE49-F238E27FC236}">
                <a16:creationId xmlns:a16="http://schemas.microsoft.com/office/drawing/2014/main" id="{53215EA0-4639-2B6B-29FD-10695E921714}"/>
              </a:ext>
            </a:extLst>
          </p:cNvPr>
          <p:cNvSpPr/>
          <p:nvPr/>
        </p:nvSpPr>
        <p:spPr>
          <a:xfrm>
            <a:off x="8017806" y="7012054"/>
            <a:ext cx="914400" cy="560832"/>
          </a:xfrm>
          <a:prstGeom prst="rect">
            <a:avLst/>
          </a:prstGeom>
          <a:solidFill>
            <a:srgbClr val="FFCCCC"/>
          </a:solidFill>
          <a:ln w="190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5DCE2271-D2BE-AE89-BE86-C45E67770819}"/>
              </a:ext>
            </a:extLst>
          </p:cNvPr>
          <p:cNvSpPr/>
          <p:nvPr/>
        </p:nvSpPr>
        <p:spPr>
          <a:xfrm>
            <a:off x="12786519" y="5791200"/>
            <a:ext cx="914400" cy="560832"/>
          </a:xfrm>
          <a:prstGeom prst="rect">
            <a:avLst/>
          </a:prstGeom>
          <a:solidFill>
            <a:srgbClr val="FFCCCC"/>
          </a:solidFill>
          <a:ln w="190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6">
            <a:extLst>
              <a:ext uri="{FF2B5EF4-FFF2-40B4-BE49-F238E27FC236}">
                <a16:creationId xmlns:a16="http://schemas.microsoft.com/office/drawing/2014/main" id="{0BD3FCCD-158F-5B57-F29E-F84D9D11E227}"/>
              </a:ext>
            </a:extLst>
          </p:cNvPr>
          <p:cNvSpPr/>
          <p:nvPr/>
        </p:nvSpPr>
        <p:spPr>
          <a:xfrm>
            <a:off x="11872119" y="7010400"/>
            <a:ext cx="914400" cy="560832"/>
          </a:xfrm>
          <a:prstGeom prst="rect">
            <a:avLst/>
          </a:prstGeom>
          <a:solidFill>
            <a:srgbClr val="FFCCCC"/>
          </a:solidFill>
          <a:ln w="1905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0" name="Picture 23">
            <a:extLst>
              <a:ext uri="{FF2B5EF4-FFF2-40B4-BE49-F238E27FC236}">
                <a16:creationId xmlns:a16="http://schemas.microsoft.com/office/drawing/2014/main" id="{AC02694B-A4F6-E622-4EBA-467468E8DB9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0583">
            <a:off x="15086901" y="42706"/>
            <a:ext cx="1077392" cy="1005117"/>
          </a:xfrm>
          <a:prstGeom prst="rect">
            <a:avLst/>
          </a:prstGeom>
        </p:spPr>
      </p:pic>
      <p:pic>
        <p:nvPicPr>
          <p:cNvPr id="21" name="Picture 16">
            <a:extLst>
              <a:ext uri="{FF2B5EF4-FFF2-40B4-BE49-F238E27FC236}">
                <a16:creationId xmlns:a16="http://schemas.microsoft.com/office/drawing/2014/main" id="{4830DCB0-3F9B-EFAC-69AE-54720CDC7A5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7846" y="7608541"/>
            <a:ext cx="1321550" cy="1300626"/>
          </a:xfrm>
          <a:prstGeom prst="rect">
            <a:avLst/>
          </a:prstGeom>
        </p:spPr>
      </p:pic>
      <p:pic>
        <p:nvPicPr>
          <p:cNvPr id="22" name="Picture 15">
            <a:extLst>
              <a:ext uri="{FF2B5EF4-FFF2-40B4-BE49-F238E27FC236}">
                <a16:creationId xmlns:a16="http://schemas.microsoft.com/office/drawing/2014/main" id="{DD7FF21F-C970-C3DC-C4C6-5041EF95F0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45892">
            <a:off x="14993463" y="7754738"/>
            <a:ext cx="920536" cy="1268247"/>
          </a:xfrm>
          <a:prstGeom prst="rect">
            <a:avLst/>
          </a:prstGeom>
        </p:spPr>
      </p:pic>
      <p:pic>
        <p:nvPicPr>
          <p:cNvPr id="23" name="Picture 23">
            <a:extLst>
              <a:ext uri="{FF2B5EF4-FFF2-40B4-BE49-F238E27FC236}">
                <a16:creationId xmlns:a16="http://schemas.microsoft.com/office/drawing/2014/main" id="{44D5D505-5825-AD13-47DB-EDD5BC02F46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79417" flipH="1">
            <a:off x="86408" y="42705"/>
            <a:ext cx="1077392" cy="1005117"/>
          </a:xfrm>
          <a:prstGeom prst="rect">
            <a:avLst/>
          </a:prstGeom>
        </p:spPr>
      </p:pic>
    </p:spTree>
    <p:extLst>
      <p:ext uri="{BB962C8B-B14F-4D97-AF65-F5344CB8AC3E}">
        <p14:creationId xmlns:p14="http://schemas.microsoft.com/office/powerpoint/2010/main" val="280000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8"/>
                                        </p:tgtEl>
                                      </p:cBhvr>
                                    </p:animEffect>
                                    <p:set>
                                      <p:cBhvr>
                                        <p:cTn id="34" dur="1" fill="hold">
                                          <p:stCondLst>
                                            <p:cond delay="499"/>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2"/>
                                        </p:tgtEl>
                                      </p:cBhvr>
                                    </p:animEffect>
                                    <p:set>
                                      <p:cBhvr>
                                        <p:cTn id="39" dur="1" fill="hold">
                                          <p:stCondLst>
                                            <p:cond delay="499"/>
                                          </p:stCondLst>
                                        </p:cTn>
                                        <p:tgtEl>
                                          <p:spTgt spid="12"/>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1" nodeType="click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6"/>
                                        </p:tgtEl>
                                      </p:cBhvr>
                                    </p:animEffect>
                                    <p:set>
                                      <p:cBhvr>
                                        <p:cTn id="59" dur="1" fill="hold">
                                          <p:stCondLst>
                                            <p:cond delay="499"/>
                                          </p:stCondLst>
                                        </p:cTn>
                                        <p:tgtEl>
                                          <p:spTgt spid="1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1" nodeType="clickEffect">
                                  <p:stCondLst>
                                    <p:cond delay="0"/>
                                  </p:stCondLst>
                                  <p:childTnLst>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8"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ợ Hạ Long I luôn bán hải sản giá rẻ và chất lượng">
            <a:extLst>
              <a:ext uri="{FF2B5EF4-FFF2-40B4-BE49-F238E27FC236}">
                <a16:creationId xmlns:a16="http://schemas.microsoft.com/office/drawing/2014/main" id="{8DA97046-4902-54B8-64F6-A9397B99F5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8" y="0"/>
            <a:ext cx="16267770" cy="81486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ợ Hạ Long ✓ Top 6 khu chợ sầm ❤️ uất nhất định không ✓ nên bỏ lỡ">
            <a:extLst>
              <a:ext uri="{FF2B5EF4-FFF2-40B4-BE49-F238E27FC236}">
                <a16:creationId xmlns:a16="http://schemas.microsoft.com/office/drawing/2014/main" id="{603691A7-3613-5041-8721-4A365969CD1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t="9870"/>
          <a:stretch/>
        </p:blipFill>
        <p:spPr bwMode="auto">
          <a:xfrm>
            <a:off x="-1590" y="0"/>
            <a:ext cx="16278227" cy="808942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8 Địa chỉ mua hải sản giá rẻ và uy tín nhất tại tỉnh Quảng Ninh -  toplist.vn">
            <a:extLst>
              <a:ext uri="{FF2B5EF4-FFF2-40B4-BE49-F238E27FC236}">
                <a16:creationId xmlns:a16="http://schemas.microsoft.com/office/drawing/2014/main" id="{CF32C9FA-59EC-E652-A735-529952152C0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428" r="8619"/>
          <a:stretch/>
        </p:blipFill>
        <p:spPr bwMode="auto">
          <a:xfrm>
            <a:off x="-1591" y="-72137"/>
            <a:ext cx="5867400" cy="82207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iểm qua 4 địa chỉ mua đặc sản Hạ Long - Quảng Ninh">
            <a:extLst>
              <a:ext uri="{FF2B5EF4-FFF2-40B4-BE49-F238E27FC236}">
                <a16:creationId xmlns:a16="http://schemas.microsoft.com/office/drawing/2014/main" id="{ADE0F045-B359-1E4A-3E22-4DD50B57E59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060" r="24826"/>
          <a:stretch/>
        </p:blipFill>
        <p:spPr bwMode="auto">
          <a:xfrm>
            <a:off x="5910882" y="-72137"/>
            <a:ext cx="10376214" cy="82074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815E0C-FB59-675B-78CD-E11C5BD3D353}"/>
              </a:ext>
            </a:extLst>
          </p:cNvPr>
          <p:cNvSpPr txBox="1"/>
          <p:nvPr/>
        </p:nvSpPr>
        <p:spPr>
          <a:xfrm>
            <a:off x="3227853" y="8408877"/>
            <a:ext cx="9829800" cy="646331"/>
          </a:xfrm>
          <a:prstGeom prst="rect">
            <a:avLst/>
          </a:prstGeom>
          <a:noFill/>
        </p:spPr>
        <p:txBody>
          <a:bodyPr wrap="square">
            <a:spAutoFit/>
          </a:bodyPr>
          <a:lstStyle/>
          <a:p>
            <a:pPr algn="ctr"/>
            <a:r>
              <a:rPr lang="en-US" sz="3600" b="1">
                <a:solidFill>
                  <a:srgbClr val="FF0066"/>
                </a:solidFill>
                <a:latin typeface="Times New Roman" pitchFamily="18" charset="0"/>
                <a:cs typeface="Times New Roman" pitchFamily="18" charset="0"/>
              </a:rPr>
              <a:t>Chợ Hạ Long (Chợ Hòn Gai) ở Quảng Ninh</a:t>
            </a:r>
            <a:endParaRPr lang="vi-VN" sz="3600"/>
          </a:p>
        </p:txBody>
      </p:sp>
    </p:spTree>
    <p:extLst>
      <p:ext uri="{BB962C8B-B14F-4D97-AF65-F5344CB8AC3E}">
        <p14:creationId xmlns:p14="http://schemas.microsoft.com/office/powerpoint/2010/main" val="122817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34"/>
                                        </p:tgtEl>
                                        <p:attrNameLst>
                                          <p:attrName>style.visibility</p:attrName>
                                        </p:attrNameLst>
                                      </p:cBhvr>
                                      <p:to>
                                        <p:strVal val="visible"/>
                                      </p:to>
                                    </p:set>
                                    <p:animEffect transition="in" filter="fade">
                                      <p:cBhvr>
                                        <p:cTn id="22" dur="1000"/>
                                        <p:tgtEl>
                                          <p:spTgt spid="1034"/>
                                        </p:tgtEl>
                                      </p:cBhvr>
                                    </p:animEffect>
                                    <p:anim calcmode="lin" valueType="num">
                                      <p:cBhvr>
                                        <p:cTn id="23" dur="1000" fill="hold"/>
                                        <p:tgtEl>
                                          <p:spTgt spid="1034"/>
                                        </p:tgtEl>
                                        <p:attrNameLst>
                                          <p:attrName>ppt_x</p:attrName>
                                        </p:attrNameLst>
                                      </p:cBhvr>
                                      <p:tavLst>
                                        <p:tav tm="0">
                                          <p:val>
                                            <p:strVal val="#ppt_x"/>
                                          </p:val>
                                        </p:tav>
                                        <p:tav tm="100000">
                                          <p:val>
                                            <p:strVal val="#ppt_x"/>
                                          </p:val>
                                        </p:tav>
                                      </p:tavLst>
                                    </p:anim>
                                    <p:anim calcmode="lin" valueType="num">
                                      <p:cBhvr>
                                        <p:cTn id="24" dur="1000" fill="hold"/>
                                        <p:tgtEl>
                                          <p:spTgt spid="103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fade">
                                      <p:cBhvr>
                                        <p:cTn id="27" dur="1000"/>
                                        <p:tgtEl>
                                          <p:spTgt spid="1032"/>
                                        </p:tgtEl>
                                      </p:cBhvr>
                                    </p:animEffect>
                                    <p:anim calcmode="lin" valueType="num">
                                      <p:cBhvr>
                                        <p:cTn id="28" dur="1000" fill="hold"/>
                                        <p:tgtEl>
                                          <p:spTgt spid="1032"/>
                                        </p:tgtEl>
                                        <p:attrNameLst>
                                          <p:attrName>ppt_x</p:attrName>
                                        </p:attrNameLst>
                                      </p:cBhvr>
                                      <p:tavLst>
                                        <p:tav tm="0">
                                          <p:val>
                                            <p:strVal val="#ppt_x"/>
                                          </p:val>
                                        </p:tav>
                                        <p:tav tm="100000">
                                          <p:val>
                                            <p:strVal val="#ppt_x"/>
                                          </p:val>
                                        </p:tav>
                                      </p:tavLst>
                                    </p:anim>
                                    <p:anim calcmode="lin" valueType="num">
                                      <p:cBhvr>
                                        <p:cTn id="29"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CA2CE4C3-830A-4E24-2F7F-D9DD3031F6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23" name="Rectangle 22">
            <a:extLst>
              <a:ext uri="{FF2B5EF4-FFF2-40B4-BE49-F238E27FC236}">
                <a16:creationId xmlns:a16="http://schemas.microsoft.com/office/drawing/2014/main" id="{EDF5A262-940F-09FA-CB6F-421E49B9E238}"/>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0" name="Rectangle 19"/>
          <p:cNvSpPr/>
          <p:nvPr/>
        </p:nvSpPr>
        <p:spPr>
          <a:xfrm>
            <a:off x="442119" y="2002707"/>
            <a:ext cx="3048000" cy="1200329"/>
          </a:xfrm>
          <a:prstGeom prst="rect">
            <a:avLst/>
          </a:prstGeom>
        </p:spPr>
        <p:txBody>
          <a:bodyPr wrap="square">
            <a:spAutoFit/>
          </a:bodyPr>
          <a:lstStyle/>
          <a:p>
            <a:r>
              <a:rPr lang="en-US" sz="3600" b="1" dirty="0">
                <a:solidFill>
                  <a:srgbClr val="FF0066"/>
                </a:solidFill>
                <a:latin typeface="Times New Roman" pitchFamily="18" charset="0"/>
                <a:cs typeface="Times New Roman" pitchFamily="18" charset="0"/>
              </a:rPr>
              <a:t>1. </a:t>
            </a:r>
            <a:r>
              <a:rPr lang="en-US" sz="3600" b="1" dirty="0" err="1">
                <a:solidFill>
                  <a:srgbClr val="FF0066"/>
                </a:solidFill>
                <a:latin typeface="Times New Roman" pitchFamily="18" charset="0"/>
                <a:cs typeface="Times New Roman" pitchFamily="18" charset="0"/>
              </a:rPr>
              <a:t>Nghe</a:t>
            </a:r>
            <a:r>
              <a:rPr lang="en-US" sz="3600" b="1" dirty="0">
                <a:solidFill>
                  <a:srgbClr val="FF0066"/>
                </a:solidFill>
                <a:latin typeface="Times New Roman" pitchFamily="18" charset="0"/>
                <a:cs typeface="Times New Roman" pitchFamily="18" charset="0"/>
              </a:rPr>
              <a:t> </a:t>
            </a:r>
            <a:r>
              <a:rPr lang="en-US" sz="3600" b="1">
                <a:solidFill>
                  <a:srgbClr val="FF0066"/>
                </a:solidFill>
                <a:latin typeface="Times New Roman" pitchFamily="18" charset="0"/>
                <a:cs typeface="Times New Roman" pitchFamily="18" charset="0"/>
              </a:rPr>
              <a:t>– viết.</a:t>
            </a:r>
            <a:r>
              <a:rPr lang="en-US" sz="3600" b="1" dirty="0">
                <a:solidFill>
                  <a:srgbClr val="FF0066"/>
                </a:solidFill>
                <a:latin typeface="Times New Roman" pitchFamily="18" charset="0"/>
                <a:cs typeface="Times New Roman" pitchFamily="18" charset="0"/>
              </a:rPr>
              <a:t>	</a:t>
            </a:r>
          </a:p>
        </p:txBody>
      </p:sp>
      <p:sp>
        <p:nvSpPr>
          <p:cNvPr id="2" name="Rectangle 1"/>
          <p:cNvSpPr/>
          <p:nvPr/>
        </p:nvSpPr>
        <p:spPr>
          <a:xfrm>
            <a:off x="1015135" y="3284577"/>
            <a:ext cx="14246369" cy="4548553"/>
          </a:xfrm>
          <a:prstGeom prst="rect">
            <a:avLst/>
          </a:prstGeom>
        </p:spPr>
        <p:txBody>
          <a:bodyPr wrap="square">
            <a:spAutoFit/>
          </a:bodyPr>
          <a:lstStyle/>
          <a:p>
            <a:pPr indent="625475" algn="just">
              <a:lnSpc>
                <a:spcPct val="110000"/>
              </a:lnSpc>
            </a:pPr>
            <a:r>
              <a:rPr lang="en-US" sz="3800" b="1">
                <a:latin typeface="Times New Roman" pitchFamily="18" charset="0"/>
                <a:cs typeface="Times New Roman" pitchFamily="18" charset="0"/>
              </a:rPr>
              <a:t> </a:t>
            </a:r>
            <a:r>
              <a:rPr lang="vi-VN" sz="3800" b="1">
                <a:latin typeface="Times New Roman" pitchFamily="18" charset="0"/>
                <a:cs typeface="Times New Roman" pitchFamily="18" charset="0"/>
              </a:rPr>
              <a:t>Chợ Hòn Gai buổi sáng la liệt tôm cá… Những con cá </a:t>
            </a:r>
            <a:r>
              <a:rPr lang="en-US" sz="3800" b="1">
                <a:latin typeface="Times New Roman" pitchFamily="18" charset="0"/>
                <a:cs typeface="Times New Roman" pitchFamily="18" charset="0"/>
              </a:rPr>
              <a:t>chim mình dẹt như hình con chim lúc sải cánh bay, thịt ngon vào loại nhất nhì. </a:t>
            </a:r>
            <a:r>
              <a:rPr lang="vi-VN" sz="3800" b="1">
                <a:latin typeface="Times New Roman" pitchFamily="18" charset="0"/>
                <a:cs typeface="Times New Roman" pitchFamily="18" charset="0"/>
              </a:rPr>
              <a:t>Những con cá nhụ béo núc, trắng lốp, bóng mượt như được quét một lớp mỡ ngoài vảy. Những con tôm he tròn, thịt căng lên từng ngấn như cổ tay trẻ lên ba, da xanh ánh, h</a:t>
            </a:r>
            <a:r>
              <a:rPr lang="en-US" sz="3800" b="1">
                <a:latin typeface="Times New Roman" pitchFamily="18" charset="0"/>
                <a:cs typeface="Times New Roman" pitchFamily="18" charset="0"/>
              </a:rPr>
              <a:t>à</a:t>
            </a:r>
            <a:r>
              <a:rPr lang="vi-VN" sz="3800" b="1">
                <a:latin typeface="Times New Roman" pitchFamily="18" charset="0"/>
                <a:cs typeface="Times New Roman" pitchFamily="18" charset="0"/>
              </a:rPr>
              <a:t>ng chân choi choi như muốn bơi.</a:t>
            </a:r>
            <a:endParaRPr lang="en-US" sz="3800" b="1">
              <a:latin typeface="Times New Roman" pitchFamily="18" charset="0"/>
              <a:cs typeface="Times New Roman" pitchFamily="18" charset="0"/>
            </a:endParaRPr>
          </a:p>
          <a:p>
            <a:pPr indent="625475" algn="r">
              <a:lnSpc>
                <a:spcPct val="110000"/>
              </a:lnSpc>
            </a:pPr>
            <a:r>
              <a:rPr lang="en-US" sz="3800" b="1">
                <a:latin typeface="Times New Roman" pitchFamily="18" charset="0"/>
                <a:cs typeface="Times New Roman" pitchFamily="18" charset="0"/>
              </a:rPr>
              <a:t>(Thi Sảnh)</a:t>
            </a:r>
          </a:p>
        </p:txBody>
      </p:sp>
      <p:sp>
        <p:nvSpPr>
          <p:cNvPr id="3" name="Title 1">
            <a:extLst>
              <a:ext uri="{FF2B5EF4-FFF2-40B4-BE49-F238E27FC236}">
                <a16:creationId xmlns:a16="http://schemas.microsoft.com/office/drawing/2014/main" id="{6AA73F83-7F8E-4A5E-DBFD-EEB9F0BC98D8}"/>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07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8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sp>
        <p:nvSpPr>
          <p:cNvPr id="5" name="TextBox 4">
            <a:extLst>
              <a:ext uri="{FF2B5EF4-FFF2-40B4-BE49-F238E27FC236}">
                <a16:creationId xmlns:a16="http://schemas.microsoft.com/office/drawing/2014/main" id="{3B434AC6-4BF3-3E8F-4FAC-E596B96281C9}"/>
              </a:ext>
            </a:extLst>
          </p:cNvPr>
          <p:cNvSpPr txBox="1"/>
          <p:nvPr/>
        </p:nvSpPr>
        <p:spPr>
          <a:xfrm>
            <a:off x="6446600" y="2384622"/>
            <a:ext cx="3383439" cy="646331"/>
          </a:xfrm>
          <a:prstGeom prst="rect">
            <a:avLst/>
          </a:prstGeom>
          <a:noFill/>
        </p:spPr>
        <p:txBody>
          <a:bodyPr wrap="square">
            <a:spAutoFit/>
          </a:bodyPr>
          <a:lstStyle/>
          <a:p>
            <a:pPr algn="ctr"/>
            <a:r>
              <a:rPr lang="en-US" sz="3600" b="1">
                <a:solidFill>
                  <a:srgbClr val="FF0066"/>
                </a:solidFill>
                <a:latin typeface="Times New Roman" pitchFamily="18" charset="0"/>
                <a:cs typeface="Times New Roman" pitchFamily="18" charset="0"/>
              </a:rPr>
              <a:t>Chợ Hòn Gai	</a:t>
            </a:r>
            <a:endParaRPr lang="vi-VN" sz="3600"/>
          </a:p>
        </p:txBody>
      </p:sp>
      <p:pic>
        <p:nvPicPr>
          <p:cNvPr id="24" name="Picture 23">
            <a:extLst>
              <a:ext uri="{FF2B5EF4-FFF2-40B4-BE49-F238E27FC236}">
                <a16:creationId xmlns:a16="http://schemas.microsoft.com/office/drawing/2014/main" id="{7A727EE1-343D-F480-9190-DC07C46704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0583">
            <a:off x="15086901" y="42706"/>
            <a:ext cx="1077392" cy="1005117"/>
          </a:xfrm>
          <a:prstGeom prst="rect">
            <a:avLst/>
          </a:prstGeom>
        </p:spPr>
      </p:pic>
      <p:pic>
        <p:nvPicPr>
          <p:cNvPr id="25" name="Picture 16">
            <a:extLst>
              <a:ext uri="{FF2B5EF4-FFF2-40B4-BE49-F238E27FC236}">
                <a16:creationId xmlns:a16="http://schemas.microsoft.com/office/drawing/2014/main" id="{5E47DDFF-8552-F650-A35E-242590BB36B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7846" y="7608541"/>
            <a:ext cx="1321550" cy="1300626"/>
          </a:xfrm>
          <a:prstGeom prst="rect">
            <a:avLst/>
          </a:prstGeom>
        </p:spPr>
      </p:pic>
      <p:pic>
        <p:nvPicPr>
          <p:cNvPr id="26" name="Picture 15">
            <a:extLst>
              <a:ext uri="{FF2B5EF4-FFF2-40B4-BE49-F238E27FC236}">
                <a16:creationId xmlns:a16="http://schemas.microsoft.com/office/drawing/2014/main" id="{057C104C-22A7-97D5-1252-1558D4CED3E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45892">
            <a:off x="14993463" y="7754738"/>
            <a:ext cx="920536" cy="1268247"/>
          </a:xfrm>
          <a:prstGeom prst="rect">
            <a:avLst/>
          </a:prstGeom>
        </p:spPr>
      </p:pic>
      <p:pic>
        <p:nvPicPr>
          <p:cNvPr id="4" name="Picture 23">
            <a:extLst>
              <a:ext uri="{FF2B5EF4-FFF2-40B4-BE49-F238E27FC236}">
                <a16:creationId xmlns:a16="http://schemas.microsoft.com/office/drawing/2014/main" id="{C3AAEA42-19A3-F15F-8E43-09EC2E175F4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79417" flipH="1">
            <a:off x="86408" y="42705"/>
            <a:ext cx="1077392" cy="1005117"/>
          </a:xfrm>
          <a:prstGeom prst="rect">
            <a:avLst/>
          </a:prstGeom>
        </p:spPr>
      </p:pic>
    </p:spTree>
    <p:extLst>
      <p:ext uri="{BB962C8B-B14F-4D97-AF65-F5344CB8AC3E}">
        <p14:creationId xmlns:p14="http://schemas.microsoft.com/office/powerpoint/2010/main" val="292750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08BB07-2CAC-D1CC-BE2D-592262CE0B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5" name="Rectangle 4">
            <a:extLst>
              <a:ext uri="{FF2B5EF4-FFF2-40B4-BE49-F238E27FC236}">
                <a16:creationId xmlns:a16="http://schemas.microsoft.com/office/drawing/2014/main" id="{B92C9842-27A0-942A-6A74-FBB45C89B7D0}"/>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 name="Rectangle 1"/>
          <p:cNvSpPr/>
          <p:nvPr/>
        </p:nvSpPr>
        <p:spPr>
          <a:xfrm>
            <a:off x="5699919" y="2551122"/>
            <a:ext cx="4876800" cy="5678478"/>
          </a:xfrm>
          <a:prstGeom prst="rect">
            <a:avLst/>
          </a:prstGeom>
        </p:spPr>
        <p:txBody>
          <a:bodyPr wrap="square">
            <a:spAutoFit/>
          </a:bodyPr>
          <a:lstStyle/>
          <a:p>
            <a:pPr algn="ctr">
              <a:spcAft>
                <a:spcPts val="1800"/>
              </a:spcAft>
            </a:pPr>
            <a:r>
              <a:rPr lang="nl-NL" sz="4800" b="1">
                <a:latin typeface="HP001 4 hàng" panose="020B0603050302020204" pitchFamily="34" charset="0"/>
                <a:cs typeface="Times New Roman" panose="02020603050405020304" pitchFamily="18" charset="0"/>
              </a:rPr>
              <a:t>la l</a:t>
            </a:r>
            <a:r>
              <a:rPr lang="nl-NL" sz="4800" b="1">
                <a:solidFill>
                  <a:srgbClr val="FF0000"/>
                </a:solidFill>
                <a:latin typeface="HP001 4 hàng" panose="020B0603050302020204" pitchFamily="34" charset="0"/>
                <a:cs typeface="Times New Roman" panose="02020603050405020304" pitchFamily="18" charset="0"/>
              </a:rPr>
              <a:t>iệt</a:t>
            </a:r>
          </a:p>
          <a:p>
            <a:pPr algn="ctr">
              <a:spcAft>
                <a:spcPts val="1800"/>
              </a:spcAft>
            </a:pPr>
            <a:r>
              <a:rPr lang="nl-NL" sz="4800" b="1">
                <a:latin typeface="HP001 4 hàng" panose="020B0603050302020204" pitchFamily="34" charset="0"/>
                <a:cs typeface="Times New Roman" panose="02020603050405020304" pitchFamily="18" charset="0"/>
              </a:rPr>
              <a:t>mình d</a:t>
            </a:r>
            <a:r>
              <a:rPr lang="nl-NL" sz="4800" b="1">
                <a:solidFill>
                  <a:srgbClr val="FF0000"/>
                </a:solidFill>
                <a:latin typeface="HP001 4 hàng" panose="020B0603050302020204" pitchFamily="34" charset="0"/>
                <a:cs typeface="Times New Roman" panose="02020603050405020304" pitchFamily="18" charset="0"/>
              </a:rPr>
              <a:t>ẹt</a:t>
            </a:r>
          </a:p>
          <a:p>
            <a:pPr algn="ctr">
              <a:spcAft>
                <a:spcPts val="1800"/>
              </a:spcAft>
            </a:pPr>
            <a:r>
              <a:rPr lang="nl-NL" sz="4800" b="1">
                <a:solidFill>
                  <a:srgbClr val="FF0000"/>
                </a:solidFill>
                <a:latin typeface="HP001 4 hàng" panose="020B0603050302020204" pitchFamily="34" charset="0"/>
                <a:cs typeface="Times New Roman" panose="02020603050405020304" pitchFamily="18" charset="0"/>
              </a:rPr>
              <a:t>s</a:t>
            </a:r>
            <a:r>
              <a:rPr lang="nl-NL" sz="4800" b="1">
                <a:latin typeface="HP001 4 hàng" panose="020B0603050302020204" pitchFamily="34" charset="0"/>
                <a:cs typeface="Times New Roman" panose="02020603050405020304" pitchFamily="18" charset="0"/>
              </a:rPr>
              <a:t>ải cánh</a:t>
            </a:r>
          </a:p>
          <a:p>
            <a:pPr algn="ctr">
              <a:spcAft>
                <a:spcPts val="1800"/>
              </a:spcAft>
            </a:pPr>
            <a:r>
              <a:rPr lang="el-GR" sz="4800" b="1">
                <a:latin typeface="HP001 4 hàng" panose="020B0603050302020204" pitchFamily="34" charset="0"/>
                <a:cs typeface="Times New Roman" panose="02020603050405020304" pitchFamily="18" charset="0"/>
              </a:rPr>
              <a:t>χ</a:t>
            </a:r>
            <a:r>
              <a:rPr lang="en-US" sz="4800" b="1">
                <a:solidFill>
                  <a:srgbClr val="FF0000"/>
                </a:solidFill>
                <a:latin typeface="HP001 4 hàng" panose="020B0603050302020204" pitchFamily="34" charset="0"/>
                <a:cs typeface="Times New Roman" panose="02020603050405020304" pitchFamily="18" charset="0"/>
              </a:rPr>
              <a:t>≠</a:t>
            </a:r>
            <a:r>
              <a:rPr lang="nl-NL" sz="4800" b="1">
                <a:solidFill>
                  <a:srgbClr val="FF0000"/>
                </a:solidFill>
                <a:latin typeface="HP001 4 hàng" panose="020B0603050302020204" pitchFamily="34" charset="0"/>
                <a:cs typeface="Times New Roman" panose="02020603050405020304" pitchFamily="18" charset="0"/>
              </a:rPr>
              <a:t>o </a:t>
            </a:r>
            <a:r>
              <a:rPr lang="nl-NL" sz="4800" b="1">
                <a:latin typeface="HP001 4 hàng" panose="020B0603050302020204" pitchFamily="34" charset="0"/>
                <a:cs typeface="Times New Roman" panose="02020603050405020304" pitchFamily="18" charset="0"/>
              </a:rPr>
              <a:t>n</a:t>
            </a:r>
            <a:r>
              <a:rPr lang="nl-NL" sz="4800" b="1">
                <a:solidFill>
                  <a:srgbClr val="FF0000"/>
                </a:solidFill>
                <a:latin typeface="HP001 4 hàng" panose="020B0603050302020204" pitchFamily="34" charset="0"/>
                <a:cs typeface="Times New Roman" panose="02020603050405020304" pitchFamily="18" charset="0"/>
              </a:rPr>
              <a:t>úc</a:t>
            </a:r>
          </a:p>
          <a:p>
            <a:pPr algn="ctr">
              <a:spcAft>
                <a:spcPts val="1800"/>
              </a:spcAft>
            </a:pPr>
            <a:r>
              <a:rPr lang="nl-NL" sz="4800" b="1">
                <a:solidFill>
                  <a:srgbClr val="FF0000"/>
                </a:solidFill>
                <a:latin typeface="HP001 4 hàng" panose="020B0603050302020204" pitchFamily="34" charset="0"/>
                <a:cs typeface="Times New Roman" panose="02020603050405020304" pitchFamily="18" charset="0"/>
              </a:rPr>
              <a:t>tr</a:t>
            </a:r>
            <a:r>
              <a:rPr lang="nl-NL" sz="4800" b="1">
                <a:latin typeface="HP001 4 hàng" panose="020B0603050302020204" pitchFamily="34" charset="0"/>
                <a:cs typeface="Times New Roman" panose="02020603050405020304" pitchFamily="18" charset="0"/>
              </a:rPr>
              <a:t>ắng l</a:t>
            </a:r>
            <a:r>
              <a:rPr lang="lv-LV" sz="4800" b="1">
                <a:solidFill>
                  <a:srgbClr val="FF0000"/>
                </a:solidFill>
                <a:latin typeface="HP001 4 hàng" panose="020B0603050302020204" pitchFamily="34" charset="0"/>
                <a:cs typeface="Times New Roman" panose="02020603050405020304" pitchFamily="18" charset="0"/>
              </a:rPr>
              <a:t>ļ</a:t>
            </a:r>
            <a:endParaRPr lang="nl-NL" sz="4800" b="1">
              <a:solidFill>
                <a:srgbClr val="FF0000"/>
              </a:solidFill>
              <a:latin typeface="HP001 4 hàng" panose="020B0603050302020204" pitchFamily="34" charset="0"/>
              <a:cs typeface="Times New Roman" panose="02020603050405020304" pitchFamily="18" charset="0"/>
            </a:endParaRPr>
          </a:p>
          <a:p>
            <a:pPr algn="ctr">
              <a:spcAft>
                <a:spcPts val="1800"/>
              </a:spcAft>
            </a:pPr>
            <a:r>
              <a:rPr lang="nl-NL" sz="4800" b="1">
                <a:solidFill>
                  <a:srgbClr val="FF0000"/>
                </a:solidFill>
                <a:latin typeface="HP001 4 hàng" panose="020B0603050302020204" pitchFamily="34" charset="0"/>
                <a:cs typeface="Times New Roman" panose="02020603050405020304" pitchFamily="18" charset="0"/>
              </a:rPr>
              <a:t>x</a:t>
            </a:r>
            <a:r>
              <a:rPr lang="nl-NL" sz="4800" b="1">
                <a:latin typeface="HP001 4 hàng" panose="020B0603050302020204" pitchFamily="34" charset="0"/>
                <a:cs typeface="Times New Roman" panose="02020603050405020304" pitchFamily="18" charset="0"/>
              </a:rPr>
              <a:t>anh </a:t>
            </a:r>
            <a:r>
              <a:rPr lang="nl-NL" sz="4800" b="1">
                <a:solidFill>
                  <a:srgbClr val="FF0000"/>
                </a:solidFill>
                <a:latin typeface="HP001 4 hàng" panose="020B0603050302020204" pitchFamily="34" charset="0"/>
                <a:cs typeface="Times New Roman" panose="02020603050405020304" pitchFamily="18" charset="0"/>
              </a:rPr>
              <a:t>ánh </a:t>
            </a:r>
            <a:r>
              <a:rPr lang="nl-NL" sz="4800" b="1">
                <a:latin typeface="HP001 4 hàng" panose="020B0603050302020204" pitchFamily="34" charset="0"/>
                <a:cs typeface="Times New Roman" panose="02020603050405020304" pitchFamily="18" charset="0"/>
              </a:rPr>
              <a:t> </a:t>
            </a:r>
            <a:endParaRPr lang="vi-VN" sz="4800" b="1" dirty="0">
              <a:latin typeface="HP001 4 hàng" panose="020B0603050302020204" pitchFamily="34" charset="0"/>
              <a:cs typeface="Times New Roman" pitchFamily="18" charset="0"/>
            </a:endParaRPr>
          </a:p>
        </p:txBody>
      </p:sp>
      <p:sp>
        <p:nvSpPr>
          <p:cNvPr id="20" name="Rectangle 19"/>
          <p:cNvSpPr/>
          <p:nvPr/>
        </p:nvSpPr>
        <p:spPr>
          <a:xfrm>
            <a:off x="889681" y="2297519"/>
            <a:ext cx="41910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Viết từ khó.</a:t>
            </a:r>
          </a:p>
        </p:txBody>
      </p:sp>
      <p:sp>
        <p:nvSpPr>
          <p:cNvPr id="6" name="Title 1">
            <a:extLst>
              <a:ext uri="{FF2B5EF4-FFF2-40B4-BE49-F238E27FC236}">
                <a16:creationId xmlns:a16="http://schemas.microsoft.com/office/drawing/2014/main" id="{F108E072-832B-1F54-2EC0-3A0D6047CE97}"/>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08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8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pic>
        <p:nvPicPr>
          <p:cNvPr id="7" name="Picture 23">
            <a:extLst>
              <a:ext uri="{FF2B5EF4-FFF2-40B4-BE49-F238E27FC236}">
                <a16:creationId xmlns:a16="http://schemas.microsoft.com/office/drawing/2014/main" id="{0C45986C-7C1A-795F-57B1-1052D61C38D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0583">
            <a:off x="15086901" y="42706"/>
            <a:ext cx="1077392" cy="1005117"/>
          </a:xfrm>
          <a:prstGeom prst="rect">
            <a:avLst/>
          </a:prstGeom>
        </p:spPr>
      </p:pic>
      <p:pic>
        <p:nvPicPr>
          <p:cNvPr id="8" name="Picture 16">
            <a:extLst>
              <a:ext uri="{FF2B5EF4-FFF2-40B4-BE49-F238E27FC236}">
                <a16:creationId xmlns:a16="http://schemas.microsoft.com/office/drawing/2014/main" id="{3837A330-AEF3-4F8F-D3C3-FCB79B5D3F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7846" y="7608541"/>
            <a:ext cx="1321550" cy="1300626"/>
          </a:xfrm>
          <a:prstGeom prst="rect">
            <a:avLst/>
          </a:prstGeom>
        </p:spPr>
      </p:pic>
      <p:pic>
        <p:nvPicPr>
          <p:cNvPr id="9" name="Picture 15">
            <a:extLst>
              <a:ext uri="{FF2B5EF4-FFF2-40B4-BE49-F238E27FC236}">
                <a16:creationId xmlns:a16="http://schemas.microsoft.com/office/drawing/2014/main" id="{EC302468-7A39-A057-BF9C-2F2112CADAFB}"/>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45892">
            <a:off x="14993463" y="7754738"/>
            <a:ext cx="920536" cy="1268247"/>
          </a:xfrm>
          <a:prstGeom prst="rect">
            <a:avLst/>
          </a:prstGeom>
        </p:spPr>
      </p:pic>
      <p:pic>
        <p:nvPicPr>
          <p:cNvPr id="10" name="Picture 23">
            <a:extLst>
              <a:ext uri="{FF2B5EF4-FFF2-40B4-BE49-F238E27FC236}">
                <a16:creationId xmlns:a16="http://schemas.microsoft.com/office/drawing/2014/main" id="{97F04F24-7FAD-CD03-6183-1732DA6544D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79417" flipH="1">
            <a:off x="86408" y="42705"/>
            <a:ext cx="1077392" cy="1005117"/>
          </a:xfrm>
          <a:prstGeom prst="rect">
            <a:avLst/>
          </a:prstGeom>
        </p:spPr>
      </p:pic>
    </p:spTree>
    <p:extLst>
      <p:ext uri="{BB962C8B-B14F-4D97-AF65-F5344CB8AC3E}">
        <p14:creationId xmlns:p14="http://schemas.microsoft.com/office/powerpoint/2010/main" val="185381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
                                            <p:txEl>
                                              <p:pRg st="0" end="0"/>
                                            </p:txEl>
                                          </p:spTgt>
                                        </p:tgtEl>
                                      </p:cBhvr>
                                    </p:animEffect>
                                    <p:set>
                                      <p:cBhvr>
                                        <p:cTn id="3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2">
                                            <p:txEl>
                                              <p:pRg st="1" end="1"/>
                                            </p:txEl>
                                          </p:spTgt>
                                        </p:tgtEl>
                                      </p:cBhvr>
                                    </p:animEffect>
                                    <p:set>
                                      <p:cBhvr>
                                        <p:cTn id="42" dur="1" fill="hold">
                                          <p:stCondLst>
                                            <p:cond delay="499"/>
                                          </p:stCondLst>
                                        </p:cTn>
                                        <p:tgtEl>
                                          <p:spTgt spid="2">
                                            <p:txEl>
                                              <p:pRg st="1" end="1"/>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
                                            <p:txEl>
                                              <p:pRg st="2" end="2"/>
                                            </p:txEl>
                                          </p:spTgt>
                                        </p:tgtEl>
                                      </p:cBhvr>
                                    </p:animEffect>
                                    <p:set>
                                      <p:cBhvr>
                                        <p:cTn id="47" dur="1" fill="hold">
                                          <p:stCondLst>
                                            <p:cond delay="499"/>
                                          </p:stCondLst>
                                        </p:cTn>
                                        <p:tgtEl>
                                          <p:spTgt spid="2">
                                            <p:txEl>
                                              <p:pRg st="2" end="2"/>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
                                            <p:txEl>
                                              <p:pRg st="3" end="3"/>
                                            </p:txEl>
                                          </p:spTgt>
                                        </p:tgtEl>
                                      </p:cBhvr>
                                    </p:animEffect>
                                    <p:set>
                                      <p:cBhvr>
                                        <p:cTn id="52" dur="1" fill="hold">
                                          <p:stCondLst>
                                            <p:cond delay="499"/>
                                          </p:stCondLst>
                                        </p:cTn>
                                        <p:tgtEl>
                                          <p:spTgt spid="2">
                                            <p:txEl>
                                              <p:pRg st="3" end="3"/>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2">
                                            <p:txEl>
                                              <p:pRg st="4" end="4"/>
                                            </p:txEl>
                                          </p:spTgt>
                                        </p:tgtEl>
                                      </p:cBhvr>
                                    </p:animEffect>
                                    <p:set>
                                      <p:cBhvr>
                                        <p:cTn id="57" dur="1" fill="hold">
                                          <p:stCondLst>
                                            <p:cond delay="499"/>
                                          </p:stCondLst>
                                        </p:cTn>
                                        <p:tgtEl>
                                          <p:spTgt spid="2">
                                            <p:txEl>
                                              <p:pRg st="4" end="4"/>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
                                            <p:txEl>
                                              <p:pRg st="5" end="5"/>
                                            </p:txEl>
                                          </p:spTgt>
                                        </p:tgtEl>
                                      </p:cBhvr>
                                    </p:animEffect>
                                    <p:set>
                                      <p:cBhvr>
                                        <p:cTn id="62" dur="1" fill="hold">
                                          <p:stCondLst>
                                            <p:cond delay="499"/>
                                          </p:stCondLst>
                                        </p:cTn>
                                        <p:tgtEl>
                                          <p:spTgt spid="2">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37E569-F7D8-E49F-8453-821D1F566D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5" name="Rectangle 4">
            <a:extLst>
              <a:ext uri="{FF2B5EF4-FFF2-40B4-BE49-F238E27FC236}">
                <a16:creationId xmlns:a16="http://schemas.microsoft.com/office/drawing/2014/main" id="{6BD7B78F-1CBB-F8D1-193D-6AA5F41CDEAB}"/>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BCF1754-2680-F393-DCD2-35662B6B92B5}"/>
              </a:ext>
            </a:extLst>
          </p:cNvPr>
          <p:cNvSpPr/>
          <p:nvPr/>
        </p:nvSpPr>
        <p:spPr>
          <a:xfrm>
            <a:off x="889681" y="2297519"/>
            <a:ext cx="41910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Viết bài.</a:t>
            </a:r>
          </a:p>
        </p:txBody>
      </p:sp>
      <p:sp>
        <p:nvSpPr>
          <p:cNvPr id="7" name="Title 1">
            <a:extLst>
              <a:ext uri="{FF2B5EF4-FFF2-40B4-BE49-F238E27FC236}">
                <a16:creationId xmlns:a16="http://schemas.microsoft.com/office/drawing/2014/main" id="{2C5C941A-BBEF-F516-74D5-0E81165E3E82}"/>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07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8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pic>
        <p:nvPicPr>
          <p:cNvPr id="8" name="Picture 23">
            <a:extLst>
              <a:ext uri="{FF2B5EF4-FFF2-40B4-BE49-F238E27FC236}">
                <a16:creationId xmlns:a16="http://schemas.microsoft.com/office/drawing/2014/main" id="{8E779AB1-0434-95DB-435F-80464E9C0C4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0583">
            <a:off x="15086901" y="42706"/>
            <a:ext cx="1077392" cy="1005117"/>
          </a:xfrm>
          <a:prstGeom prst="rect">
            <a:avLst/>
          </a:prstGeom>
        </p:spPr>
      </p:pic>
      <p:pic>
        <p:nvPicPr>
          <p:cNvPr id="9" name="Picture 16">
            <a:extLst>
              <a:ext uri="{FF2B5EF4-FFF2-40B4-BE49-F238E27FC236}">
                <a16:creationId xmlns:a16="http://schemas.microsoft.com/office/drawing/2014/main" id="{C5F3D169-82A3-2B02-2E0C-8FDAC57A40D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7846" y="7608541"/>
            <a:ext cx="1321550" cy="1300626"/>
          </a:xfrm>
          <a:prstGeom prst="rect">
            <a:avLst/>
          </a:prstGeom>
        </p:spPr>
      </p:pic>
      <p:pic>
        <p:nvPicPr>
          <p:cNvPr id="10" name="Picture 15">
            <a:extLst>
              <a:ext uri="{FF2B5EF4-FFF2-40B4-BE49-F238E27FC236}">
                <a16:creationId xmlns:a16="http://schemas.microsoft.com/office/drawing/2014/main" id="{347C4809-C605-DB82-407F-7E5FF7EDDE0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45892">
            <a:off x="14993463" y="7754738"/>
            <a:ext cx="920536" cy="1268247"/>
          </a:xfrm>
          <a:prstGeom prst="rect">
            <a:avLst/>
          </a:prstGeom>
        </p:spPr>
      </p:pic>
      <p:pic>
        <p:nvPicPr>
          <p:cNvPr id="11" name="Picture 23">
            <a:extLst>
              <a:ext uri="{FF2B5EF4-FFF2-40B4-BE49-F238E27FC236}">
                <a16:creationId xmlns:a16="http://schemas.microsoft.com/office/drawing/2014/main" id="{CCE03C45-7047-A5FB-2698-70E4E8E032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79417" flipH="1">
            <a:off x="86408" y="42705"/>
            <a:ext cx="1077392" cy="1005117"/>
          </a:xfrm>
          <a:prstGeom prst="rect">
            <a:avLst/>
          </a:prstGeom>
        </p:spPr>
      </p:pic>
    </p:spTree>
    <p:extLst>
      <p:ext uri="{BB962C8B-B14F-4D97-AF65-F5344CB8AC3E}">
        <p14:creationId xmlns:p14="http://schemas.microsoft.com/office/powerpoint/2010/main" val="2168269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25AD5F-007D-DBA9-1265-8B9BFC6153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19" y="0"/>
            <a:ext cx="16256000" cy="9144000"/>
          </a:xfrm>
          <a:prstGeom prst="rect">
            <a:avLst/>
          </a:prstGeom>
        </p:spPr>
      </p:pic>
      <p:sp>
        <p:nvSpPr>
          <p:cNvPr id="6" name="Rectangle 5">
            <a:extLst>
              <a:ext uri="{FF2B5EF4-FFF2-40B4-BE49-F238E27FC236}">
                <a16:creationId xmlns:a16="http://schemas.microsoft.com/office/drawing/2014/main" id="{AF94EB5F-862B-721F-149A-CE4665ADC10F}"/>
              </a:ext>
            </a:extLst>
          </p:cNvPr>
          <p:cNvSpPr/>
          <p:nvPr/>
        </p:nvSpPr>
        <p:spPr>
          <a:xfrm>
            <a:off x="2462266" y="533400"/>
            <a:ext cx="13776960" cy="2795637"/>
          </a:xfrm>
          <a:prstGeom prst="rect">
            <a:avLst/>
          </a:prstGeom>
        </p:spPr>
        <p:txBody>
          <a:bodyPr wrap="square">
            <a:spAutoFit/>
          </a:bodyPr>
          <a:lstStyle/>
          <a:p>
            <a:pPr defTabSz="457189">
              <a:spcAft>
                <a:spcPts val="1867"/>
              </a:spcAft>
            </a:pPr>
            <a:r>
              <a:rPr lang="vi-VN" sz="4800" b="1">
                <a:solidFill>
                  <a:srgbClr val="8B1D93"/>
                </a:solidFill>
                <a:latin typeface="HP001 4 hàng" panose="020B0603050302020204" pitchFamily="34" charset="0"/>
              </a:rPr>
              <a:t>      Thứ Hai, ngày 07 tháng 8 năm 2023</a:t>
            </a:r>
          </a:p>
          <a:p>
            <a:pPr defTabSz="457189">
              <a:spcAft>
                <a:spcPts val="1700"/>
              </a:spcAft>
            </a:pPr>
            <a:r>
              <a:rPr lang="vi-VN" sz="4800" b="1">
                <a:solidFill>
                  <a:srgbClr val="8B1D93"/>
                </a:solidFill>
                <a:latin typeface="HP001 4 hàng" panose="020B0603050302020204" pitchFamily="34" charset="0"/>
              </a:rPr>
              <a:t>                  Tiếng Việt</a:t>
            </a:r>
          </a:p>
          <a:p>
            <a:pPr defTabSz="457189"/>
            <a:r>
              <a:rPr lang="vi-VN" sz="4800" b="1">
                <a:solidFill>
                  <a:srgbClr val="8B1D93"/>
                </a:solidFill>
                <a:latin typeface="HP001 4 hàng" panose="020B0603050302020204" pitchFamily="34" charset="0"/>
              </a:rPr>
              <a:t>              Nghe-viết: Bản em </a:t>
            </a:r>
            <a:endParaRPr lang="en-US" sz="4800" b="1" dirty="0">
              <a:solidFill>
                <a:srgbClr val="8B1D93"/>
              </a:solidFill>
              <a:latin typeface="HP001 4 hàng" panose="020B0603050302020204" pitchFamily="34" charset="0"/>
            </a:endParaRPr>
          </a:p>
        </p:txBody>
      </p:sp>
      <p:cxnSp>
        <p:nvCxnSpPr>
          <p:cNvPr id="8" name="Straight Connector 7">
            <a:extLst>
              <a:ext uri="{FF2B5EF4-FFF2-40B4-BE49-F238E27FC236}">
                <a16:creationId xmlns:a16="http://schemas.microsoft.com/office/drawing/2014/main" id="{BF92CF7F-830F-FCD4-BD95-21DA47D2B8CD}"/>
              </a:ext>
            </a:extLst>
          </p:cNvPr>
          <p:cNvCxnSpPr/>
          <p:nvPr/>
        </p:nvCxnSpPr>
        <p:spPr>
          <a:xfrm>
            <a:off x="6973306" y="2208107"/>
            <a:ext cx="2722880" cy="0"/>
          </a:xfrm>
          <a:prstGeom prst="line">
            <a:avLst/>
          </a:prstGeom>
          <a:ln w="28575">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F5724336-58B5-D009-E975-FD5B60AFD3DE}"/>
              </a:ext>
            </a:extLst>
          </p:cNvPr>
          <p:cNvCxnSpPr>
            <a:cxnSpLocks/>
          </p:cNvCxnSpPr>
          <p:nvPr/>
        </p:nvCxnSpPr>
        <p:spPr>
          <a:xfrm>
            <a:off x="2299706" y="4131733"/>
            <a:ext cx="1882987" cy="0"/>
          </a:xfrm>
          <a:prstGeom prst="line">
            <a:avLst/>
          </a:prstGeom>
          <a:ln w="28575">
            <a:solidFill>
              <a:schemeClr val="bg2">
                <a:lumMod val="50000"/>
              </a:schemeClr>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171FB31B-F35F-87A9-717B-634E33A2187C}"/>
              </a:ext>
            </a:extLst>
          </p:cNvPr>
          <p:cNvCxnSpPr>
            <a:cxnSpLocks/>
          </p:cNvCxnSpPr>
          <p:nvPr/>
        </p:nvCxnSpPr>
        <p:spPr>
          <a:xfrm flipV="1">
            <a:off x="4175343" y="4131158"/>
            <a:ext cx="0" cy="4533047"/>
          </a:xfrm>
          <a:prstGeom prst="line">
            <a:avLst/>
          </a:prstGeom>
          <a:ln w="28575">
            <a:solidFill>
              <a:schemeClr val="bg2">
                <a:lumMod val="50000"/>
              </a:schemeClr>
            </a:solidFill>
          </a:ln>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id="{8B719076-B7A4-730E-3B10-38505162235A}"/>
              </a:ext>
            </a:extLst>
          </p:cNvPr>
          <p:cNvSpPr/>
          <p:nvPr/>
        </p:nvSpPr>
        <p:spPr>
          <a:xfrm>
            <a:off x="3120793" y="3385481"/>
            <a:ext cx="1058225" cy="830997"/>
          </a:xfrm>
          <a:prstGeom prst="rect">
            <a:avLst/>
          </a:prstGeom>
        </p:spPr>
        <p:txBody>
          <a:bodyPr wrap="square">
            <a:spAutoFit/>
          </a:bodyPr>
          <a:lstStyle/>
          <a:p>
            <a:pPr defTabSz="457189">
              <a:spcAft>
                <a:spcPts val="1867"/>
              </a:spcAft>
            </a:pPr>
            <a:r>
              <a:rPr lang="vi-VN" sz="4800" b="1">
                <a:solidFill>
                  <a:srgbClr val="8B1D93"/>
                </a:solidFill>
                <a:latin typeface="HP001 4 hàng" panose="020B0603050302020204" pitchFamily="34" charset="0"/>
              </a:rPr>
              <a:t>lĕ</a:t>
            </a:r>
            <a:endParaRPr lang="en-US" sz="4800" b="1" dirty="0">
              <a:solidFill>
                <a:srgbClr val="8B1D93"/>
              </a:solidFill>
              <a:latin typeface="HP001 4 hàng" panose="020B0603050302020204" pitchFamily="34" charset="0"/>
            </a:endParaRPr>
          </a:p>
        </p:txBody>
      </p:sp>
      <p:sp>
        <p:nvSpPr>
          <p:cNvPr id="3" name="TextBox 2">
            <a:extLst>
              <a:ext uri="{FF2B5EF4-FFF2-40B4-BE49-F238E27FC236}">
                <a16:creationId xmlns:a16="http://schemas.microsoft.com/office/drawing/2014/main" id="{E240ABD8-454C-885A-9EE9-28C6486DC1DD}"/>
              </a:ext>
            </a:extLst>
          </p:cNvPr>
          <p:cNvSpPr txBox="1"/>
          <p:nvPr/>
        </p:nvSpPr>
        <p:spPr>
          <a:xfrm>
            <a:off x="5014120" y="4343400"/>
            <a:ext cx="11125200" cy="830997"/>
          </a:xfrm>
          <a:prstGeom prst="rect">
            <a:avLst/>
          </a:prstGeom>
        </p:spPr>
        <p:txBody>
          <a:bodyPr wrap="square">
            <a:spAutoFit/>
          </a:bodyPr>
          <a:lstStyle>
            <a:defPPr>
              <a:defRPr lang="en-US"/>
            </a:defPPr>
            <a:lvl1pPr defTabSz="457189">
              <a:spcAft>
                <a:spcPts val="1867"/>
              </a:spcAft>
              <a:defRPr sz="4800" b="1">
                <a:solidFill>
                  <a:srgbClr val="8B1D93"/>
                </a:solidFill>
                <a:latin typeface="HP001 4 hàng" panose="020B0603050302020204" pitchFamily="34" charset="0"/>
              </a:defRPr>
            </a:lvl1pPr>
          </a:lstStyle>
          <a:p>
            <a:r>
              <a:rPr lang="vi-VN"/>
              <a:t>Chợ Hòn Gai buĔ sáng la liệt tôm cá… </a:t>
            </a:r>
          </a:p>
        </p:txBody>
      </p:sp>
      <p:sp>
        <p:nvSpPr>
          <p:cNvPr id="7" name="TextBox 6">
            <a:extLst>
              <a:ext uri="{FF2B5EF4-FFF2-40B4-BE49-F238E27FC236}">
                <a16:creationId xmlns:a16="http://schemas.microsoft.com/office/drawing/2014/main" id="{C0FEB1BB-BF82-EF1C-39A2-CC9FBC9D24DB}"/>
              </a:ext>
            </a:extLst>
          </p:cNvPr>
          <p:cNvSpPr txBox="1"/>
          <p:nvPr/>
        </p:nvSpPr>
        <p:spPr>
          <a:xfrm>
            <a:off x="8671719" y="7239000"/>
            <a:ext cx="3581400" cy="830997"/>
          </a:xfrm>
          <a:prstGeom prst="rect">
            <a:avLst/>
          </a:prstGeom>
        </p:spPr>
        <p:txBody>
          <a:bodyPr wrap="square">
            <a:spAutoFit/>
          </a:bodyPr>
          <a:lstStyle>
            <a:defPPr>
              <a:defRPr lang="en-US"/>
            </a:defPPr>
            <a:lvl1pPr defTabSz="457189">
              <a:spcAft>
                <a:spcPts val="1867"/>
              </a:spcAft>
              <a:defRPr sz="4800" b="1">
                <a:solidFill>
                  <a:srgbClr val="8B1D93"/>
                </a:solidFill>
                <a:latin typeface="HP001 4 hàng" panose="020B0603050302020204" pitchFamily="34" charset="0"/>
              </a:defRPr>
            </a:lvl1pPr>
          </a:lstStyle>
          <a:p>
            <a:r>
              <a:rPr lang="en-US"/>
              <a:t>(Thi Sảnh)</a:t>
            </a:r>
          </a:p>
        </p:txBody>
      </p:sp>
    </p:spTree>
    <p:extLst>
      <p:ext uri="{BB962C8B-B14F-4D97-AF65-F5344CB8AC3E}">
        <p14:creationId xmlns:p14="http://schemas.microsoft.com/office/powerpoint/2010/main" val="786596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08BB07-2CAC-D1CC-BE2D-592262CE0BA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5" name="Rectangle 4">
            <a:extLst>
              <a:ext uri="{FF2B5EF4-FFF2-40B4-BE49-F238E27FC236}">
                <a16:creationId xmlns:a16="http://schemas.microsoft.com/office/drawing/2014/main" id="{B92C9842-27A0-942A-6A74-FBB45C89B7D0}"/>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2" name="Rectangle 21"/>
          <p:cNvSpPr/>
          <p:nvPr/>
        </p:nvSpPr>
        <p:spPr>
          <a:xfrm>
            <a:off x="1051719" y="3258234"/>
            <a:ext cx="10268491" cy="707886"/>
          </a:xfrm>
          <a:prstGeom prst="rect">
            <a:avLst/>
          </a:prstGeom>
        </p:spPr>
        <p:txBody>
          <a:bodyPr wrap="square">
            <a:spAutoFit/>
          </a:bodyPr>
          <a:lstStyle/>
          <a:p>
            <a:r>
              <a:rPr lang="nl-NL" sz="4000" b="1">
                <a:solidFill>
                  <a:srgbClr val="0000CC"/>
                </a:solidFill>
                <a:latin typeface="Times New Roman" pitchFamily="18" charset="0"/>
                <a:cs typeface="Times New Roman" pitchFamily="18" charset="0"/>
              </a:rPr>
              <a:t>Hai bạn trong bàn đổi vở và soát lỗi cho nhau.</a:t>
            </a:r>
            <a:endParaRPr lang="vi-VN" sz="4000" b="1">
              <a:solidFill>
                <a:srgbClr val="0000CC"/>
              </a:solidFill>
              <a:latin typeface="Times New Roman" pitchFamily="18" charset="0"/>
              <a:cs typeface="Times New Roman" pitchFamily="18" charset="0"/>
            </a:endParaRPr>
          </a:p>
        </p:txBody>
      </p:sp>
      <p:sp>
        <p:nvSpPr>
          <p:cNvPr id="24" name="Rectangle 23"/>
          <p:cNvSpPr/>
          <p:nvPr/>
        </p:nvSpPr>
        <p:spPr>
          <a:xfrm>
            <a:off x="1051719" y="2438400"/>
            <a:ext cx="70866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4. Đổi vở, soát lỗi cho nhau.</a:t>
            </a:r>
          </a:p>
        </p:txBody>
      </p:sp>
      <p:sp>
        <p:nvSpPr>
          <p:cNvPr id="6" name="Title 1">
            <a:extLst>
              <a:ext uri="{FF2B5EF4-FFF2-40B4-BE49-F238E27FC236}">
                <a16:creationId xmlns:a16="http://schemas.microsoft.com/office/drawing/2014/main" id="{F108E072-832B-1F54-2EC0-3A0D6047CE97}"/>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08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7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pic>
        <p:nvPicPr>
          <p:cNvPr id="7" name="Picture 23">
            <a:extLst>
              <a:ext uri="{FF2B5EF4-FFF2-40B4-BE49-F238E27FC236}">
                <a16:creationId xmlns:a16="http://schemas.microsoft.com/office/drawing/2014/main" id="{6BC3CE27-8E5C-7DCD-2204-755541E01F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20583">
            <a:off x="15086901" y="42706"/>
            <a:ext cx="1077392" cy="1005117"/>
          </a:xfrm>
          <a:prstGeom prst="rect">
            <a:avLst/>
          </a:prstGeom>
        </p:spPr>
      </p:pic>
      <p:pic>
        <p:nvPicPr>
          <p:cNvPr id="8" name="Picture 16">
            <a:extLst>
              <a:ext uri="{FF2B5EF4-FFF2-40B4-BE49-F238E27FC236}">
                <a16:creationId xmlns:a16="http://schemas.microsoft.com/office/drawing/2014/main" id="{AE9A3014-882C-2A24-A434-D52F93BD51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7846" y="7608541"/>
            <a:ext cx="1321550" cy="1300626"/>
          </a:xfrm>
          <a:prstGeom prst="rect">
            <a:avLst/>
          </a:prstGeom>
        </p:spPr>
      </p:pic>
      <p:pic>
        <p:nvPicPr>
          <p:cNvPr id="9" name="Picture 15">
            <a:extLst>
              <a:ext uri="{FF2B5EF4-FFF2-40B4-BE49-F238E27FC236}">
                <a16:creationId xmlns:a16="http://schemas.microsoft.com/office/drawing/2014/main" id="{D7191628-55B9-C386-4827-2C182F1EBCF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845892">
            <a:off x="14993463" y="7754738"/>
            <a:ext cx="920536" cy="1268247"/>
          </a:xfrm>
          <a:prstGeom prst="rect">
            <a:avLst/>
          </a:prstGeom>
        </p:spPr>
      </p:pic>
      <p:pic>
        <p:nvPicPr>
          <p:cNvPr id="10" name="Picture 23">
            <a:extLst>
              <a:ext uri="{FF2B5EF4-FFF2-40B4-BE49-F238E27FC236}">
                <a16:creationId xmlns:a16="http://schemas.microsoft.com/office/drawing/2014/main" id="{2384A987-BAE5-7041-981E-80A2BFDC5AE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79417" flipH="1">
            <a:off x="86408" y="42705"/>
            <a:ext cx="1077392" cy="1005117"/>
          </a:xfrm>
          <a:prstGeom prst="rect">
            <a:avLst/>
          </a:prstGeom>
        </p:spPr>
      </p:pic>
      <p:sp>
        <p:nvSpPr>
          <p:cNvPr id="3" name="Rectangle 2">
            <a:extLst>
              <a:ext uri="{FF2B5EF4-FFF2-40B4-BE49-F238E27FC236}">
                <a16:creationId xmlns:a16="http://schemas.microsoft.com/office/drawing/2014/main" id="{A5DD1588-0E28-CCC8-CCB4-D9E8E9BD2901}"/>
              </a:ext>
            </a:extLst>
          </p:cNvPr>
          <p:cNvSpPr/>
          <p:nvPr/>
        </p:nvSpPr>
        <p:spPr>
          <a:xfrm>
            <a:off x="998303" y="4038600"/>
            <a:ext cx="14246369" cy="4548553"/>
          </a:xfrm>
          <a:prstGeom prst="rect">
            <a:avLst/>
          </a:prstGeom>
        </p:spPr>
        <p:txBody>
          <a:bodyPr wrap="square">
            <a:spAutoFit/>
          </a:bodyPr>
          <a:lstStyle/>
          <a:p>
            <a:pPr indent="625475" algn="just">
              <a:lnSpc>
                <a:spcPct val="110000"/>
              </a:lnSpc>
            </a:pPr>
            <a:r>
              <a:rPr lang="en-US" sz="3800" b="1">
                <a:latin typeface="Times New Roman" pitchFamily="18" charset="0"/>
                <a:cs typeface="Times New Roman" pitchFamily="18" charset="0"/>
              </a:rPr>
              <a:t> </a:t>
            </a:r>
            <a:r>
              <a:rPr lang="vi-VN" sz="3800" b="1">
                <a:latin typeface="Times New Roman" pitchFamily="18" charset="0"/>
                <a:cs typeface="Times New Roman" pitchFamily="18" charset="0"/>
              </a:rPr>
              <a:t>Chợ Hòn Gai buổi sáng la liệt tôm cá… Những con cá </a:t>
            </a:r>
            <a:r>
              <a:rPr lang="en-US" sz="3800" b="1">
                <a:latin typeface="Times New Roman" pitchFamily="18" charset="0"/>
                <a:cs typeface="Times New Roman" pitchFamily="18" charset="0"/>
              </a:rPr>
              <a:t>chim mình dẹt như hình con chim lúc sải cánh bay, thịt ngon vào loại nhất nhì. </a:t>
            </a:r>
            <a:r>
              <a:rPr lang="vi-VN" sz="3800" b="1">
                <a:latin typeface="Times New Roman" pitchFamily="18" charset="0"/>
                <a:cs typeface="Times New Roman" pitchFamily="18" charset="0"/>
              </a:rPr>
              <a:t>Những con cá nhụ béo núc, trắng lốp, bóng mượt như được quét một lớp mỡ ngoài vảy. Những con tôm he tròn, thịt căng lên từng ngấn như cổ tay trẻ lên ba, da xanh ánh, h</a:t>
            </a:r>
            <a:r>
              <a:rPr lang="en-US" sz="3800" b="1">
                <a:latin typeface="Times New Roman" pitchFamily="18" charset="0"/>
                <a:cs typeface="Times New Roman" pitchFamily="18" charset="0"/>
              </a:rPr>
              <a:t>à</a:t>
            </a:r>
            <a:r>
              <a:rPr lang="vi-VN" sz="3800" b="1">
                <a:latin typeface="Times New Roman" pitchFamily="18" charset="0"/>
                <a:cs typeface="Times New Roman" pitchFamily="18" charset="0"/>
              </a:rPr>
              <a:t>ng chân choi choi như muốn bơi.</a:t>
            </a:r>
            <a:endParaRPr lang="en-US" sz="3800" b="1">
              <a:latin typeface="Times New Roman" pitchFamily="18" charset="0"/>
              <a:cs typeface="Times New Roman" pitchFamily="18" charset="0"/>
            </a:endParaRPr>
          </a:p>
          <a:p>
            <a:pPr indent="625475" algn="r">
              <a:lnSpc>
                <a:spcPct val="110000"/>
              </a:lnSpc>
            </a:pPr>
            <a:r>
              <a:rPr lang="en-US" sz="3800" b="1">
                <a:latin typeface="Times New Roman" pitchFamily="18" charset="0"/>
                <a:cs typeface="Times New Roman" pitchFamily="18" charset="0"/>
              </a:rPr>
              <a:t>(Thi Sảnh)</a:t>
            </a:r>
          </a:p>
        </p:txBody>
      </p:sp>
    </p:spTree>
    <p:extLst>
      <p:ext uri="{BB962C8B-B14F-4D97-AF65-F5344CB8AC3E}">
        <p14:creationId xmlns:p14="http://schemas.microsoft.com/office/powerpoint/2010/main" val="13061858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E881234-325D-8841-2FEC-D157880DDF2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10" name="Rectangle 9">
            <a:extLst>
              <a:ext uri="{FF2B5EF4-FFF2-40B4-BE49-F238E27FC236}">
                <a16:creationId xmlns:a16="http://schemas.microsoft.com/office/drawing/2014/main" id="{E63725EC-3B76-777B-C9C0-55A35058E46B}"/>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565417699"/>
              </p:ext>
            </p:extLst>
          </p:nvPr>
        </p:nvGraphicFramePr>
        <p:xfrm>
          <a:off x="768758" y="3655800"/>
          <a:ext cx="8605494" cy="5257800"/>
        </p:xfrm>
        <a:graphic>
          <a:graphicData uri="http://schemas.openxmlformats.org/drawingml/2006/table">
            <a:tbl>
              <a:tblPr firstRow="1" bandRow="1">
                <a:tableStyleId>{5C22544A-7EE6-4342-B048-85BDC9FD1C3A}</a:tableStyleId>
              </a:tblPr>
              <a:tblGrid>
                <a:gridCol w="4302747">
                  <a:extLst>
                    <a:ext uri="{9D8B030D-6E8A-4147-A177-3AD203B41FA5}">
                      <a16:colId xmlns:a16="http://schemas.microsoft.com/office/drawing/2014/main" val="20000"/>
                    </a:ext>
                  </a:extLst>
                </a:gridCol>
                <a:gridCol w="4302747">
                  <a:extLst>
                    <a:ext uri="{9D8B030D-6E8A-4147-A177-3AD203B41FA5}">
                      <a16:colId xmlns:a16="http://schemas.microsoft.com/office/drawing/2014/main" val="20001"/>
                    </a:ext>
                  </a:extLst>
                </a:gridCol>
              </a:tblGrid>
              <a:tr h="737399">
                <a:tc>
                  <a:txBody>
                    <a:bodyPr/>
                    <a:lstStyle/>
                    <a:p>
                      <a:pPr algn="ctr"/>
                      <a:r>
                        <a:rPr lang="en-US">
                          <a:solidFill>
                            <a:srgbClr val="FF0066"/>
                          </a:solidFill>
                        </a:rPr>
                        <a:t>Những</a:t>
                      </a:r>
                      <a:r>
                        <a:rPr lang="en-US" baseline="0">
                          <a:solidFill>
                            <a:srgbClr val="FF0066"/>
                          </a:solidFill>
                        </a:rPr>
                        <a:t> tên riêng </a:t>
                      </a:r>
                    </a:p>
                    <a:p>
                      <a:pPr algn="ctr"/>
                      <a:r>
                        <a:rPr lang="en-US" baseline="0">
                          <a:solidFill>
                            <a:srgbClr val="FF0066"/>
                          </a:solidFill>
                        </a:rPr>
                        <a:t>viết đúng</a:t>
                      </a:r>
                      <a:endParaRPr lang="en-US">
                        <a:solidFill>
                          <a:srgbClr val="FF0066"/>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solidFill>
                      <a:srgbClr val="FFDDDD"/>
                    </a:solidFill>
                  </a:tcPr>
                </a:tc>
                <a:tc>
                  <a:txBody>
                    <a:bodyPr/>
                    <a:lstStyle/>
                    <a:p>
                      <a:pPr algn="ctr"/>
                      <a:r>
                        <a:rPr lang="en-US">
                          <a:solidFill>
                            <a:srgbClr val="FF0066"/>
                          </a:solidFill>
                        </a:rPr>
                        <a:t>Những</a:t>
                      </a:r>
                      <a:r>
                        <a:rPr lang="en-US" baseline="0">
                          <a:solidFill>
                            <a:srgbClr val="FF0066"/>
                          </a:solidFill>
                        </a:rPr>
                        <a:t> tên riêng </a:t>
                      </a:r>
                    </a:p>
                    <a:p>
                      <a:pPr algn="ctr"/>
                      <a:r>
                        <a:rPr lang="en-US" baseline="0">
                          <a:solidFill>
                            <a:srgbClr val="FF0066"/>
                          </a:solidFill>
                        </a:rPr>
                        <a:t>viết sai</a:t>
                      </a:r>
                      <a:endParaRPr lang="en-US">
                        <a:solidFill>
                          <a:srgbClr val="FF0066"/>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solidFill>
                      <a:srgbClr val="FFDDDD"/>
                    </a:solidFill>
                  </a:tcPr>
                </a:tc>
                <a:extLst>
                  <a:ext uri="{0D108BD9-81ED-4DB2-BD59-A6C34878D82A}">
                    <a16:rowId xmlns:a16="http://schemas.microsoft.com/office/drawing/2014/main" val="10000"/>
                  </a:ext>
                </a:extLst>
              </a:tr>
              <a:tr h="4312920">
                <a:tc>
                  <a:txBody>
                    <a:bodyPr/>
                    <a:lstStyle/>
                    <a:p>
                      <a:endParaRPr lang="en-US"/>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solidFill>
                      <a:srgbClr val="FFEBEB"/>
                    </a:solidFill>
                  </a:tcPr>
                </a:tc>
                <a:tc>
                  <a:txBody>
                    <a:bodyPr/>
                    <a:lstStyle/>
                    <a:p>
                      <a:endParaRPr lang="en-US"/>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solidFill>
                      <a:srgbClr val="FFEBEB"/>
                    </a:solidFill>
                  </a:tcPr>
                </a:tc>
                <a:extLst>
                  <a:ext uri="{0D108BD9-81ED-4DB2-BD59-A6C34878D82A}">
                    <a16:rowId xmlns:a16="http://schemas.microsoft.com/office/drawing/2014/main" val="10001"/>
                  </a:ext>
                </a:extLst>
              </a:tr>
            </a:tbl>
          </a:graphicData>
        </a:graphic>
      </p:graphicFrame>
      <p:graphicFrame>
        <p:nvGraphicFramePr>
          <p:cNvPr id="28" name="Table 27"/>
          <p:cNvGraphicFramePr>
            <a:graphicFrameLocks noGrp="1"/>
          </p:cNvGraphicFramePr>
          <p:nvPr>
            <p:extLst>
              <p:ext uri="{D42A27DB-BD31-4B8C-83A1-F6EECF244321}">
                <p14:modId xmlns:p14="http://schemas.microsoft.com/office/powerpoint/2010/main" val="1055598760"/>
              </p:ext>
            </p:extLst>
          </p:nvPr>
        </p:nvGraphicFramePr>
        <p:xfrm>
          <a:off x="9432757" y="3655800"/>
          <a:ext cx="4302747" cy="5245080"/>
        </p:xfrm>
        <a:graphic>
          <a:graphicData uri="http://schemas.openxmlformats.org/drawingml/2006/table">
            <a:tbl>
              <a:tblPr firstRow="1" bandRow="1">
                <a:tableStyleId>{5C22544A-7EE6-4342-B048-85BDC9FD1C3A}</a:tableStyleId>
              </a:tblPr>
              <a:tblGrid>
                <a:gridCol w="4302747">
                  <a:extLst>
                    <a:ext uri="{9D8B030D-6E8A-4147-A177-3AD203B41FA5}">
                      <a16:colId xmlns:a16="http://schemas.microsoft.com/office/drawing/2014/main" val="20000"/>
                    </a:ext>
                  </a:extLst>
                </a:gridCol>
              </a:tblGrid>
              <a:tr h="946800">
                <a:tc>
                  <a:txBody>
                    <a:bodyPr/>
                    <a:lstStyle/>
                    <a:p>
                      <a:pPr algn="ctr"/>
                      <a:r>
                        <a:rPr lang="en-US">
                          <a:solidFill>
                            <a:srgbClr val="FF0066"/>
                          </a:solidFill>
                        </a:rPr>
                        <a:t>Sửa</a:t>
                      </a:r>
                      <a:r>
                        <a:rPr lang="en-US" baseline="0">
                          <a:solidFill>
                            <a:srgbClr val="FF0066"/>
                          </a:solidFill>
                        </a:rPr>
                        <a:t> lại đúng</a:t>
                      </a:r>
                      <a:endParaRPr lang="en-US">
                        <a:solidFill>
                          <a:srgbClr val="FF0066"/>
                        </a:solidFill>
                      </a:endParaRPr>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solidFill>
                      <a:srgbClr val="FFDDDD"/>
                    </a:solidFill>
                  </a:tcPr>
                </a:tc>
                <a:extLst>
                  <a:ext uri="{0D108BD9-81ED-4DB2-BD59-A6C34878D82A}">
                    <a16:rowId xmlns:a16="http://schemas.microsoft.com/office/drawing/2014/main" val="10000"/>
                  </a:ext>
                </a:extLst>
              </a:tr>
              <a:tr h="4298280">
                <a:tc>
                  <a:txBody>
                    <a:bodyPr/>
                    <a:lstStyle/>
                    <a:p>
                      <a:endParaRPr lang="en-US"/>
                    </a:p>
                  </a:txBody>
                  <a:tcPr>
                    <a:lnL w="12700" cap="flat" cmpd="sng" algn="ctr">
                      <a:solidFill>
                        <a:srgbClr val="FF0066"/>
                      </a:solidFill>
                      <a:prstDash val="solid"/>
                      <a:round/>
                      <a:headEnd type="none" w="med" len="med"/>
                      <a:tailEnd type="none" w="med" len="med"/>
                    </a:lnL>
                    <a:lnR w="12700" cap="flat" cmpd="sng" algn="ctr">
                      <a:solidFill>
                        <a:srgbClr val="FF0066"/>
                      </a:solidFill>
                      <a:prstDash val="solid"/>
                      <a:round/>
                      <a:headEnd type="none" w="med" len="med"/>
                      <a:tailEnd type="none" w="med" len="med"/>
                    </a:lnR>
                    <a:lnT w="12700" cap="flat" cmpd="sng" algn="ctr">
                      <a:solidFill>
                        <a:srgbClr val="FF0066"/>
                      </a:solidFill>
                      <a:prstDash val="solid"/>
                      <a:round/>
                      <a:headEnd type="none" w="med" len="med"/>
                      <a:tailEnd type="none" w="med" len="med"/>
                    </a:lnT>
                    <a:lnB w="12700" cap="flat" cmpd="sng" algn="ctr">
                      <a:solidFill>
                        <a:srgbClr val="FF0066"/>
                      </a:solidFill>
                      <a:prstDash val="solid"/>
                      <a:round/>
                      <a:headEnd type="none" w="med" len="med"/>
                      <a:tailEnd type="none" w="med" len="med"/>
                    </a:lnB>
                    <a:solidFill>
                      <a:srgbClr val="FFEBEB"/>
                    </a:solidFill>
                  </a:tcPr>
                </a:tc>
                <a:extLst>
                  <a:ext uri="{0D108BD9-81ED-4DB2-BD59-A6C34878D82A}">
                    <a16:rowId xmlns:a16="http://schemas.microsoft.com/office/drawing/2014/main" val="10001"/>
                  </a:ext>
                </a:extLst>
              </a:tr>
            </a:tbl>
          </a:graphicData>
        </a:graphic>
      </p:graphicFrame>
      <p:sp>
        <p:nvSpPr>
          <p:cNvPr id="2" name="Rectangle 1"/>
          <p:cNvSpPr/>
          <p:nvPr/>
        </p:nvSpPr>
        <p:spPr>
          <a:xfrm>
            <a:off x="694384" y="2322812"/>
            <a:ext cx="15224919" cy="1261884"/>
          </a:xfrm>
          <a:prstGeom prst="rect">
            <a:avLst/>
          </a:prstGeom>
        </p:spPr>
        <p:txBody>
          <a:bodyPr wrap="square">
            <a:spAutoFit/>
          </a:bodyPr>
          <a:lstStyle/>
          <a:p>
            <a:pPr algn="just"/>
            <a:r>
              <a:rPr lang="nl-NL" sz="3800" b="1">
                <a:solidFill>
                  <a:srgbClr val="0000CC"/>
                </a:solidFill>
                <a:latin typeface="Times New Roman" panose="02020603050405020304" pitchFamily="18" charset="0"/>
                <a:cs typeface="Times New Roman" panose="02020603050405020304" pitchFamily="18" charset="0"/>
              </a:rPr>
              <a:t>Bài 1. Tìm những tên riêng viết đúng chính tả và sửa lại những tên riêng viết sai. </a:t>
            </a:r>
            <a:endParaRPr lang="vi-VN" sz="3800" b="1" dirty="0">
              <a:solidFill>
                <a:srgbClr val="0000CC"/>
              </a:solidFill>
              <a:latin typeface="Times New Roman" pitchFamily="18" charset="0"/>
              <a:cs typeface="Times New Roman" pitchFamily="18" charset="0"/>
            </a:endParaRPr>
          </a:p>
        </p:txBody>
      </p:sp>
      <p:sp>
        <p:nvSpPr>
          <p:cNvPr id="20" name="Rectangle 19"/>
          <p:cNvSpPr/>
          <p:nvPr/>
        </p:nvSpPr>
        <p:spPr>
          <a:xfrm>
            <a:off x="371725" y="1703873"/>
            <a:ext cx="41910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5. Luyện tập.</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85" t="59602" r="88406" b="26296"/>
          <a:stretch/>
        </p:blipFill>
        <p:spPr bwMode="auto">
          <a:xfrm>
            <a:off x="9509919" y="3581400"/>
            <a:ext cx="1789674" cy="186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00" t="59602" r="80584" b="26296"/>
          <a:stretch/>
        </p:blipFill>
        <p:spPr bwMode="auto">
          <a:xfrm>
            <a:off x="11475565" y="3640761"/>
            <a:ext cx="1814685" cy="186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16" t="59602" r="72630" b="26296"/>
          <a:stretch/>
        </p:blipFill>
        <p:spPr bwMode="auto">
          <a:xfrm>
            <a:off x="13468681" y="3640763"/>
            <a:ext cx="1870875" cy="186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370" t="59602" r="64896" b="26296"/>
          <a:stretch/>
        </p:blipFill>
        <p:spPr bwMode="auto">
          <a:xfrm>
            <a:off x="9586659" y="6019800"/>
            <a:ext cx="1818907" cy="186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104" t="59602" r="56986" b="26296"/>
          <a:stretch/>
        </p:blipFill>
        <p:spPr bwMode="auto">
          <a:xfrm>
            <a:off x="11584131" y="6019800"/>
            <a:ext cx="1860482" cy="186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014" t="59602" r="49119" b="26296"/>
          <a:stretch/>
        </p:blipFill>
        <p:spPr bwMode="auto">
          <a:xfrm>
            <a:off x="13527231" y="6019800"/>
            <a:ext cx="1850088" cy="186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9493517" y="4800600"/>
            <a:ext cx="1789674" cy="1865679"/>
            <a:chOff x="9586659" y="522272"/>
            <a:chExt cx="1789674" cy="1865679"/>
          </a:xfrm>
        </p:grpSpPr>
        <p:pic>
          <p:nvPicPr>
            <p:cNvPr id="2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85" t="59602" r="88406" b="26296"/>
            <a:stretch/>
          </p:blipFill>
          <p:spPr bwMode="auto">
            <a:xfrm>
              <a:off x="9586659" y="522272"/>
              <a:ext cx="1789674" cy="186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776444" y="1430836"/>
              <a:ext cx="1377300" cy="430887"/>
            </a:xfrm>
            <a:prstGeom prst="rect">
              <a:avLst/>
            </a:prstGeom>
            <a:solidFill>
              <a:schemeClr val="bg1"/>
            </a:solidFill>
          </p:spPr>
          <p:txBody>
            <a:bodyPr wrap="none" rtlCol="0">
              <a:spAutoFit/>
            </a:bodyPr>
            <a:lstStyle/>
            <a:p>
              <a:r>
                <a:rPr lang="en-US" sz="2200"/>
                <a:t>Hà Giang</a:t>
              </a:r>
            </a:p>
          </p:txBody>
        </p:sp>
      </p:grpSp>
      <p:grpSp>
        <p:nvGrpSpPr>
          <p:cNvPr id="7" name="Group 6"/>
          <p:cNvGrpSpPr/>
          <p:nvPr/>
        </p:nvGrpSpPr>
        <p:grpSpPr>
          <a:xfrm>
            <a:off x="11629208" y="4874629"/>
            <a:ext cx="1870875" cy="1865678"/>
            <a:chOff x="11645610" y="-136935"/>
            <a:chExt cx="1870875" cy="1865678"/>
          </a:xfrm>
        </p:grpSpPr>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416" t="59602" r="72630" b="26296"/>
            <a:stretch/>
          </p:blipFill>
          <p:spPr bwMode="auto">
            <a:xfrm>
              <a:off x="11645610" y="-136935"/>
              <a:ext cx="1870875" cy="1865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11719719" y="712113"/>
              <a:ext cx="1582484" cy="430887"/>
            </a:xfrm>
            <a:prstGeom prst="rect">
              <a:avLst/>
            </a:prstGeom>
            <a:solidFill>
              <a:schemeClr val="bg1"/>
            </a:solidFill>
          </p:spPr>
          <p:txBody>
            <a:bodyPr wrap="none" rtlCol="0">
              <a:spAutoFit/>
            </a:bodyPr>
            <a:lstStyle/>
            <a:p>
              <a:r>
                <a:rPr lang="en-US" sz="2200"/>
                <a:t>Thanh Hoá</a:t>
              </a:r>
            </a:p>
          </p:txBody>
        </p:sp>
      </p:grpSp>
      <p:grpSp>
        <p:nvGrpSpPr>
          <p:cNvPr id="8" name="Group 7"/>
          <p:cNvGrpSpPr/>
          <p:nvPr/>
        </p:nvGrpSpPr>
        <p:grpSpPr>
          <a:xfrm>
            <a:off x="10503642" y="6764164"/>
            <a:ext cx="1860482" cy="1865679"/>
            <a:chOff x="11736531" y="1905000"/>
            <a:chExt cx="1860482" cy="1865679"/>
          </a:xfrm>
        </p:grpSpPr>
        <p:pic>
          <p:nvPicPr>
            <p:cNvPr id="3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104" t="59602" r="56986" b="26296"/>
            <a:stretch/>
          </p:blipFill>
          <p:spPr bwMode="auto">
            <a:xfrm>
              <a:off x="11736531" y="1905000"/>
              <a:ext cx="1860482" cy="186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11897122" y="2777698"/>
              <a:ext cx="1580882" cy="430887"/>
            </a:xfrm>
            <a:prstGeom prst="rect">
              <a:avLst/>
            </a:prstGeom>
            <a:solidFill>
              <a:schemeClr val="bg1"/>
            </a:solidFill>
          </p:spPr>
          <p:txBody>
            <a:bodyPr wrap="none" rtlCol="0">
              <a:spAutoFit/>
            </a:bodyPr>
            <a:lstStyle/>
            <a:p>
              <a:r>
                <a:rPr lang="en-US" sz="2200"/>
                <a:t>Kiên Giang</a:t>
              </a:r>
            </a:p>
          </p:txBody>
        </p:sp>
      </p:grpSp>
      <p:sp>
        <p:nvSpPr>
          <p:cNvPr id="3" name="Title 1">
            <a:extLst>
              <a:ext uri="{FF2B5EF4-FFF2-40B4-BE49-F238E27FC236}">
                <a16:creationId xmlns:a16="http://schemas.microsoft.com/office/drawing/2014/main" id="{012A8AD8-FC42-8D28-8C22-F4AFB67402CD}"/>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07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8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pic>
        <p:nvPicPr>
          <p:cNvPr id="11" name="Picture 23">
            <a:extLst>
              <a:ext uri="{FF2B5EF4-FFF2-40B4-BE49-F238E27FC236}">
                <a16:creationId xmlns:a16="http://schemas.microsoft.com/office/drawing/2014/main" id="{7037555B-C40E-60BD-2793-46DBB14503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20583">
            <a:off x="15086901" y="42706"/>
            <a:ext cx="1077392" cy="1005117"/>
          </a:xfrm>
          <a:prstGeom prst="rect">
            <a:avLst/>
          </a:prstGeom>
        </p:spPr>
      </p:pic>
      <p:pic>
        <p:nvPicPr>
          <p:cNvPr id="12" name="Picture 16">
            <a:extLst>
              <a:ext uri="{FF2B5EF4-FFF2-40B4-BE49-F238E27FC236}">
                <a16:creationId xmlns:a16="http://schemas.microsoft.com/office/drawing/2014/main" id="{B30A1FCA-8553-0223-DCCF-5C20B35EF66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7846" y="7608541"/>
            <a:ext cx="1321550" cy="1300626"/>
          </a:xfrm>
          <a:prstGeom prst="rect">
            <a:avLst/>
          </a:prstGeom>
        </p:spPr>
      </p:pic>
      <p:pic>
        <p:nvPicPr>
          <p:cNvPr id="22" name="Picture 15">
            <a:extLst>
              <a:ext uri="{FF2B5EF4-FFF2-40B4-BE49-F238E27FC236}">
                <a16:creationId xmlns:a16="http://schemas.microsoft.com/office/drawing/2014/main" id="{07BA6C50-931D-2317-692B-AF0D8971D2A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45892">
            <a:off x="14993463" y="7754738"/>
            <a:ext cx="920536" cy="1268247"/>
          </a:xfrm>
          <a:prstGeom prst="rect">
            <a:avLst/>
          </a:prstGeom>
        </p:spPr>
      </p:pic>
      <p:pic>
        <p:nvPicPr>
          <p:cNvPr id="34" name="Picture 23">
            <a:extLst>
              <a:ext uri="{FF2B5EF4-FFF2-40B4-BE49-F238E27FC236}">
                <a16:creationId xmlns:a16="http://schemas.microsoft.com/office/drawing/2014/main" id="{37B7DC09-FC5B-4338-992A-0BF69D88B7B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79417" flipH="1">
            <a:off x="86408" y="42705"/>
            <a:ext cx="1077392" cy="1005117"/>
          </a:xfrm>
          <a:prstGeom prst="rect">
            <a:avLst/>
          </a:prstGeom>
        </p:spPr>
      </p:pic>
    </p:spTree>
    <p:extLst>
      <p:ext uri="{BB962C8B-B14F-4D97-AF65-F5344CB8AC3E}">
        <p14:creationId xmlns:p14="http://schemas.microsoft.com/office/powerpoint/2010/main" val="280754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nodeType="clickEffect">
                                  <p:stCondLst>
                                    <p:cond delay="0"/>
                                  </p:stCondLst>
                                  <p:childTnLst>
                                    <p:animMotion origin="layout" path="M -6.39626E-7 5.55556E-7 L -0.64986 0.13993 " pathEditMode="relative" rAng="0" ptsTypes="AA">
                                      <p:cBhvr>
                                        <p:cTn id="34" dur="2000" fill="hold"/>
                                        <p:tgtEl>
                                          <p:spTgt spid="23"/>
                                        </p:tgtEl>
                                        <p:attrNameLst>
                                          <p:attrName>ppt_x</p:attrName>
                                          <p:attrName>ppt_y</p:attrName>
                                        </p:attrNameLst>
                                      </p:cBhvr>
                                      <p:rCtr x="-32498" y="6997"/>
                                    </p:animMotion>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nodeType="clickEffect">
                                  <p:stCondLst>
                                    <p:cond delay="0"/>
                                  </p:stCondLst>
                                  <p:childTnLst>
                                    <p:animMotion origin="layout" path="M 3.99376E-6 -2.5E-6 L -0.41703 -0.12031 " pathEditMode="relative" rAng="0" ptsTypes="AA">
                                      <p:cBhvr>
                                        <p:cTn id="38" dur="2000" fill="hold"/>
                                        <p:tgtEl>
                                          <p:spTgt spid="25"/>
                                        </p:tgtEl>
                                        <p:attrNameLst>
                                          <p:attrName>ppt_x</p:attrName>
                                          <p:attrName>ppt_y</p:attrName>
                                        </p:attrNameLst>
                                      </p:cBhvr>
                                      <p:rCtr x="-20856" y="-6024"/>
                                    </p:animMotion>
                                  </p:childTnLst>
                                </p:cTn>
                              </p:par>
                            </p:childTnLst>
                          </p:cTn>
                        </p:par>
                      </p:childTnLst>
                    </p:cTn>
                  </p:par>
                  <p:par>
                    <p:cTn id="39" fill="hold">
                      <p:stCondLst>
                        <p:cond delay="indefinite"/>
                      </p:stCondLst>
                      <p:childTnLst>
                        <p:par>
                          <p:cTn id="40" fill="hold">
                            <p:stCondLst>
                              <p:cond delay="0"/>
                            </p:stCondLst>
                            <p:childTnLst>
                              <p:par>
                                <p:cTn id="41" presetID="35" presetClass="path" presetSubtype="0" accel="50000" decel="50000" fill="hold" nodeType="clickEffect">
                                  <p:stCondLst>
                                    <p:cond delay="0"/>
                                  </p:stCondLst>
                                  <p:childTnLst>
                                    <p:animMotion origin="layout" path="M -3.22933E-6 -2.5E-6 L -0.71158 0.08802 " pathEditMode="relative" rAng="0" ptsTypes="AA">
                                      <p:cBhvr>
                                        <p:cTn id="42" dur="2000" fill="hold"/>
                                        <p:tgtEl>
                                          <p:spTgt spid="27"/>
                                        </p:tgtEl>
                                        <p:attrNameLst>
                                          <p:attrName>ppt_x</p:attrName>
                                          <p:attrName>ppt_y</p:attrName>
                                        </p:attrNameLst>
                                      </p:cBhvr>
                                      <p:rCtr x="-35579" y="4392"/>
                                    </p:animMotion>
                                  </p:childTnLst>
                                </p:cTn>
                              </p:par>
                            </p:childTnLst>
                          </p:cTn>
                        </p:par>
                      </p:childTnLst>
                    </p:cTn>
                  </p:par>
                  <p:par>
                    <p:cTn id="43" fill="hold">
                      <p:stCondLst>
                        <p:cond delay="indefinite"/>
                      </p:stCondLst>
                      <p:childTnLst>
                        <p:par>
                          <p:cTn id="44" fill="hold">
                            <p:stCondLst>
                              <p:cond delay="0"/>
                            </p:stCondLst>
                            <p:childTnLst>
                              <p:par>
                                <p:cTn id="45" presetID="35" presetClass="path" presetSubtype="0" accel="50000" decel="50000" fill="hold" nodeType="clickEffect">
                                  <p:stCondLst>
                                    <p:cond delay="0"/>
                                  </p:stCondLst>
                                  <p:childTnLst>
                                    <p:animMotion origin="layout" path="M -7.80031E-7 4.16667E-6 L -0.25692 0.14635 " pathEditMode="relative" rAng="0" ptsTypes="AA">
                                      <p:cBhvr>
                                        <p:cTn id="46" dur="2000" fill="hold"/>
                                        <p:tgtEl>
                                          <p:spTgt spid="2050"/>
                                        </p:tgtEl>
                                        <p:attrNameLst>
                                          <p:attrName>ppt_x</p:attrName>
                                          <p:attrName>ppt_y</p:attrName>
                                        </p:attrNameLst>
                                      </p:cBhvr>
                                      <p:rCtr x="-12851" y="7309"/>
                                    </p:animMotion>
                                  </p:childTnLst>
                                </p:cTn>
                              </p:par>
                            </p:childTnLst>
                          </p:cTn>
                        </p:par>
                      </p:childTnLst>
                    </p:cTn>
                  </p:par>
                  <p:par>
                    <p:cTn id="47" fill="hold">
                      <p:stCondLst>
                        <p:cond delay="indefinite"/>
                      </p:stCondLst>
                      <p:childTnLst>
                        <p:par>
                          <p:cTn id="48" fill="hold">
                            <p:stCondLst>
                              <p:cond delay="0"/>
                            </p:stCondLst>
                            <p:childTnLst>
                              <p:par>
                                <p:cTn id="49" presetID="35" presetClass="path" presetSubtype="0" accel="50000" decel="50000" fill="hold" nodeType="clickEffect">
                                  <p:stCondLst>
                                    <p:cond delay="0"/>
                                  </p:stCondLst>
                                  <p:childTnLst>
                                    <p:animMotion origin="layout" path="M 1.88768E-6 5.55556E-7 L -0.38573 0.13993 " pathEditMode="relative" rAng="0" ptsTypes="AA">
                                      <p:cBhvr>
                                        <p:cTn id="50" dur="2000" fill="hold"/>
                                        <p:tgtEl>
                                          <p:spTgt spid="24"/>
                                        </p:tgtEl>
                                        <p:attrNameLst>
                                          <p:attrName>ppt_x</p:attrName>
                                          <p:attrName>ppt_y</p:attrName>
                                        </p:attrNameLst>
                                      </p:cBhvr>
                                      <p:rCtr x="-19286" y="6997"/>
                                    </p:animMotion>
                                  </p:childTnLst>
                                </p:cTn>
                              </p:par>
                            </p:childTnLst>
                          </p:cTn>
                        </p:par>
                      </p:childTnLst>
                    </p:cTn>
                  </p:par>
                  <p:par>
                    <p:cTn id="51" fill="hold">
                      <p:stCondLst>
                        <p:cond delay="indefinite"/>
                      </p:stCondLst>
                      <p:childTnLst>
                        <p:par>
                          <p:cTn id="52" fill="hold">
                            <p:stCondLst>
                              <p:cond delay="0"/>
                            </p:stCondLst>
                            <p:childTnLst>
                              <p:par>
                                <p:cTn id="53" presetID="35" presetClass="path" presetSubtype="0" accel="50000" decel="50000" fill="hold" nodeType="clickEffect">
                                  <p:stCondLst>
                                    <p:cond delay="0"/>
                                  </p:stCondLst>
                                  <p:childTnLst>
                                    <p:animMotion origin="layout" path="M -3.24493E-6 -3.05556E-6 L -0.32488 0.08976 " pathEditMode="relative" rAng="0" ptsTypes="AA">
                                      <p:cBhvr>
                                        <p:cTn id="54" dur="2000" fill="hold"/>
                                        <p:tgtEl>
                                          <p:spTgt spid="26"/>
                                        </p:tgtEl>
                                        <p:attrNameLst>
                                          <p:attrName>ppt_x</p:attrName>
                                          <p:attrName>ppt_y</p:attrName>
                                        </p:attrNameLst>
                                      </p:cBhvr>
                                      <p:rCtr x="-16244" y="4479"/>
                                    </p:animMotion>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fade">
                                      <p:cBhvr>
                                        <p:cTn id="59" dur="500"/>
                                        <p:tgtEl>
                                          <p:spTgt spid="2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5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8"/>
                                        </p:tgtEl>
                                        <p:attrNameLst>
                                          <p:attrName>style.visibility</p:attrName>
                                        </p:attrNameLst>
                                      </p:cBhvr>
                                      <p:to>
                                        <p:strVal val="visible"/>
                                      </p:to>
                                    </p:set>
                                    <p:animEffect transition="in" filter="fade">
                                      <p:cBhvr>
                                        <p:cTn id="7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A7255E-692C-CAB0-3873-E256D3039D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333"/>
          <a:stretch/>
        </p:blipFill>
        <p:spPr>
          <a:xfrm>
            <a:off x="0" y="0"/>
            <a:ext cx="16276638" cy="9144000"/>
          </a:xfrm>
          <a:prstGeom prst="rect">
            <a:avLst/>
          </a:prstGeom>
        </p:spPr>
      </p:pic>
      <p:sp>
        <p:nvSpPr>
          <p:cNvPr id="7" name="Rectangle 6">
            <a:extLst>
              <a:ext uri="{FF2B5EF4-FFF2-40B4-BE49-F238E27FC236}">
                <a16:creationId xmlns:a16="http://schemas.microsoft.com/office/drawing/2014/main" id="{B46B3D71-096B-9087-CD44-73467BBC60C8}"/>
              </a:ext>
            </a:extLst>
          </p:cNvPr>
          <p:cNvSpPr/>
          <p:nvPr/>
        </p:nvSpPr>
        <p:spPr>
          <a:xfrm>
            <a:off x="322660" y="239485"/>
            <a:ext cx="15631319" cy="8665029"/>
          </a:xfrm>
          <a:prstGeom prst="rect">
            <a:avLst/>
          </a:prstGeom>
          <a:solidFill>
            <a:schemeClr val="lt1">
              <a:alpha val="89000"/>
            </a:schemeClr>
          </a:solidFill>
          <a:ln w="38100">
            <a:prstDash val="lg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797" t="24496" r="47474" b="36462"/>
          <a:stretch/>
        </p:blipFill>
        <p:spPr bwMode="auto">
          <a:xfrm>
            <a:off x="2467225" y="3253896"/>
            <a:ext cx="12600024" cy="5454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594519" y="2576788"/>
            <a:ext cx="12856188" cy="677108"/>
          </a:xfrm>
          <a:prstGeom prst="rect">
            <a:avLst/>
          </a:prstGeom>
        </p:spPr>
        <p:txBody>
          <a:bodyPr wrap="square">
            <a:spAutoFit/>
          </a:bodyPr>
          <a:lstStyle/>
          <a:p>
            <a:pPr algn="just"/>
            <a:r>
              <a:rPr lang="nl-NL" sz="3800" b="1">
                <a:solidFill>
                  <a:srgbClr val="0000CC"/>
                </a:solidFill>
                <a:latin typeface="Times New Roman" panose="02020603050405020304" pitchFamily="18" charset="0"/>
                <a:cs typeface="Times New Roman" panose="02020603050405020304" pitchFamily="18" charset="0"/>
              </a:rPr>
              <a:t>Bài 2. Giải câu đố và viết vào vở. </a:t>
            </a:r>
            <a:endParaRPr lang="vi-VN" sz="3800" b="1" dirty="0">
              <a:solidFill>
                <a:srgbClr val="0000CC"/>
              </a:solidFill>
              <a:latin typeface="Times New Roman" pitchFamily="18" charset="0"/>
              <a:cs typeface="Times New Roman" pitchFamily="18" charset="0"/>
            </a:endParaRPr>
          </a:p>
        </p:txBody>
      </p:sp>
      <p:sp>
        <p:nvSpPr>
          <p:cNvPr id="2" name="Title 1">
            <a:extLst>
              <a:ext uri="{FF2B5EF4-FFF2-40B4-BE49-F238E27FC236}">
                <a16:creationId xmlns:a16="http://schemas.microsoft.com/office/drawing/2014/main" id="{15E09434-B0EE-52B8-104B-48A70EB709A4}"/>
              </a:ext>
            </a:extLst>
          </p:cNvPr>
          <p:cNvSpPr txBox="1">
            <a:spLocks/>
          </p:cNvSpPr>
          <p:nvPr/>
        </p:nvSpPr>
        <p:spPr>
          <a:xfrm>
            <a:off x="0" y="304800"/>
            <a:ext cx="16276638" cy="16369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Thứ </a:t>
            </a:r>
            <a:r>
              <a:rPr lang="en-US" sz="3200">
                <a:solidFill>
                  <a:prstClr val="black"/>
                </a:solidFill>
                <a:latin typeface="Times New Roman" panose="02020603050405020304" pitchFamily="18" charset="0"/>
                <a:cs typeface="Times New Roman" pitchFamily="18" charset="0"/>
              </a:rPr>
              <a:t>Hai</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 ngày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07 </a:t>
            </a:r>
            <a:r>
              <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tháng 8 năm 2023</a:t>
            </a:r>
          </a:p>
          <a:p>
            <a:pPr marL="0" marR="0" lvl="0" indent="0" algn="ctr" defTabSz="914400" rtl="0" eaLnBrk="1" fontAlgn="auto" latinLnBrk="0" hangingPunct="1">
              <a:lnSpc>
                <a:spcPct val="100000"/>
              </a:lnSpc>
              <a:spcBef>
                <a:spcPct val="0"/>
              </a:spcBef>
              <a:spcAft>
                <a:spcPts val="600"/>
              </a:spcAft>
              <a:buClrTx/>
              <a:buSzTx/>
              <a:buFontTx/>
              <a:buNone/>
              <a:tabLst/>
              <a:defRPr/>
            </a:pPr>
            <a:r>
              <a:rPr kumimoji="0" lang="en-US" sz="3200" b="1" i="0" u="sng" strike="noStrike" kern="1200" cap="none" spc="0" normalizeH="0" baseline="0" noProof="0">
                <a:ln>
                  <a:noFill/>
                </a:ln>
                <a:solidFill>
                  <a:prstClr val="black"/>
                </a:solidFill>
                <a:effectLst/>
                <a:uLnTx/>
                <a:uFillTx/>
                <a:latin typeface="Times New Roman" panose="02020603050405020304" pitchFamily="18" charset="0"/>
                <a:ea typeface="+mj-ea"/>
                <a:cs typeface="Times New Roman" pitchFamily="18" charset="0"/>
              </a:rPr>
              <a:t>Tiếng Việt</a:t>
            </a:r>
          </a:p>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a:ln>
                  <a:noFill/>
                </a:ln>
                <a:solidFill>
                  <a:srgbClr val="F4AF02"/>
                </a:solidFill>
                <a:effectLst/>
                <a:uLnTx/>
                <a:uFillTx/>
                <a:latin typeface="iCiel Cadena" panose="02000503000000020004" pitchFamily="50" charset="0"/>
                <a:ea typeface="+mj-ea"/>
                <a:cs typeface="Times New Roman" panose="02020603050405020304" pitchFamily="18" charset="0"/>
              </a:rPr>
              <a:t>Nghe – viết: CHỢ HÒN GAI</a:t>
            </a:r>
          </a:p>
        </p:txBody>
      </p:sp>
      <p:sp>
        <p:nvSpPr>
          <p:cNvPr id="5" name="Rectangle 4">
            <a:extLst>
              <a:ext uri="{FF2B5EF4-FFF2-40B4-BE49-F238E27FC236}">
                <a16:creationId xmlns:a16="http://schemas.microsoft.com/office/drawing/2014/main" id="{A4C33CB7-2992-EFE5-786E-1BE22B82EAE2}"/>
              </a:ext>
            </a:extLst>
          </p:cNvPr>
          <p:cNvSpPr/>
          <p:nvPr/>
        </p:nvSpPr>
        <p:spPr>
          <a:xfrm>
            <a:off x="594519" y="1703873"/>
            <a:ext cx="3968206"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5. Luyện tập.</a:t>
            </a:r>
          </a:p>
        </p:txBody>
      </p:sp>
      <p:pic>
        <p:nvPicPr>
          <p:cNvPr id="8" name="Picture 23">
            <a:extLst>
              <a:ext uri="{FF2B5EF4-FFF2-40B4-BE49-F238E27FC236}">
                <a16:creationId xmlns:a16="http://schemas.microsoft.com/office/drawing/2014/main" id="{7D48A5D9-E2A4-CED9-6367-4667A376072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20583">
            <a:off x="15086901" y="42706"/>
            <a:ext cx="1077392" cy="1005117"/>
          </a:xfrm>
          <a:prstGeom prst="rect">
            <a:avLst/>
          </a:prstGeom>
        </p:spPr>
      </p:pic>
      <p:pic>
        <p:nvPicPr>
          <p:cNvPr id="9" name="Picture 16">
            <a:extLst>
              <a:ext uri="{FF2B5EF4-FFF2-40B4-BE49-F238E27FC236}">
                <a16:creationId xmlns:a16="http://schemas.microsoft.com/office/drawing/2014/main" id="{956F09DA-12CC-0A7A-FD47-80B490D897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07846" y="7608541"/>
            <a:ext cx="1321550" cy="1300626"/>
          </a:xfrm>
          <a:prstGeom prst="rect">
            <a:avLst/>
          </a:prstGeom>
        </p:spPr>
      </p:pic>
      <p:pic>
        <p:nvPicPr>
          <p:cNvPr id="10" name="Picture 15">
            <a:extLst>
              <a:ext uri="{FF2B5EF4-FFF2-40B4-BE49-F238E27FC236}">
                <a16:creationId xmlns:a16="http://schemas.microsoft.com/office/drawing/2014/main" id="{2E6999F8-A325-8A21-74AB-22FC7155534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845892">
            <a:off x="14993463" y="7754738"/>
            <a:ext cx="920536" cy="1268247"/>
          </a:xfrm>
          <a:prstGeom prst="rect">
            <a:avLst/>
          </a:prstGeom>
        </p:spPr>
      </p:pic>
      <p:pic>
        <p:nvPicPr>
          <p:cNvPr id="11" name="Picture 23">
            <a:extLst>
              <a:ext uri="{FF2B5EF4-FFF2-40B4-BE49-F238E27FC236}">
                <a16:creationId xmlns:a16="http://schemas.microsoft.com/office/drawing/2014/main" id="{7ACACEB1-1433-D276-F54D-ACF12C258D3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79417" flipH="1">
            <a:off x="86408" y="42705"/>
            <a:ext cx="1077392" cy="1005117"/>
          </a:xfrm>
          <a:prstGeom prst="rect">
            <a:avLst/>
          </a:prstGeom>
        </p:spPr>
      </p:pic>
    </p:spTree>
    <p:extLst>
      <p:ext uri="{BB962C8B-B14F-4D97-AF65-F5344CB8AC3E}">
        <p14:creationId xmlns:p14="http://schemas.microsoft.com/office/powerpoint/2010/main" val="3367632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9740</TotalTime>
  <Words>650</Words>
  <Application>Microsoft Office PowerPoint</Application>
  <PresentationFormat>Custom</PresentationFormat>
  <Paragraphs>84</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HP001 4 hàng</vt:lpstr>
      <vt:lpstr>iCiel Cadena</vt:lpstr>
      <vt:lpstr>Times New Roman</vt:lpstr>
      <vt:lpstr>UTM Showcard</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Tran Le Uyen Phuong</cp:lastModifiedBy>
  <cp:revision>1112</cp:revision>
  <dcterms:created xsi:type="dcterms:W3CDTF">2008-09-09T22:52:10Z</dcterms:created>
  <dcterms:modified xsi:type="dcterms:W3CDTF">2023-07-27T06:35:12Z</dcterms:modified>
</cp:coreProperties>
</file>