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3" r:id="rId2"/>
    <p:sldId id="304" r:id="rId3"/>
    <p:sldId id="326" r:id="rId4"/>
    <p:sldId id="327" r:id="rId5"/>
    <p:sldId id="328" r:id="rId6"/>
    <p:sldId id="329" r:id="rId7"/>
    <p:sldId id="334" r:id="rId8"/>
    <p:sldId id="335" r:id="rId9"/>
    <p:sldId id="331" r:id="rId10"/>
    <p:sldId id="33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AADA8-39EB-415D-B572-B802614607F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F5B28-3E16-47FA-8655-DD49134A0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5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03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8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9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4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70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0829925" y="0"/>
            <a:ext cx="1362075" cy="11001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5016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69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0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2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7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7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2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7AA85-54C9-43CF-B1EF-9874431A0DE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7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hac%20tre\nh&#7841;c%20thi&#7871;u%20nhi\Hoang%20Yen%20-%20Thao%20Vy%20-%20Truc%20Huynh%20-%20Co%20La%20Tat%20Ca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4929FA2-34ED-41D2-9611-E582EDC4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415" y="-47535"/>
            <a:ext cx="12230640" cy="6905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507137-DDAB-B1B0-6432-2F1C700FA853}"/>
              </a:ext>
            </a:extLst>
          </p:cNvPr>
          <p:cNvSpPr txBox="1"/>
          <p:nvPr/>
        </p:nvSpPr>
        <p:spPr>
          <a:xfrm>
            <a:off x="243376" y="308889"/>
            <a:ext cx="11388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UTM Avo" panose="02040603050506020204" pitchFamily="18" charset="0"/>
              </a:rPr>
              <a:t>TRƯỜNG TIỂU HỌC HÒA THUẬN</a:t>
            </a:r>
          </a:p>
          <a:p>
            <a:pPr algn="ctr"/>
            <a:r>
              <a:rPr lang="en-US" sz="4000" dirty="0" smtClean="0">
                <a:latin typeface="UTM Avo" panose="02040603050506020204" pitchFamily="18" charset="0"/>
              </a:rPr>
              <a:t>GIỒNG RIỀNG- KIÊN GIANG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788183" y="2569939"/>
            <a:ext cx="7784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3/5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2022- 2023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GVCN: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Bộ SGK Lớp 6 - Kết nối tri thức với cuộc sống - Công ty Cổ phần Đầu tư và  Phát triển Giáo dục Phương Nam">
            <a:extLst>
              <a:ext uri="{FF2B5EF4-FFF2-40B4-BE49-F238E27FC236}">
                <a16:creationId xmlns:lc="http://schemas.openxmlformats.org/drawingml/2006/lockedCanvas" xmlns:a16="http://schemas.microsoft.com/office/drawing/2014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D1A59C5F-5E2A-465C-A839-19558C4E4B2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3760"/>
            <a:ext cx="2380615" cy="2380615"/>
          </a:xfrm>
          <a:prstGeom prst="rect">
            <a:avLst/>
          </a:prstGeom>
          <a:noFill/>
          <a:ex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507137-DDAB-B1B0-6432-2F1C700FA853}"/>
              </a:ext>
            </a:extLst>
          </p:cNvPr>
          <p:cNvSpPr txBox="1"/>
          <p:nvPr/>
        </p:nvSpPr>
        <p:spPr>
          <a:xfrm>
            <a:off x="0" y="1773006"/>
            <a:ext cx="11388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UTM Avo" panose="02040603050506020204" pitchFamily="18" charset="0"/>
              </a:rPr>
              <a:t>KÍNH CHÀO QUÍ THẦY CÔ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3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vi-VN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36868" name="Picture 4" descr="img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6" y="-4694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581403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876805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AutoShape 4"/>
          <p:cNvSpPr>
            <a:spLocks noChangeArrowheads="1"/>
          </p:cNvSpPr>
          <p:nvPr/>
        </p:nvSpPr>
        <p:spPr bwMode="auto">
          <a:xfrm>
            <a:off x="8636000" y="2971800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37229" name="AutoShape 13"/>
          <p:cNvSpPr>
            <a:spLocks noChangeArrowheads="1"/>
          </p:cNvSpPr>
          <p:nvPr/>
        </p:nvSpPr>
        <p:spPr bwMode="auto">
          <a:xfrm>
            <a:off x="5283200" y="2514600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>
            <a:off x="2108200" y="3429004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5315397" y="4953000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pic>
        <p:nvPicPr>
          <p:cNvPr id="77835" name="Hoang Yen - Thao Vy - Truc Huynh - Co La Tat C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71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704" y="3581404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459" y="698348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4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5653092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105405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743205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17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44" y="1931499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18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63" y="1247776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2032000" y="2098183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8636000" y="1793383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8737600" y="5029200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1727200" y="5486400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CEFAD26-3A77-451D-A001-71B9B70B7547}"/>
              </a:ext>
            </a:extLst>
          </p:cNvPr>
          <p:cNvSpPr txBox="1"/>
          <p:nvPr/>
        </p:nvSpPr>
        <p:spPr>
          <a:xfrm>
            <a:off x="584380" y="516682"/>
            <a:ext cx="8813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000" dirty="0" smtClean="0">
                <a:solidFill>
                  <a:schemeClr val="bg1"/>
                </a:solidFill>
                <a:latin typeface="HP-087" panose="020B0803050302020204" pitchFamily="34" charset="0"/>
              </a:rPr>
              <a:t>CỦNG CỐ - DẶN DÒ- NHẬN XÉT</a:t>
            </a:r>
            <a:endParaRPr lang="en-US" sz="4000" dirty="0">
              <a:solidFill>
                <a:schemeClr val="bg1"/>
              </a:solidFill>
              <a:latin typeface="HP-087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82" fill="hold"/>
                                        <p:tgtEl>
                                          <p:spTgt spid="77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8482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8982"/>
                            </p:stCondLst>
                            <p:childTnLst>
                              <p:par>
                                <p:cTn id="6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5"/>
                </p:tgtEl>
              </p:cMediaNode>
            </p:audio>
          </p:childTnLst>
        </p:cTn>
      </p:par>
    </p:tnLst>
    <p:bldLst>
      <p:bldP spid="137220" grpId="0" animBg="1"/>
      <p:bldP spid="137229" grpId="0" animBg="1"/>
      <p:bldP spid="137230" grpId="0" animBg="1"/>
      <p:bldP spid="2" grpId="0" animBg="1"/>
      <p:bldP spid="3" grpId="0" animBg="1"/>
      <p:bldP spid="4" grpId="0" animBg="1"/>
      <p:bldP spid="5" grpId="0" animBg="1"/>
      <p:bldP spid="6" grpId="0" animBg="1"/>
      <p:bldP spid="24" grpId="0"/>
      <p:bldP spid="2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hart&#10;&#10;Description automatically generated">
            <a:extLst>
              <a:ext uri="{FF2B5EF4-FFF2-40B4-BE49-F238E27FC236}">
                <a16:creationId xmlns="" xmlns:a16="http://schemas.microsoft.com/office/drawing/2014/main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2" y="-288911"/>
            <a:ext cx="12192000" cy="7177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9456" y="276607"/>
            <a:ext cx="1036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ba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21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02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2023</a:t>
            </a:r>
            <a:endParaRPr lang="en-US" sz="4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2856" y="1210637"/>
            <a:ext cx="4224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702" y="3080472"/>
            <a:ext cx="10698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1796" y="3990005"/>
            <a:ext cx="4224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029" y="2169306"/>
            <a:ext cx="4224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73" y="136482"/>
            <a:ext cx="1787856" cy="832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Viết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2051712" y="155897"/>
            <a:ext cx="99719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smtClean="0"/>
              <a:t>1:</a:t>
            </a:r>
            <a:r>
              <a:rPr lang="en-US" sz="3200" dirty="0" smtClean="0"/>
              <a:t> </a:t>
            </a:r>
            <a:r>
              <a:rPr lang="en-US" sz="3200" dirty="0" err="1" smtClean="0"/>
              <a:t>Nghe</a:t>
            </a:r>
            <a:r>
              <a:rPr lang="en-US" sz="3200" dirty="0" smtClean="0"/>
              <a:t> </a:t>
            </a:r>
            <a:r>
              <a:rPr lang="en-US" sz="3200" dirty="0"/>
              <a:t>- </a:t>
            </a:r>
            <a:r>
              <a:rPr lang="en-US" sz="3200" dirty="0" err="1"/>
              <a:t>viết</a:t>
            </a:r>
            <a:r>
              <a:rPr lang="en-US" sz="3200" dirty="0"/>
              <a:t>: </a:t>
            </a:r>
            <a:r>
              <a:rPr lang="en-US" sz="3200" b="1" i="1" dirty="0" err="1"/>
              <a:t>Lời</a:t>
            </a:r>
            <a:r>
              <a:rPr lang="en-US" sz="3200" b="1" i="1" dirty="0"/>
              <a:t> </a:t>
            </a:r>
            <a:r>
              <a:rPr lang="en-US" sz="3200" b="1" i="1" dirty="0" err="1"/>
              <a:t>kêu</a:t>
            </a:r>
            <a:r>
              <a:rPr lang="en-US" sz="3200" b="1" i="1" dirty="0"/>
              <a:t> </a:t>
            </a:r>
            <a:r>
              <a:rPr lang="en-US" sz="3200" b="1" i="1" dirty="0" err="1"/>
              <a:t>gọi</a:t>
            </a:r>
            <a:r>
              <a:rPr lang="en-US" sz="3200" b="1" i="1" dirty="0"/>
              <a:t> </a:t>
            </a:r>
            <a:r>
              <a:rPr lang="en-US" sz="3200" b="1" i="1" dirty="0" err="1"/>
              <a:t>toàn</a:t>
            </a:r>
            <a:r>
              <a:rPr lang="en-US" sz="3200" b="1" i="1" dirty="0"/>
              <a:t> </a:t>
            </a:r>
            <a:r>
              <a:rPr lang="en-US" sz="3200" b="1" i="1" dirty="0" err="1"/>
              <a:t>dân</a:t>
            </a:r>
            <a:r>
              <a:rPr lang="en-US" sz="3200" b="1" i="1" dirty="0"/>
              <a:t> </a:t>
            </a:r>
            <a:r>
              <a:rPr lang="en-US" sz="3200" b="1" i="1" dirty="0" err="1"/>
              <a:t>tập</a:t>
            </a:r>
            <a:r>
              <a:rPr lang="en-US" sz="3200" b="1" i="1" dirty="0"/>
              <a:t> </a:t>
            </a:r>
            <a:r>
              <a:rPr lang="en-US" sz="3200" b="1" i="1" dirty="0" err="1"/>
              <a:t>thể</a:t>
            </a:r>
            <a:r>
              <a:rPr lang="en-US" sz="3200" b="1" i="1" dirty="0"/>
              <a:t> </a:t>
            </a:r>
            <a:r>
              <a:rPr lang="en-US" sz="3200" b="1" i="1" dirty="0" err="1"/>
              <a:t>dục</a:t>
            </a:r>
            <a:r>
              <a:rPr lang="en-US" sz="3200" b="1" i="1" dirty="0"/>
              <a:t> </a:t>
            </a:r>
            <a:r>
              <a:rPr lang="en-US" sz="3200" i="1" dirty="0"/>
              <a:t>(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đầu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i="1" dirty="0"/>
              <a:t> </a:t>
            </a:r>
            <a:r>
              <a:rPr lang="en-US" sz="3200" i="1" dirty="0" err="1"/>
              <a:t>người</a:t>
            </a:r>
            <a:r>
              <a:rPr lang="en-US" sz="3200" i="1" dirty="0"/>
              <a:t> </a:t>
            </a:r>
            <a:r>
              <a:rPr lang="en-US" sz="3200" i="1" dirty="0" err="1"/>
              <a:t>yêu</a:t>
            </a:r>
            <a:r>
              <a:rPr lang="en-US" sz="3200" i="1" dirty="0"/>
              <a:t> </a:t>
            </a:r>
            <a:r>
              <a:rPr lang="en-US" sz="3200" i="1" dirty="0" err="1"/>
              <a:t>nước</a:t>
            </a:r>
            <a:r>
              <a:rPr lang="en-US" sz="3200" i="1" dirty="0"/>
              <a:t>)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13899" y="1392074"/>
            <a:ext cx="116142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/>
              <a:t>Lời</a:t>
            </a:r>
            <a:r>
              <a:rPr lang="en-US" sz="3200" b="1" dirty="0"/>
              <a:t> </a:t>
            </a:r>
            <a:r>
              <a:rPr lang="en-US" sz="3200" b="1" dirty="0" err="1"/>
              <a:t>kêu</a:t>
            </a:r>
            <a:r>
              <a:rPr lang="en-US" sz="3200" b="1" dirty="0"/>
              <a:t> </a:t>
            </a:r>
            <a:r>
              <a:rPr lang="en-US" sz="3200" b="1" dirty="0" err="1"/>
              <a:t>gọi</a:t>
            </a:r>
            <a:r>
              <a:rPr lang="en-US" sz="3200" b="1" dirty="0"/>
              <a:t> </a:t>
            </a:r>
            <a:r>
              <a:rPr lang="en-US" sz="3200" b="1" dirty="0" err="1"/>
              <a:t>toàn</a:t>
            </a:r>
            <a:r>
              <a:rPr lang="en-US" sz="3200" b="1" dirty="0"/>
              <a:t> </a:t>
            </a:r>
            <a:r>
              <a:rPr lang="en-US" sz="3200" b="1" dirty="0" err="1"/>
              <a:t>dân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 </a:t>
            </a:r>
            <a:r>
              <a:rPr lang="en-US" sz="3200" b="1" dirty="0" err="1"/>
              <a:t>dục</a:t>
            </a:r>
            <a:endParaRPr lang="en-US" sz="3200" dirty="0"/>
          </a:p>
          <a:p>
            <a:pPr algn="just"/>
            <a:r>
              <a:rPr lang="en-US" sz="3200" dirty="0" smtClean="0"/>
              <a:t>	</a:t>
            </a:r>
            <a:r>
              <a:rPr lang="en-US" sz="3200" dirty="0" err="1" smtClean="0"/>
              <a:t>Giữ</a:t>
            </a:r>
            <a:r>
              <a:rPr lang="en-US" sz="3200" dirty="0" smtClean="0"/>
              <a:t> </a:t>
            </a:r>
            <a:r>
              <a:rPr lang="en-US" sz="3200" dirty="0" err="1"/>
              <a:t>gìn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chủ</a:t>
            </a:r>
            <a:r>
              <a:rPr lang="en-US" sz="3200" dirty="0"/>
              <a:t>, </a:t>
            </a:r>
            <a:r>
              <a:rPr lang="en-US" sz="3200" dirty="0" err="1"/>
              <a:t>xây</a:t>
            </a:r>
            <a:r>
              <a:rPr lang="en-US" sz="3200" dirty="0"/>
              <a:t> </a:t>
            </a:r>
            <a:r>
              <a:rPr lang="en-US" sz="3200" dirty="0" err="1"/>
              <a:t>dựng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, </a:t>
            </a:r>
            <a:r>
              <a:rPr lang="en-US" sz="3200" dirty="0" err="1"/>
              <a:t>gây</a:t>
            </a:r>
            <a:r>
              <a:rPr lang="en-US" sz="3200" dirty="0"/>
              <a:t> </a:t>
            </a:r>
            <a:r>
              <a:rPr lang="en-US" sz="3200" dirty="0" err="1"/>
              <a:t>đời</a:t>
            </a:r>
            <a:r>
              <a:rPr lang="en-US" sz="3200" dirty="0"/>
              <a:t> </a:t>
            </a:r>
            <a:r>
              <a:rPr lang="en-US" sz="3200" dirty="0" err="1"/>
              <a:t>sống</a:t>
            </a:r>
            <a:r>
              <a:rPr lang="en-US" sz="3200" dirty="0"/>
              <a:t> </a:t>
            </a:r>
            <a:r>
              <a:rPr lang="en-US" sz="3200" dirty="0" err="1"/>
              <a:t>mới</a:t>
            </a:r>
            <a:r>
              <a:rPr lang="en-US" sz="3200" dirty="0"/>
              <a:t>,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cũng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sức</a:t>
            </a:r>
            <a:r>
              <a:rPr lang="en-US" sz="3200" dirty="0"/>
              <a:t> </a:t>
            </a:r>
            <a:r>
              <a:rPr lang="en-US" sz="3200" dirty="0" err="1"/>
              <a:t>khoẻ</a:t>
            </a:r>
            <a:r>
              <a:rPr lang="en-US" sz="3200" dirty="0"/>
              <a:t> </a:t>
            </a:r>
            <a:r>
              <a:rPr lang="en-US" sz="3200" dirty="0" err="1"/>
              <a:t>mới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công</a:t>
            </a:r>
            <a:r>
              <a:rPr lang="en-US" sz="3200" dirty="0"/>
              <a:t>.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yếu</a:t>
            </a:r>
            <a:r>
              <a:rPr lang="en-US" sz="3200" dirty="0"/>
              <a:t> </a:t>
            </a:r>
            <a:r>
              <a:rPr lang="en-US" sz="3200" dirty="0" err="1"/>
              <a:t>ớt</a:t>
            </a:r>
            <a:r>
              <a:rPr lang="en-US" sz="3200" dirty="0"/>
              <a:t> </a:t>
            </a:r>
            <a:r>
              <a:rPr lang="en-US" sz="3200" dirty="0" err="1"/>
              <a:t>tức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cả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yếu</a:t>
            </a:r>
            <a:r>
              <a:rPr lang="en-US" sz="3200" dirty="0"/>
              <a:t> </a:t>
            </a:r>
            <a:r>
              <a:rPr lang="en-US" sz="3200" dirty="0" err="1"/>
              <a:t>ớt</a:t>
            </a:r>
            <a:r>
              <a:rPr lang="en-US" sz="3200" dirty="0"/>
              <a:t>,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mạnh</a:t>
            </a:r>
            <a:r>
              <a:rPr lang="en-US" sz="3200" dirty="0"/>
              <a:t> </a:t>
            </a:r>
            <a:r>
              <a:rPr lang="en-US" sz="3200" dirty="0" err="1"/>
              <a:t>khoẻ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cả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mạnh</a:t>
            </a:r>
            <a:r>
              <a:rPr lang="en-US" sz="3200" dirty="0"/>
              <a:t> </a:t>
            </a:r>
            <a:r>
              <a:rPr lang="en-US" sz="3200" dirty="0" err="1"/>
              <a:t>khoẻ</a:t>
            </a:r>
            <a:r>
              <a:rPr lang="en-US" sz="3200" dirty="0"/>
              <a:t>.</a:t>
            </a:r>
          </a:p>
          <a:p>
            <a:pPr algn="just"/>
            <a:r>
              <a:rPr lang="en-US" sz="3200" dirty="0" smtClean="0"/>
              <a:t>	</a:t>
            </a:r>
            <a:r>
              <a:rPr lang="en-US" sz="3200" dirty="0" err="1" smtClean="0"/>
              <a:t>Vậy</a:t>
            </a:r>
            <a:r>
              <a:rPr lang="en-US" sz="3200" dirty="0" smtClean="0"/>
              <a:t> </a:t>
            </a:r>
            <a:r>
              <a:rPr lang="en-US" sz="3200" dirty="0" err="1"/>
              <a:t>nên</a:t>
            </a:r>
            <a:r>
              <a:rPr lang="en-US" sz="3200" dirty="0"/>
              <a:t> </a:t>
            </a:r>
            <a:r>
              <a:rPr lang="en-US" sz="3200" dirty="0" err="1"/>
              <a:t>luyện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dục</a:t>
            </a:r>
            <a:r>
              <a:rPr lang="en-US" sz="3200" dirty="0"/>
              <a:t>, </a:t>
            </a:r>
            <a:r>
              <a:rPr lang="en-US" sz="3200" dirty="0" err="1"/>
              <a:t>bồi</a:t>
            </a:r>
            <a:r>
              <a:rPr lang="en-US" sz="3200" dirty="0"/>
              <a:t> </a:t>
            </a:r>
            <a:r>
              <a:rPr lang="en-US" sz="3200" dirty="0" err="1"/>
              <a:t>bổ</a:t>
            </a:r>
            <a:r>
              <a:rPr lang="en-US" sz="3200" dirty="0"/>
              <a:t> </a:t>
            </a:r>
            <a:r>
              <a:rPr lang="en-US" sz="3200" dirty="0" err="1"/>
              <a:t>sức</a:t>
            </a:r>
            <a:r>
              <a:rPr lang="en-US" sz="3200" dirty="0"/>
              <a:t> </a:t>
            </a:r>
            <a:r>
              <a:rPr lang="en-US" sz="3200" dirty="0" err="1"/>
              <a:t>khoẻ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bổn</a:t>
            </a:r>
            <a:r>
              <a:rPr lang="en-US" sz="3200" dirty="0"/>
              <a:t> </a:t>
            </a:r>
            <a:r>
              <a:rPr lang="en-US" sz="3200" dirty="0" err="1"/>
              <a:t>phận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233116"/>
            <a:ext cx="3348507" cy="672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Luyện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viết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từ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khó</a:t>
            </a:r>
            <a:endParaRPr lang="en-US" sz="32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90918" y="2408349"/>
            <a:ext cx="11075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50901" y="2882720"/>
            <a:ext cx="11075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75149" y="3397875"/>
            <a:ext cx="11075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36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 descr="Horizontal brick">
            <a:extLst>
              <a:ext uri="{FF2B5EF4-FFF2-40B4-BE49-F238E27FC236}">
                <a16:creationId xmlns="" xmlns:a16="http://schemas.microsoft.com/office/drawing/2014/main" id="{126F4730-2B56-4434-BA1A-07C5ABFEB9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05248" y="140071"/>
            <a:ext cx="6760693" cy="288746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kern="1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bài</a:t>
            </a:r>
            <a:endParaRPr lang="en-US" sz="3600" kern="1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P-087" panose="020B08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Student Writing (#4) | Free SVG">
            <a:extLst>
              <a:ext uri="{FF2B5EF4-FFF2-40B4-BE49-F238E27FC236}">
                <a16:creationId xmlns="" xmlns:a16="http://schemas.microsoft.com/office/drawing/2014/main" id="{F6A3328C-26B9-455D-9AA1-BF62CD076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32" y="25725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FD2C13C1-252B-44CC-9B9B-8BC8C3BEEE2A}"/>
              </a:ext>
            </a:extLst>
          </p:cNvPr>
          <p:cNvSpPr txBox="1"/>
          <p:nvPr/>
        </p:nvSpPr>
        <p:spPr>
          <a:xfrm>
            <a:off x="115848" y="3291594"/>
            <a:ext cx="58036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5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</a:t>
            </a:r>
            <a:r>
              <a:rPr lang="en-US" sz="2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ngực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25 – 30 cm.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mép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song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song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thoải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05F07963-84BA-4C98-A87A-DC253ACED9AA}"/>
              </a:ext>
            </a:extLst>
          </p:cNvPr>
          <p:cNvSpPr txBox="1"/>
          <p:nvPr/>
        </p:nvSpPr>
        <p:spPr>
          <a:xfrm>
            <a:off x="7138919" y="3303172"/>
            <a:ext cx="5136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5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2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ngón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ngón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ngón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trỏ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ngón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ngón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nghiêng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khuỷu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thoải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endParaRPr lang="en-US" sz="2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11" descr="6712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47626"/>
            <a:ext cx="2540000" cy="307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6712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399" y="0"/>
            <a:ext cx="2540000" cy="307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0875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="" xmlns:a16="http://schemas.microsoft.com/office/drawing/2014/main" id="{C2467543-E4FC-4863-95FD-5450B5B04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5">
            <a:extLst>
              <a:ext uri="{FF2B5EF4-FFF2-40B4-BE49-F238E27FC236}">
                <a16:creationId xmlns="" xmlns:a16="http://schemas.microsoft.com/office/drawing/2014/main" id="{BA040E4C-0277-4BC0-A917-AF2D52732BD0}"/>
              </a:ext>
            </a:extLst>
          </p:cNvPr>
          <p:cNvSpPr txBox="1"/>
          <p:nvPr/>
        </p:nvSpPr>
        <p:spPr>
          <a:xfrm>
            <a:off x="1475631" y="412160"/>
            <a:ext cx="9539248" cy="171622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800" b="1" i="1" dirty="0">
                <a:solidFill>
                  <a:srgbClr val="FF0000"/>
                </a:solidFill>
                <a:latin typeface="HP-087" panose="020B0803050302020204" pitchFamily="34" charset="0"/>
                <a:cs typeface="Times New Roman" panose="02020603050405020304" pitchFamily="18" charset="0"/>
              </a:rPr>
              <a:t>SOÁT LỖI</a:t>
            </a:r>
          </a:p>
        </p:txBody>
      </p:sp>
      <p:pic>
        <p:nvPicPr>
          <p:cNvPr id="8" name="图片 8">
            <a:extLst>
              <a:ext uri="{FF2B5EF4-FFF2-40B4-BE49-F238E27FC236}">
                <a16:creationId xmlns="" xmlns:a16="http://schemas.microsoft.com/office/drawing/2014/main" id="{EC20AF7C-21CD-4DF6-B170-B7BA07950F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1931244" y="1613864"/>
            <a:ext cx="4429760" cy="5784573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="" xmlns:a16="http://schemas.microsoft.com/office/drawing/2014/main" id="{2BD55391-47FD-4C0D-8303-122FA1383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6171433" y="1969651"/>
            <a:ext cx="4466359" cy="5526669"/>
          </a:xfrm>
          <a:prstGeom prst="rect">
            <a:avLst/>
          </a:prstGeom>
        </p:spPr>
      </p:pic>
      <p:pic>
        <p:nvPicPr>
          <p:cNvPr id="10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4" y="3190778"/>
            <a:ext cx="2435900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94" y="3343178"/>
            <a:ext cx="2435900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" y="1051485"/>
            <a:ext cx="2956011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873" y="892756"/>
            <a:ext cx="2956011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074" y="1969651"/>
            <a:ext cx="1787386" cy="145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273" y="1045156"/>
            <a:ext cx="2956011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5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79712" y="-685747"/>
            <a:ext cx="11425467" cy="233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Câu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2: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a </a:t>
            </a:r>
            <a:r>
              <a:rPr lang="en-US" sz="3200" dirty="0" err="1"/>
              <a:t>hoặc</a:t>
            </a:r>
            <a:r>
              <a:rPr lang="en-US" sz="3200" dirty="0"/>
              <a:t> b.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" y="19559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399" y="733149"/>
            <a:ext cx="5893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a. </a:t>
            </a:r>
            <a:r>
              <a:rPr lang="en-US" sz="3200" dirty="0" err="1" smtClean="0"/>
              <a:t>Chọn</a:t>
            </a:r>
            <a:r>
              <a:rPr lang="en-US" sz="3200" dirty="0"/>
              <a:t> </a:t>
            </a:r>
            <a:r>
              <a:rPr lang="en-US" sz="3200" i="1" dirty="0"/>
              <a:t>l</a:t>
            </a:r>
            <a:r>
              <a:rPr lang="en-US" sz="3200" dirty="0"/>
              <a:t> </a:t>
            </a:r>
            <a:r>
              <a:rPr lang="en-US" sz="3200" dirty="0" err="1"/>
              <a:t>hoặc</a:t>
            </a:r>
            <a:r>
              <a:rPr lang="en-US" sz="3200" dirty="0"/>
              <a:t> </a:t>
            </a:r>
            <a:r>
              <a:rPr lang="en-US" sz="3200" i="1" dirty="0"/>
              <a:t>n</a:t>
            </a:r>
            <a:r>
              <a:rPr lang="en-US" sz="3200" dirty="0"/>
              <a:t> </a:t>
            </a:r>
            <a:r>
              <a:rPr lang="en-US" sz="3200" dirty="0" err="1"/>
              <a:t>thay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ô </a:t>
            </a:r>
            <a:r>
              <a:rPr lang="en-US" sz="3200" dirty="0" err="1"/>
              <a:t>vuông</a:t>
            </a:r>
            <a:r>
              <a:rPr lang="en-US" sz="3200" dirty="0"/>
              <a:t>.</a:t>
            </a:r>
          </a:p>
        </p:txBody>
      </p:sp>
      <p:pic>
        <p:nvPicPr>
          <p:cNvPr id="18" name="Picture 17" descr="Viết trang 44 Tiếng Việt lớp 3 Tập 2 | Kết nối tri thứ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3" y="1433512"/>
            <a:ext cx="11651087" cy="54244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365160" y="1321977"/>
            <a:ext cx="381054" cy="491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1365160" y="1813295"/>
            <a:ext cx="432569" cy="491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3328676" y="1800640"/>
            <a:ext cx="266131" cy="491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2509309" y="2270477"/>
            <a:ext cx="266132" cy="491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4034426" y="2248996"/>
            <a:ext cx="266131" cy="491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3612759" y="4119998"/>
            <a:ext cx="431208" cy="491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3013658" y="4537642"/>
            <a:ext cx="353656" cy="491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6597321" y="2248996"/>
            <a:ext cx="532263" cy="491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8981103" y="2231840"/>
            <a:ext cx="431208" cy="491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137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939" y="166283"/>
            <a:ext cx="79367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b. </a:t>
            </a:r>
            <a:r>
              <a:rPr lang="en-US" sz="3200" dirty="0" err="1"/>
              <a:t>Chọn</a:t>
            </a:r>
            <a:r>
              <a:rPr lang="en-US" sz="3200" dirty="0"/>
              <a:t> </a:t>
            </a:r>
            <a:r>
              <a:rPr lang="en-US" sz="3200" i="1" dirty="0" err="1"/>
              <a:t>dấu</a:t>
            </a:r>
            <a:r>
              <a:rPr lang="en-US" sz="3200" i="1" dirty="0"/>
              <a:t> </a:t>
            </a:r>
            <a:r>
              <a:rPr lang="en-US" sz="3200" i="1" dirty="0" err="1"/>
              <a:t>hỏi</a:t>
            </a:r>
            <a:r>
              <a:rPr lang="en-US" sz="3200" dirty="0"/>
              <a:t> </a:t>
            </a:r>
            <a:r>
              <a:rPr lang="en-US" sz="3200" dirty="0" err="1"/>
              <a:t>hoặc</a:t>
            </a:r>
            <a:r>
              <a:rPr lang="en-US" sz="3200" dirty="0"/>
              <a:t> </a:t>
            </a:r>
            <a:r>
              <a:rPr lang="en-US" sz="3200" i="1" dirty="0" err="1"/>
              <a:t>dấu</a:t>
            </a:r>
            <a:r>
              <a:rPr lang="en-US" sz="3200" i="1" dirty="0"/>
              <a:t> </a:t>
            </a:r>
            <a:r>
              <a:rPr lang="en-US" sz="3200" i="1" dirty="0" err="1"/>
              <a:t>ngã</a:t>
            </a:r>
            <a:r>
              <a:rPr lang="en-US" sz="3200" dirty="0"/>
              <a:t> 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in </a:t>
            </a:r>
            <a:r>
              <a:rPr lang="en-US" sz="3200" dirty="0" err="1"/>
              <a:t>đậm</a:t>
            </a:r>
            <a:r>
              <a:rPr lang="en-US" sz="3200" dirty="0"/>
              <a:t>.</a:t>
            </a:r>
          </a:p>
        </p:txBody>
      </p:sp>
      <p:pic>
        <p:nvPicPr>
          <p:cNvPr id="3" name="Picture 2" descr="Viết trang 44 Tiếng Việt lớp 3 Tập 2 | Kết nối tri thứ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7" y="1262130"/>
            <a:ext cx="10174309" cy="41856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481070" y="2047741"/>
            <a:ext cx="1931831" cy="837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</a:t>
            </a:r>
            <a:r>
              <a:rPr lang="en-US" sz="3200" b="1" dirty="0" err="1" smtClean="0"/>
              <a:t>ụ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bẫm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3709115" y="2047740"/>
            <a:ext cx="2148625" cy="837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Khỏe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khắn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6385774" y="2021983"/>
            <a:ext cx="1931831" cy="837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m</a:t>
            </a:r>
            <a:r>
              <a:rPr lang="en-US" sz="3200" b="1" dirty="0" err="1" smtClean="0"/>
              <a:t>ơn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mởn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8832760" y="1970468"/>
            <a:ext cx="1931831" cy="837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x</a:t>
            </a:r>
            <a:r>
              <a:rPr lang="en-US" sz="3200" b="1" dirty="0" err="1" smtClean="0"/>
              <a:t>ối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xả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372672" y="4106213"/>
            <a:ext cx="2148625" cy="837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c</a:t>
            </a:r>
            <a:r>
              <a:rPr lang="en-US" sz="3200" b="1" dirty="0" err="1" smtClean="0"/>
              <a:t>hập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chững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3799268" y="4106213"/>
            <a:ext cx="2240923" cy="837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p</a:t>
            </a:r>
            <a:r>
              <a:rPr lang="en-US" sz="3200" b="1" dirty="0" err="1" smtClean="0"/>
              <a:t>hẳng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phiu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6277376" y="4106212"/>
            <a:ext cx="2148625" cy="837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v</a:t>
            </a:r>
            <a:r>
              <a:rPr lang="en-US" sz="3200" b="1" dirty="0" err="1" smtClean="0"/>
              <a:t>ẫy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vùng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8724362" y="4106213"/>
            <a:ext cx="2148625" cy="837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n</a:t>
            </a:r>
            <a:r>
              <a:rPr lang="en-US" sz="3200" b="1" dirty="0" err="1" smtClean="0"/>
              <a:t>ghỉ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ngợi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1871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408" y="388392"/>
            <a:ext cx="113377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smtClean="0"/>
              <a:t>3: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 </a:t>
            </a:r>
            <a:r>
              <a:rPr lang="en-US" sz="3200" dirty="0" err="1"/>
              <a:t>bắt</a:t>
            </a:r>
            <a:r>
              <a:rPr lang="en-US" sz="3200" dirty="0"/>
              <a:t> </a:t>
            </a:r>
            <a:r>
              <a:rPr lang="en-US" sz="3200" dirty="0" err="1"/>
              <a:t>đầu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 </a:t>
            </a:r>
            <a:r>
              <a:rPr lang="en-US" sz="3200" i="1" dirty="0" err="1"/>
              <a:t>l,n</a:t>
            </a:r>
            <a:r>
              <a:rPr lang="en-US" sz="3200" i="1" dirty="0"/>
              <a:t> </a:t>
            </a:r>
            <a:r>
              <a:rPr lang="en-US" sz="3200" dirty="0" smtClean="0"/>
              <a:t>(</a:t>
            </a:r>
            <a:r>
              <a:rPr lang="en-US" sz="3200" dirty="0" err="1" smtClean="0"/>
              <a:t>hoặc</a:t>
            </a:r>
            <a:r>
              <a:rPr lang="en-US" sz="3200" dirty="0" smtClean="0"/>
              <a:t> </a:t>
            </a:r>
            <a:r>
              <a:rPr lang="en-US" sz="3200" dirty="0" err="1"/>
              <a:t>tiếng</a:t>
            </a:r>
            <a:r>
              <a:rPr lang="en-US" sz="3200" dirty="0"/>
              <a:t> </a:t>
            </a:r>
            <a:r>
              <a:rPr lang="en-US" sz="3200" dirty="0" err="1"/>
              <a:t>chứa</a:t>
            </a:r>
            <a:r>
              <a:rPr lang="en-US" sz="3200" dirty="0"/>
              <a:t> </a:t>
            </a:r>
            <a:r>
              <a:rPr lang="en-US" sz="3200" i="1" dirty="0" err="1"/>
              <a:t>dấu</a:t>
            </a:r>
            <a:r>
              <a:rPr lang="en-US" sz="3200" i="1" dirty="0"/>
              <a:t> </a:t>
            </a:r>
            <a:r>
              <a:rPr lang="en-US" sz="3200" i="1" dirty="0" err="1"/>
              <a:t>hỏi</a:t>
            </a:r>
            <a:r>
              <a:rPr lang="en-US" sz="3200" i="1" dirty="0"/>
              <a:t>, </a:t>
            </a:r>
            <a:r>
              <a:rPr lang="en-US" sz="3200" i="1" dirty="0" err="1"/>
              <a:t>dấu</a:t>
            </a:r>
            <a:r>
              <a:rPr lang="en-US" sz="3200" i="1" dirty="0"/>
              <a:t> </a:t>
            </a:r>
            <a:r>
              <a:rPr lang="en-US" sz="3200" i="1" dirty="0" err="1"/>
              <a:t>ngã</a:t>
            </a:r>
            <a:r>
              <a:rPr lang="en-US" sz="3200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772730" y="1650522"/>
            <a:ext cx="110114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- </a:t>
            </a:r>
            <a:r>
              <a:rPr lang="en-US" sz="3200" b="1" dirty="0" err="1">
                <a:solidFill>
                  <a:srgbClr val="FF0000"/>
                </a:solidFill>
              </a:rPr>
              <a:t>lý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tưởng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lạc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hướng</a:t>
            </a:r>
            <a:r>
              <a:rPr lang="en-US" sz="3200" b="1" dirty="0">
                <a:solidFill>
                  <a:srgbClr val="FF0000"/>
                </a:solidFill>
              </a:rPr>
              <a:t>, lung </a:t>
            </a:r>
            <a:r>
              <a:rPr lang="en-US" sz="3200" b="1" dirty="0" err="1">
                <a:solidFill>
                  <a:srgbClr val="FF0000"/>
                </a:solidFill>
              </a:rPr>
              <a:t>linh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quả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lựu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cân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nặng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náo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loạn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nản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lòng</a:t>
            </a:r>
            <a:r>
              <a:rPr lang="en-US" sz="3200" b="1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772730" y="2951946"/>
            <a:ext cx="7734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- </a:t>
            </a:r>
            <a:r>
              <a:rPr lang="en-US" sz="3200" b="1" dirty="0" err="1">
                <a:solidFill>
                  <a:srgbClr val="0070C0"/>
                </a:solidFill>
              </a:rPr>
              <a:t>đo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đỏ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suy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nghĩ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nhõng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nhẽo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nghỉ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ngơi</a:t>
            </a:r>
            <a:r>
              <a:rPr lang="en-US" sz="3200" b="1" dirty="0">
                <a:solidFill>
                  <a:srgbClr val="0070C0"/>
                </a:solidFill>
              </a:rPr>
              <a:t>, …..</a:t>
            </a:r>
          </a:p>
        </p:txBody>
      </p:sp>
    </p:spTree>
    <p:extLst>
      <p:ext uri="{BB962C8B-B14F-4D97-AF65-F5344CB8AC3E}">
        <p14:creationId xmlns:p14="http://schemas.microsoft.com/office/powerpoint/2010/main" val="10100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9621" y="305373"/>
            <a:ext cx="103478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/>
              <a:t>Trao</a:t>
            </a:r>
            <a:r>
              <a:rPr lang="en-US" sz="3200" dirty="0" smtClean="0"/>
              <a:t> </a:t>
            </a:r>
            <a:r>
              <a:rPr lang="en-US" sz="3200" dirty="0" err="1"/>
              <a:t>đổi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thân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lợi</a:t>
            </a:r>
            <a:r>
              <a:rPr lang="en-US" sz="3200" dirty="0"/>
              <a:t> </a:t>
            </a:r>
            <a:r>
              <a:rPr lang="en-US" sz="3200" dirty="0" err="1"/>
              <a:t>ích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dục</a:t>
            </a:r>
            <a:r>
              <a:rPr lang="en-US" sz="3200" dirty="0"/>
              <a:t> </a:t>
            </a:r>
            <a:r>
              <a:rPr lang="en-US" sz="3200" dirty="0" err="1"/>
              <a:t>hằng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069CF7-77EB-42C7-B45D-10EF867630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309" r="91043" b="16629"/>
          <a:stretch/>
        </p:blipFill>
        <p:spPr>
          <a:xfrm>
            <a:off x="214647" y="305373"/>
            <a:ext cx="1286380" cy="971830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260145" y="1936283"/>
            <a:ext cx="103677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</a:rPr>
              <a:t>   </a:t>
            </a:r>
            <a:r>
              <a:rPr lang="en-US" sz="3200" dirty="0">
                <a:solidFill>
                  <a:srgbClr val="FF0000"/>
                </a:solidFill>
              </a:rPr>
              <a:t>- </a:t>
            </a:r>
            <a:r>
              <a:rPr lang="en-US" sz="3200" dirty="0" err="1">
                <a:solidFill>
                  <a:srgbClr val="FF0000"/>
                </a:solidFill>
              </a:rPr>
              <a:t>Tham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tập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dục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thường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xuyên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sẽ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tăng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cường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tính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linh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hoạt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tăng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sức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bền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bỉ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dẻo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dai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thể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cải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thiện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lưu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khí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huyết</a:t>
            </a:r>
            <a:r>
              <a:rPr lang="en-US" sz="3200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0977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329</Words>
  <Application>Microsoft Office PowerPoint</Application>
  <PresentationFormat>Custom</PresentationFormat>
  <Paragraphs>57</Paragraphs>
  <Slides>10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49</cp:revision>
  <dcterms:created xsi:type="dcterms:W3CDTF">2022-07-13T12:59:38Z</dcterms:created>
  <dcterms:modified xsi:type="dcterms:W3CDTF">2023-02-21T08:54:29Z</dcterms:modified>
</cp:coreProperties>
</file>