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338" r:id="rId2"/>
    <p:sldId id="256" r:id="rId3"/>
    <p:sldId id="259" r:id="rId4"/>
    <p:sldId id="376" r:id="rId5"/>
    <p:sldId id="377" r:id="rId6"/>
    <p:sldId id="261" r:id="rId7"/>
    <p:sldId id="370" r:id="rId8"/>
    <p:sldId id="271" r:id="rId9"/>
    <p:sldId id="272" r:id="rId10"/>
    <p:sldId id="374" r:id="rId11"/>
    <p:sldId id="371" r:id="rId12"/>
    <p:sldId id="372" r:id="rId13"/>
    <p:sldId id="373" r:id="rId14"/>
    <p:sldId id="375" r:id="rId15"/>
    <p:sldId id="274" r:id="rId16"/>
    <p:sldId id="378" r:id="rId17"/>
    <p:sldId id="379" r:id="rId18"/>
    <p:sldId id="380" r:id="rId19"/>
    <p:sldId id="285" r:id="rId20"/>
    <p:sldId id="317" r:id="rId21"/>
    <p:sldId id="426" r:id="rId22"/>
    <p:sldId id="427" r:id="rId23"/>
    <p:sldId id="428" r:id="rId24"/>
    <p:sldId id="382" r:id="rId25"/>
  </p:sldIdLst>
  <p:sldSz cx="9144000" cy="5143500" type="screen16x9"/>
  <p:notesSz cx="6858000" cy="9144000"/>
  <p:embeddedFontLst>
    <p:embeddedFont>
      <p:font typeface=".VnCooper" panose="020B7200000000000000" pitchFamily="34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Haettenschweiler" panose="020B0706040902060204" pitchFamily="34" charset="0"/>
      <p:regular r:id="rId33"/>
    </p:embeddedFont>
    <p:embeddedFont>
      <p:font typeface="Patrick Hand" panose="00000500000000000000" pitchFamily="2" charset="0"/>
      <p:regular r:id="rId34"/>
    </p:embeddedFont>
    <p:embeddedFont>
      <p:font typeface="Patrick Hand SC" panose="00000500000000000000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1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597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0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03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https://www.youtube.com/watch?v=JoDm0RC5gk8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537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17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65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90962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7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0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3" r:id="rId5"/>
    <p:sldLayoutId id="2147483679" r:id="rId6"/>
    <p:sldLayoutId id="2147483680" r:id="rId7"/>
    <p:sldLayoutId id="214748368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8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9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63" y="476804"/>
            <a:ext cx="6397835" cy="40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041" y="435902"/>
            <a:ext cx="6580570" cy="41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88" y="418532"/>
            <a:ext cx="6819540" cy="43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72" y="398591"/>
            <a:ext cx="6851008" cy="429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3562" y="117576"/>
            <a:ext cx="8665548" cy="4850016"/>
            <a:chOff x="103562" y="117576"/>
            <a:chExt cx="8665548" cy="4850016"/>
          </a:xfrm>
        </p:grpSpPr>
        <p:grpSp>
          <p:nvGrpSpPr>
            <p:cNvPr id="4" name="Group 3"/>
            <p:cNvGrpSpPr/>
            <p:nvPr/>
          </p:nvGrpSpPr>
          <p:grpSpPr>
            <a:xfrm>
              <a:off x="103562" y="669042"/>
              <a:ext cx="8665548" cy="4298550"/>
              <a:chOff x="155444" y="669042"/>
              <a:chExt cx="8665548" cy="429855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7847" y="669042"/>
                <a:ext cx="6743145" cy="429855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444" y="669042"/>
                <a:ext cx="1922403" cy="15915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62" y="117576"/>
              <a:ext cx="4760267" cy="551465"/>
            </a:xfrm>
            <a:prstGeom prst="rect">
              <a:avLst/>
            </a:prstGeom>
          </p:spPr>
        </p:pic>
      </p:grpSp>
      <p:pic>
        <p:nvPicPr>
          <p:cNvPr id="5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9424" y="59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05133" y="0"/>
            <a:ext cx="4086925" cy="2746330"/>
          </a:xfrm>
          <a:prstGeom prst="wedgeRoundRectCallout">
            <a:avLst>
              <a:gd name="adj1" fmla="val 63299"/>
              <a:gd name="adj2" fmla="val 61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subject do you have today?</a:t>
            </a:r>
            <a:endParaRPr lang="en-US" sz="4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178340" y="3084546"/>
            <a:ext cx="4013718" cy="1798881"/>
          </a:xfrm>
          <a:prstGeom prst="wedgeRoundRectCallout">
            <a:avLst>
              <a:gd name="adj1" fmla="val 64640"/>
              <a:gd name="adj2" fmla="val -35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48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Vietnamese.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10" y="1535577"/>
            <a:ext cx="3905497" cy="24484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922825" y="3163661"/>
            <a:ext cx="754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Let’s talk.</a:t>
            </a:r>
            <a:endParaRPr sz="13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3" y="668446"/>
            <a:ext cx="8824037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Fun corner &amp; wrap-up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268748" y="1449167"/>
            <a:ext cx="8101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>
                  <a:solidFill>
                    <a:srgbClr val="207A6B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</a:rPr>
              <a:t>Answer the question</a:t>
            </a:r>
          </a:p>
        </p:txBody>
      </p:sp>
      <p:sp>
        <p:nvSpPr>
          <p:cNvPr id="9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4679039" y="3806757"/>
            <a:ext cx="2065471" cy="779173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1438651" y="12099263"/>
            <a:ext cx="552266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5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7: Our timetable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3524" y="3266990"/>
            <a:ext cx="356977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1 - 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English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(+5)</a:t>
            </a:r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0433" y="393940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75364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grpSp>
        <p:nvGrpSpPr>
          <p:cNvPr id="11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2022944" y="1059569"/>
            <a:ext cx="6348641" cy="2186119"/>
            <a:chOff x="1799598" y="605681"/>
            <a:chExt cx="8464855" cy="2914825"/>
          </a:xfrm>
        </p:grpSpPr>
        <p:sp>
          <p:nvSpPr>
            <p:cNvPr id="13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4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" b="99199" l="4000" r="98000">
                        <a14:foregroundMark x1="32267" y1="97063" x2="87467" y2="89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72" y="1234591"/>
            <a:ext cx="1637443" cy="16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Science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(+10)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661330" y="3689678"/>
            <a:ext cx="1367568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grpSp>
        <p:nvGrpSpPr>
          <p:cNvPr id="8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1956200" y="1079592"/>
            <a:ext cx="6348641" cy="2186119"/>
            <a:chOff x="1799598" y="605681"/>
            <a:chExt cx="8464855" cy="2914825"/>
          </a:xfrm>
        </p:grpSpPr>
        <p:sp>
          <p:nvSpPr>
            <p:cNvPr id="22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11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0433" y="393940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" b="99599" l="4024" r="90000">
                        <a14:foregroundMark x1="20488" y1="28476" x2="55854" y2="24733"/>
                        <a14:foregroundMark x1="30000" y1="97861" x2="79878" y2="923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1330" y="1174013"/>
            <a:ext cx="2087150" cy="19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1882781" y="988696"/>
            <a:ext cx="6491764" cy="2165163"/>
            <a:chOff x="1799598" y="633622"/>
            <a:chExt cx="8655686" cy="2886884"/>
          </a:xfrm>
        </p:grpSpPr>
        <p:sp>
          <p:nvSpPr>
            <p:cNvPr id="22" name="11"/>
            <p:cNvSpPr/>
            <p:nvPr/>
          </p:nvSpPr>
          <p:spPr>
            <a:xfrm>
              <a:off x="6019650" y="633622"/>
              <a:ext cx="4435634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solidFill>
                  <a:srgbClr val="207A6B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94845" y="3297171"/>
            <a:ext cx="4105856" cy="1345596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07A6B"/>
                </a:solidFill>
                <a:latin typeface="Arial Black" panose="020B0A04020102020204" pitchFamily="34" charset="0"/>
              </a:rPr>
              <a:t>Vietnamese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(+6)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27656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137108" y="552107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0" b="99750" l="3158" r="94211">
                        <a14:foregroundMark x1="18684" y1="27840" x2="67895" y2="24594"/>
                        <a14:foregroundMark x1="28947" y1="97253" x2="84737" y2="92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959" y="1059200"/>
            <a:ext cx="1851821" cy="19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9">
            <a:extLst>
              <a:ext uri="{FF2B5EF4-FFF2-40B4-BE49-F238E27FC236}">
                <a16:creationId xmlns:a16="http://schemas.microsoft.com/office/drawing/2014/main" id="{D8D6FFC5-E6DF-9BAF-1EF6-7768382CDA33}"/>
              </a:ext>
            </a:extLst>
          </p:cNvPr>
          <p:cNvGrpSpPr/>
          <p:nvPr/>
        </p:nvGrpSpPr>
        <p:grpSpPr>
          <a:xfrm>
            <a:off x="2036293" y="1025600"/>
            <a:ext cx="6348641" cy="2186119"/>
            <a:chOff x="1799598" y="605681"/>
            <a:chExt cx="8464855" cy="2914825"/>
          </a:xfrm>
        </p:grpSpPr>
        <p:sp>
          <p:nvSpPr>
            <p:cNvPr id="22" name="11"/>
            <p:cNvSpPr/>
            <p:nvPr/>
          </p:nvSpPr>
          <p:spPr>
            <a:xfrm>
              <a:off x="5828820" y="605681"/>
              <a:ext cx="4435633" cy="279030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2BA59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rgbClr val="207A6B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  <p:pic>
          <p:nvPicPr>
            <p:cNvPr id="5" name="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1077EA4-C3AA-B1C8-ECEA-B299E781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98" y="730200"/>
              <a:ext cx="3946933" cy="2790306"/>
            </a:xfrm>
            <a:prstGeom prst="rect">
              <a:avLst/>
            </a:prstGeom>
          </p:spPr>
        </p:pic>
      </p:grpSp>
      <p:sp>
        <p:nvSpPr>
          <p:cNvPr id="40" name="8">
            <a:extLst>
              <a:ext uri="{FF2B5EF4-FFF2-40B4-BE49-F238E27FC236}">
                <a16:creationId xmlns:a16="http://schemas.microsoft.com/office/drawing/2014/main" id="{442A4B3A-B35B-2C69-7AB7-82907387C2CE}"/>
              </a:ext>
            </a:extLst>
          </p:cNvPr>
          <p:cNvSpPr/>
          <p:nvPr/>
        </p:nvSpPr>
        <p:spPr>
          <a:xfrm>
            <a:off x="1473876" y="3579775"/>
            <a:ext cx="4126825" cy="1062991"/>
          </a:xfrm>
          <a:prstGeom prst="foldedCorner">
            <a:avLst/>
          </a:prstGeom>
          <a:solidFill>
            <a:schemeClr val="bg1"/>
          </a:solidFill>
          <a:ln>
            <a:solidFill>
              <a:srgbClr val="2BA59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>
                <a:solidFill>
                  <a:srgbClr val="207A6B"/>
                </a:solidFill>
                <a:latin typeface="Arial Black" panose="020B0A04020102020204" pitchFamily="34" charset="0"/>
              </a:rPr>
              <a:t>Maths</a:t>
            </a:r>
            <a:r>
              <a:rPr lang="en-US" sz="4050" dirty="0">
                <a:solidFill>
                  <a:srgbClr val="207A6B"/>
                </a:solidFill>
                <a:latin typeface="Arial Black" panose="020B0A04020102020204" pitchFamily="34" charset="0"/>
              </a:rPr>
              <a:t> </a:t>
            </a:r>
            <a:r>
              <a:rPr lang="en-US" sz="4050" dirty="0">
                <a:solidFill>
                  <a:srgbClr val="FF0000"/>
                </a:solidFill>
                <a:latin typeface="Arial Black" panose="020B0A04020102020204" pitchFamily="34" charset="0"/>
              </a:rPr>
              <a:t>(+7)</a:t>
            </a:r>
          </a:p>
        </p:txBody>
      </p:sp>
      <p:sp>
        <p:nvSpPr>
          <p:cNvPr id="4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FE815D-4A8F-0821-F5ED-DFF34BB43ED8}"/>
              </a:ext>
            </a:extLst>
          </p:cNvPr>
          <p:cNvSpPr/>
          <p:nvPr/>
        </p:nvSpPr>
        <p:spPr>
          <a:xfrm>
            <a:off x="5852372" y="4222663"/>
            <a:ext cx="1176525" cy="403394"/>
          </a:xfrm>
          <a:prstGeom prst="roundRect">
            <a:avLst>
              <a:gd name="adj" fmla="val 50000"/>
            </a:avLst>
          </a:prstGeom>
          <a:solidFill>
            <a:srgbClr val="33C0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462F9D8D-3AD7-E1EF-B490-60156313A043}"/>
              </a:ext>
            </a:extLst>
          </p:cNvPr>
          <p:cNvSpPr/>
          <p:nvPr/>
        </p:nvSpPr>
        <p:spPr>
          <a:xfrm>
            <a:off x="5852372" y="3689678"/>
            <a:ext cx="1399218" cy="403394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100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Check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FBB44B76-379F-750D-B447-FD021BEB3F77}"/>
              </a:ext>
            </a:extLst>
          </p:cNvPr>
          <p:cNvSpPr/>
          <p:nvPr/>
        </p:nvSpPr>
        <p:spPr>
          <a:xfrm>
            <a:off x="-88045" y="538677"/>
            <a:ext cx="5448219" cy="605791"/>
          </a:xfrm>
          <a:prstGeom prst="foldedCorner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What subjects do you have today?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99745" l="3723" r="97739">
                        <a14:foregroundMark x1="23271" y1="26148" x2="59707" y2="25893"/>
                        <a14:foregroundMark x1="29388" y1="96939" x2="90426" y2="91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372" y="1118989"/>
            <a:ext cx="1838896" cy="19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2. What the core value of the lesson?</a:t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30223" y="13745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Warm-up</a:t>
            </a:r>
            <a:endParaRPr sz="32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90775" y="1267416"/>
            <a:ext cx="19063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Look, listen and repeat.</a:t>
            </a:r>
            <a:endParaRPr sz="32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5650" y="2912538"/>
            <a:ext cx="19870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Listen, point and say.</a:t>
            </a:r>
            <a:endParaRPr sz="32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90775" y="3075694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Let’s talk.</a:t>
            </a:r>
            <a:endParaRPr sz="32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1253" y="48512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992298" y="3809504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200" dirty="0"/>
              <a:t>fun conner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86234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 dirty="0"/>
              <a:t>Warm-up</a:t>
            </a:r>
            <a:endParaRPr sz="115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st Of School Subjects | Games4esl">
            <a:extLst>
              <a:ext uri="{FF2B5EF4-FFF2-40B4-BE49-F238E27FC236}">
                <a16:creationId xmlns:a16="http://schemas.microsoft.com/office/drawing/2014/main" id="{567038D2-71B5-55AB-6DE2-5612AC4E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76571" y="309976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3" y="1014940"/>
            <a:ext cx="8823599" cy="3407903"/>
          </a:xfrm>
          <a:prstGeom prst="rect">
            <a:avLst/>
          </a:prstGeom>
        </p:spPr>
      </p:pic>
      <p:pic>
        <p:nvPicPr>
          <p:cNvPr id="4" name="Track 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042" y="1014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16213" y="3083134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Listen, point and say.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178</Words>
  <Application>Microsoft Office PowerPoint</Application>
  <PresentationFormat>On-screen Show (16:9)</PresentationFormat>
  <Paragraphs>51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.VnCooper</vt:lpstr>
      <vt:lpstr>Haettenschweiler</vt:lpstr>
      <vt:lpstr>Patrick Hand</vt:lpstr>
      <vt:lpstr>Times New Roman</vt:lpstr>
      <vt:lpstr>Comic Sans MS</vt:lpstr>
      <vt:lpstr>Arial</vt:lpstr>
      <vt:lpstr>Arial Black</vt:lpstr>
      <vt:lpstr>Patrick Hand SC</vt:lpstr>
      <vt:lpstr>English Language Grammar Rules by Slidesgo</vt:lpstr>
      <vt:lpstr>PowerPoint Presentation</vt:lpstr>
      <vt:lpstr>Unit 7: Our timetable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2. What the core value of the lesson?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DELL</cp:lastModifiedBy>
  <cp:revision>22</cp:revision>
  <dcterms:modified xsi:type="dcterms:W3CDTF">2025-05-13T07:13:36Z</dcterms:modified>
</cp:coreProperties>
</file>