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9.svg" ContentType="image/svg+xml"/>
  <Override PartName="/ppt/media/image31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9.svg" ContentType="image/svg+xml"/>
  <Override PartName="/ppt/media/image61.svg" ContentType="image/svg+xml"/>
  <Override PartName="/ppt/media/image6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8" r:id="rId5"/>
    <p:sldMasterId id="2147483690" r:id="rId6"/>
  </p:sldMasterIdLst>
  <p:sldIdLst>
    <p:sldId id="257" r:id="rId7"/>
    <p:sldId id="259" r:id="rId8"/>
    <p:sldId id="262" r:id="rId9"/>
    <p:sldId id="263" r:id="rId10"/>
    <p:sldId id="299" r:id="rId11"/>
    <p:sldId id="301" r:id="rId12"/>
    <p:sldId id="307" r:id="rId13"/>
    <p:sldId id="319" r:id="rId14"/>
    <p:sldId id="308" r:id="rId15"/>
    <p:sldId id="320" r:id="rId16"/>
    <p:sldId id="321" r:id="rId17"/>
    <p:sldId id="322" r:id="rId18"/>
    <p:sldId id="264" r:id="rId19"/>
    <p:sldId id="420" r:id="rId20"/>
    <p:sldId id="269" r:id="rId21"/>
    <p:sldId id="295" r:id="rId22"/>
    <p:sldId id="296" r:id="rId23"/>
    <p:sldId id="297" r:id="rId24"/>
    <p:sldId id="288" r:id="rId25"/>
    <p:sldId id="298" r:id="rId26"/>
    <p:sldId id="275" r:id="rId27"/>
    <p:sldId id="265" r:id="rId28"/>
    <p:sldId id="421" r:id="rId29"/>
    <p:sldId id="422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lm Vector PNG, Vector, PSD, and Clipart With Transparent Background for  Free Download | Pngtre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115"/>
            <a:ext cx="12192000" cy="83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ờ biển bãi cát tuyệt đẹp vector - Free.Vector6.c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5.xml"/><Relationship Id="rId13" Type="http://schemas.openxmlformats.org/officeDocument/2006/relationships/image" Target="../media/image7.png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54.svg"/><Relationship Id="rId7" Type="http://schemas.openxmlformats.org/officeDocument/2006/relationships/image" Target="../media/image65.png"/><Relationship Id="rId6" Type="http://schemas.openxmlformats.org/officeDocument/2006/relationships/image" Target="../media/image52.svg"/><Relationship Id="rId5" Type="http://schemas.openxmlformats.org/officeDocument/2006/relationships/image" Target="../media/image64.png"/><Relationship Id="rId4" Type="http://schemas.openxmlformats.org/officeDocument/2006/relationships/image" Target="../media/image50.svg"/><Relationship Id="rId3" Type="http://schemas.openxmlformats.org/officeDocument/2006/relationships/image" Target="../media/image63.png"/><Relationship Id="rId2" Type="http://schemas.openxmlformats.org/officeDocument/2006/relationships/image" Target="../media/image48.sv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68.svg"/><Relationship Id="rId12" Type="http://schemas.openxmlformats.org/officeDocument/2006/relationships/image" Target="../media/image67.png"/><Relationship Id="rId11" Type="http://schemas.openxmlformats.org/officeDocument/2006/relationships/image" Target="../media/image57.png"/><Relationship Id="rId10" Type="http://schemas.openxmlformats.org/officeDocument/2006/relationships/image" Target="../media/image56.svg"/><Relationship Id="rId1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54.svg"/><Relationship Id="rId7" Type="http://schemas.openxmlformats.org/officeDocument/2006/relationships/image" Target="../media/image65.png"/><Relationship Id="rId6" Type="http://schemas.openxmlformats.org/officeDocument/2006/relationships/image" Target="../media/image52.svg"/><Relationship Id="rId5" Type="http://schemas.openxmlformats.org/officeDocument/2006/relationships/image" Target="../media/image64.png"/><Relationship Id="rId4" Type="http://schemas.openxmlformats.org/officeDocument/2006/relationships/image" Target="../media/image50.svg"/><Relationship Id="rId3" Type="http://schemas.openxmlformats.org/officeDocument/2006/relationships/image" Target="../media/image63.png"/><Relationship Id="rId2" Type="http://schemas.openxmlformats.org/officeDocument/2006/relationships/image" Target="../media/image48.svg"/><Relationship Id="rId12" Type="http://schemas.openxmlformats.org/officeDocument/2006/relationships/slideLayout" Target="../slideLayouts/slideLayout23.xml"/><Relationship Id="rId11" Type="http://schemas.openxmlformats.org/officeDocument/2006/relationships/image" Target="../media/image69.png"/><Relationship Id="rId10" Type="http://schemas.openxmlformats.org/officeDocument/2006/relationships/image" Target="../media/image56.svg"/><Relationship Id="rId1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78.wdp"/><Relationship Id="rId8" Type="http://schemas.openxmlformats.org/officeDocument/2006/relationships/image" Target="../media/image77.png"/><Relationship Id="rId7" Type="http://schemas.microsoft.com/office/2007/relationships/hdphoto" Target="../media/image76.wdp"/><Relationship Id="rId6" Type="http://schemas.openxmlformats.org/officeDocument/2006/relationships/image" Target="../media/image75.png"/><Relationship Id="rId5" Type="http://schemas.microsoft.com/office/2007/relationships/hdphoto" Target="../media/image74.wdp"/><Relationship Id="rId4" Type="http://schemas.openxmlformats.org/officeDocument/2006/relationships/image" Target="../media/image73.png"/><Relationship Id="rId3" Type="http://schemas.microsoft.com/office/2007/relationships/hdphoto" Target="../media/image72.wdp"/><Relationship Id="rId2" Type="http://schemas.openxmlformats.org/officeDocument/2006/relationships/image" Target="../media/image71.png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79.png"/><Relationship Id="rId1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83.png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microsoft.com/office/2007/relationships/hdphoto" Target="../media/image87.wdp"/><Relationship Id="rId4" Type="http://schemas.openxmlformats.org/officeDocument/2006/relationships/image" Target="../media/image86.png"/><Relationship Id="rId3" Type="http://schemas.microsoft.com/office/2007/relationships/hdphoto" Target="../media/image78.wdp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83.png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83.png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microsoft.com/office/2007/relationships/hdphoto" Target="../media/image87.wdp"/><Relationship Id="rId4" Type="http://schemas.openxmlformats.org/officeDocument/2006/relationships/image" Target="../media/image86.png"/><Relationship Id="rId3" Type="http://schemas.microsoft.com/office/2007/relationships/hdphoto" Target="../media/image78.wdp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microsoft.com/office/2007/relationships/hdphoto" Target="../media/image89.wdp"/><Relationship Id="rId2" Type="http://schemas.openxmlformats.org/officeDocument/2006/relationships/image" Target="../media/image88.png"/><Relationship Id="rId1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audio" Target="../media/audio1.wav"/><Relationship Id="rId4" Type="http://schemas.openxmlformats.org/officeDocument/2006/relationships/image" Target="../media/image96.png"/><Relationship Id="rId3" Type="http://schemas.microsoft.com/office/2007/relationships/hdphoto" Target="../media/image95.wdp"/><Relationship Id="rId2" Type="http://schemas.openxmlformats.org/officeDocument/2006/relationships/image" Target="../media/image94.png"/><Relationship Id="rId1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microsoft.com/office/2007/relationships/hdphoto" Target="../media/image82.wdp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54.svg"/><Relationship Id="rId7" Type="http://schemas.openxmlformats.org/officeDocument/2006/relationships/image" Target="../media/image65.png"/><Relationship Id="rId6" Type="http://schemas.openxmlformats.org/officeDocument/2006/relationships/image" Target="../media/image52.svg"/><Relationship Id="rId5" Type="http://schemas.openxmlformats.org/officeDocument/2006/relationships/image" Target="../media/image64.png"/><Relationship Id="rId4" Type="http://schemas.openxmlformats.org/officeDocument/2006/relationships/image" Target="../media/image50.svg"/><Relationship Id="rId3" Type="http://schemas.openxmlformats.org/officeDocument/2006/relationships/image" Target="../media/image63.png"/><Relationship Id="rId2" Type="http://schemas.openxmlformats.org/officeDocument/2006/relationships/image" Target="../media/image48.svg"/><Relationship Id="rId12" Type="http://schemas.openxmlformats.org/officeDocument/2006/relationships/slideLayout" Target="../slideLayouts/slideLayout23.xml"/><Relationship Id="rId11" Type="http://schemas.openxmlformats.org/officeDocument/2006/relationships/image" Target="../media/image69.png"/><Relationship Id="rId10" Type="http://schemas.openxmlformats.org/officeDocument/2006/relationships/image" Target="../media/image56.sv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3" Type="http://schemas.microsoft.com/office/2007/relationships/hdphoto" Target="../media/image98.wdp"/><Relationship Id="rId2" Type="http://schemas.openxmlformats.org/officeDocument/2006/relationships/image" Target="../media/image97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svg"/><Relationship Id="rId13" Type="http://schemas.openxmlformats.org/officeDocument/2006/relationships/image" Target="../media/image23.png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svg"/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46.sv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61.svg"/><Relationship Id="rId14" Type="http://schemas.openxmlformats.org/officeDocument/2006/relationships/image" Target="../media/image60.png"/><Relationship Id="rId13" Type="http://schemas.openxmlformats.org/officeDocument/2006/relationships/image" Target="../media/image59.sv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sv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1" y="1686203"/>
            <a:ext cx="3974309" cy="2980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606" y="1961718"/>
            <a:ext cx="1924741" cy="1443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032"/>
            <a:ext cx="12192000" cy="3554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>
            <a:fillRect/>
          </a:stretch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8618">
            <a:off x="3297157" y="1254988"/>
            <a:ext cx="8213565" cy="5112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87797">
            <a:off x="3593109" y="1735704"/>
            <a:ext cx="7534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Các bạn sưu tầm đượ sản phẩm này bằng cách nào?</a:t>
            </a:r>
            <a:endParaRPr lang="vi-VN" sz="3600" dirty="0">
              <a:solidFill>
                <a:srgbClr val="FF000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Bạn đã bao giờ sử dụng sản phẩm này chưa?</a:t>
            </a:r>
            <a:endParaRPr lang="vi-VN" sz="3600" dirty="0">
              <a:solidFill>
                <a:srgbClr val="FF000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Khi sử dụng, bạn cảm thấy thế nào?</a:t>
            </a:r>
            <a:endParaRPr lang="vi-VN" sz="3600" dirty="0">
              <a:solidFill>
                <a:srgbClr val="FF0000"/>
              </a:solidFill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Sản phẩm nên bảo quản như thế nào?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702" y="95693"/>
            <a:ext cx="981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ặt câu hỏi về các sản phẩm đang trưng bày.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53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0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2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3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4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5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16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934586" y="1477925"/>
            <a:ext cx="9257414" cy="59010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58253" y="2550689"/>
            <a:ext cx="735326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 panose="020F0502020204030204"/>
              </a:rPr>
              <a:t>Sản phẩm thấy ẩn tượng nhất;</a:t>
            </a:r>
            <a:endParaRPr lang="vi-VN" sz="3300" b="1" dirty="0">
              <a:solidFill>
                <a:prstClr val="black"/>
              </a:solidFill>
              <a:latin typeface="Calibri" panose="020F050202020403020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 panose="020F0502020204030204"/>
              </a:rPr>
              <a:t>Câu chuyện về sản phẩm hoặc về quá trình sưu tầm sản phẩm mà em cảm thấy thú vị nhất.</a:t>
            </a:r>
            <a:endParaRPr lang="vi-VN" sz="3300" b="1" dirty="0">
              <a:solidFill>
                <a:prstClr val="black"/>
              </a:solidFill>
              <a:latin typeface="Calibri" panose="020F0502020204030204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prstClr val="black"/>
                </a:solidFill>
                <a:latin typeface="Calibri" panose="020F0502020204030204"/>
              </a:rPr>
              <a:t>Những điều em học được trong quá trình sưu tầm, đi “theo dấu nghệ nhân” của mình và của các bạn.</a:t>
            </a:r>
            <a:endParaRPr lang="vi-VN" sz="33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9637" y="2831091"/>
            <a:ext cx="2377889" cy="4739142"/>
          </a:xfrm>
          <a:prstGeom prst="rect">
            <a:avLst/>
          </a:prstGeom>
        </p:spPr>
      </p:pic>
      <p:sp>
        <p:nvSpPr>
          <p:cNvPr id="22" name="Thought Bubble: Cloud 21"/>
          <p:cNvSpPr/>
          <p:nvPr/>
        </p:nvSpPr>
        <p:spPr>
          <a:xfrm>
            <a:off x="640826" y="408328"/>
            <a:ext cx="3091202" cy="2581004"/>
          </a:xfrm>
          <a:prstGeom prst="cloudCallout">
            <a:avLst>
              <a:gd name="adj1" fmla="val -25257"/>
              <a:gd name="adj2" fmla="val 59538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CHIA SẺ TRƯỚC LỚP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53201" y="719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/>
        </p:nvPicPr>
        <p:blipFill>
          <a:blip r:embed="rId11"/>
          <a:srcRect l="298" r="298" b="4945"/>
          <a:stretch>
            <a:fillRect/>
          </a:stretch>
        </p:blipFill>
        <p:spPr>
          <a:xfrm flipH="1">
            <a:off x="85167" y="2164035"/>
            <a:ext cx="2789351" cy="4710487"/>
          </a:xfrm>
          <a:prstGeom prst="rect">
            <a:avLst/>
          </a:prstGeom>
        </p:spPr>
      </p:pic>
      <p:sp>
        <p:nvSpPr>
          <p:cNvPr id="32" name="Rectangle: Diagonal Corners Rounded 31"/>
          <p:cNvSpPr/>
          <p:nvPr/>
        </p:nvSpPr>
        <p:spPr>
          <a:xfrm>
            <a:off x="2142493" y="1148317"/>
            <a:ext cx="9517318" cy="5310903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LUẬN: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để tâm tìm hiểu, quan sát, phỏng vấn, tìm tòi,.. “Theo dấu nghệ nhân” cũng là một hoạt động quan tâm nhằm nâng cao hiểu biết của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</a:t>
            </a:r>
            <a:r>
              <a:rPr lang="vi-VN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về chính quê hương mình, bởi có biết bao điều thú vị, đáng tự hào ản chứa trong từng vật dụng, món ăn ở địa phương.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>
            <a:fillRect/>
          </a:stretch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>
            <a:fillRect/>
          </a:stretch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>
            <a:fillRect/>
          </a:stretch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>
            <a:fillRect/>
          </a:stretch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>
            <a:fillRect/>
          </a:stretch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>
            <a:fillRect/>
          </a:stretch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>
            <a:fillRect/>
          </a:stretch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>
            <a:fillRect/>
          </a:stretch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>
            <a:fillRect/>
          </a:stretch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2551" y="0"/>
            <a:ext cx="12361333" cy="7200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>
            <a:fillRect/>
          </a:stretch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7925" y="935665"/>
            <a:ext cx="373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34: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9" y="2286924"/>
            <a:ext cx="8503593" cy="2196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368247" y="287079"/>
            <a:ext cx="11455505" cy="6390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450" y="666750"/>
            <a:ext cx="10531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nghiệm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truyền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930" y="1511856"/>
            <a:ext cx="10469336" cy="43926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Liệt kê những làng nghề mà nhóm hoặc từng thành viên đã đến cùng gia đình, bạn bè, thầy cô. Ở mỗi làng nghề các em đặt chân đến.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tên những người liên quan đến nghề truyền thống mà nhóm hoặc từng các nhân đã gặp.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Liệt kê những sản phẩm mà nhóm đã trưng bày trong triển lãm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những điều thù vị, mới mẻ chưa từng biết mà nhóm hoặc mỗi cá  nhân đã phát hiện 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Kể một số kinh nghiệm sử dụng công cụ lao động an toàn.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>
            <a:fillRect/>
          </a:stretch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289334" y="2434856"/>
            <a:ext cx="7573642" cy="3675558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075" y="2960601"/>
            <a:ext cx="6581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53201" y="719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/>
        </p:nvPicPr>
        <p:blipFill>
          <a:blip r:embed="rId11"/>
          <a:srcRect l="298" r="298" b="4945"/>
          <a:stretch>
            <a:fillRect/>
          </a:stretch>
        </p:blipFill>
        <p:spPr>
          <a:xfrm flipH="1">
            <a:off x="85167" y="2164035"/>
            <a:ext cx="2789351" cy="4710487"/>
          </a:xfrm>
          <a:prstGeom prst="rect">
            <a:avLst/>
          </a:prstGeom>
        </p:spPr>
      </p:pic>
      <p:sp>
        <p:nvSpPr>
          <p:cNvPr id="32" name="Rectangle: Diagonal Corners Rounded 31"/>
          <p:cNvSpPr/>
          <p:nvPr/>
        </p:nvSpPr>
        <p:spPr>
          <a:xfrm>
            <a:off x="2142493" y="1148317"/>
            <a:ext cx="9517318" cy="5310903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 LUẬN: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trình “Theo dấu nghệ nhân” đã cho chúng ta nhiều điểm khám phá hấp dẫn, thú vị về nghề truyền thống; đồng thời khám phá được năng lực của mình, khiến mỗi người đều tự hào về bản thân, về nhóm mình.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037" y="-386956"/>
            <a:ext cx="2961348" cy="22210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22" y="-386956"/>
            <a:ext cx="3974309" cy="2980732"/>
          </a:xfrm>
          <a:prstGeom prst="rect">
            <a:avLst/>
          </a:prstGeom>
        </p:spPr>
      </p:pic>
      <p:pic>
        <p:nvPicPr>
          <p:cNvPr id="2" name="Picture 2" descr="Hình ảnh Ngư Dân Ngư Dân đánh Cá PNG , Clipart Ngư Dân, Một Con Cá, Cái Cần  Câu Cá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094" l="10000" r="90000">
                        <a14:foregroundMark x1="44219" y1="91094" x2="49063" y2="90938"/>
                        <a14:foregroundMark x1="61875" y1="88125" x2="61406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78" y="110341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84" y="2287633"/>
            <a:ext cx="8401016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45232" r="113" b="153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7350" y="836885"/>
            <a:ext cx="7342346" cy="4387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26326" y="833940"/>
            <a:ext cx="2045386" cy="2045386"/>
          </a:xfrm>
          <a:prstGeom prst="rect">
            <a:avLst/>
          </a:prstGeom>
        </p:spPr>
      </p:pic>
      <p:pic>
        <p:nvPicPr>
          <p:cNvPr id="7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8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-618866"/>
            <a:ext cx="1722235" cy="2905611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61356" y="3429000"/>
            <a:ext cx="2294313" cy="2743200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30428" y="3094310"/>
            <a:ext cx="2566607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2022" y="1137244"/>
            <a:ext cx="2975106" cy="944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819" y="2242471"/>
            <a:ext cx="7443861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71" y="1686203"/>
            <a:ext cx="3974309" cy="298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606" y="1961718"/>
            <a:ext cx="1924741" cy="1443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752"/>
            <a:ext cx="1186994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8" y="41060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4848" y="410601"/>
            <a:ext cx="8491176" cy="3704197"/>
            <a:chOff x="515008" y="486637"/>
            <a:chExt cx="8491176" cy="3704197"/>
          </a:xfrm>
        </p:grpSpPr>
        <p:pic>
          <p:nvPicPr>
            <p:cNvPr id="7" name="Picture 4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15008" y="486637"/>
              <a:ext cx="8491176" cy="370419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85367" y="1205855"/>
              <a:ext cx="670496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1: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Trưng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phẩm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nhóm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yêu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thích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sưu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tầm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9" name="Graphic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008" y="410601"/>
            <a:ext cx="4002671" cy="6184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8" y="41060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81016" y="1057275"/>
            <a:ext cx="8796634" cy="2876549"/>
            <a:chOff x="515008" y="486634"/>
            <a:chExt cx="8491176" cy="6993401"/>
          </a:xfrm>
        </p:grpSpPr>
        <p:pic>
          <p:nvPicPr>
            <p:cNvPr id="7" name="Picture 4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15008" y="486634"/>
              <a:ext cx="8491176" cy="69934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77838" y="1372876"/>
              <a:ext cx="7086362" cy="473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 chọn các sản phẩm đã sư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  <a:r>
                <a:rPr lang="vi-VN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tầm được để tiến hành trưng bày ở góc triển lãm.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" y="2706891"/>
            <a:ext cx="4377375" cy="380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>
            <a:fillRect/>
          </a:stretch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8618">
            <a:off x="3750370" y="1262396"/>
            <a:ext cx="7063290" cy="5112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87797">
            <a:off x="4284688" y="2257640"/>
            <a:ext cx="61929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 Chức năng của sản phẩm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vi-VN" sz="4400" dirty="0">
              <a:solidFill>
                <a:srgbClr val="FF0000"/>
              </a:solidFill>
            </a:endParaRPr>
          </a:p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 Nơi làm ra sản phẩm</a:t>
            </a:r>
            <a:endParaRPr lang="vi-VN" sz="4400" dirty="0">
              <a:solidFill>
                <a:srgbClr val="FF0000"/>
              </a:solidFill>
            </a:endParaRPr>
          </a:p>
          <a:p>
            <a:pPr lvl="0" algn="just"/>
            <a:r>
              <a:rPr lang="vi-VN" sz="4400" dirty="0">
                <a:solidFill>
                  <a:srgbClr val="FF0000"/>
                </a:solidFill>
              </a:rPr>
              <a:t>+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vi-VN" sz="4400" dirty="0">
                <a:solidFill>
                  <a:srgbClr val="FF0000"/>
                </a:solidFill>
              </a:rPr>
              <a:t>Nguyên liệu làm ra sản phẩm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702" y="95693"/>
            <a:ext cx="981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Giới</a:t>
            </a:r>
            <a:r>
              <a:rPr lang="en-US" sz="4000" b="1" dirty="0"/>
              <a:t> </a:t>
            </a:r>
            <a:r>
              <a:rPr lang="en-US" sz="4000" b="1" dirty="0" err="1"/>
              <a:t>thiệu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sản</a:t>
            </a:r>
            <a:r>
              <a:rPr lang="en-US" sz="4000" b="1" dirty="0"/>
              <a:t> </a:t>
            </a:r>
            <a:r>
              <a:rPr lang="en-US" sz="4000" b="1" dirty="0" err="1"/>
              <a:t>phẩm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nhóm</a:t>
            </a:r>
            <a:r>
              <a:rPr lang="en-US" sz="4000" b="1" dirty="0"/>
              <a:t> </a:t>
            </a:r>
            <a:r>
              <a:rPr lang="en-US" sz="4000" b="1" dirty="0" err="1"/>
              <a:t>mình</a:t>
            </a:r>
            <a:r>
              <a:rPr lang="en-US" sz="4000" b="1" dirty="0"/>
              <a:t>: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2475" y="818932"/>
            <a:ext cx="7985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2: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Triển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lãm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ảnh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“Theo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dấu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nghệ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nhân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”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+mj-lt"/>
              </a:rPr>
              <a:t>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239842" y="-284813"/>
            <a:ext cx="11602387" cy="69179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-33053" y="0"/>
            <a:ext cx="12192000" cy="4392606"/>
            <a:chOff x="0" y="0"/>
            <a:chExt cx="6186311" cy="2228841"/>
          </a:xfrm>
        </p:grpSpPr>
        <p:sp>
          <p:nvSpPr>
            <p:cNvPr id="7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8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5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6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7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8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9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20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815590" y="347587"/>
            <a:ext cx="8816968" cy="50008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07936" y="1704834"/>
            <a:ext cx="6907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</a:t>
            </a:r>
            <a:r>
              <a:rPr lang="vi-VN" sz="4400" b="1" dirty="0"/>
              <a:t>ác nhóm mời nhau đến thăm và nghe giới thiệu ở góc trưng bày sản phẩm của nhóm mình</a:t>
            </a:r>
            <a:endParaRPr lang="en-US" sz="4400" b="1" dirty="0"/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1222" y="3517662"/>
            <a:ext cx="1551534" cy="3978291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41307" y="3836598"/>
            <a:ext cx="2050693" cy="3797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2141</Words>
  <Application>WPS Presentation</Application>
  <PresentationFormat>Widescreen</PresentationFormat>
  <Paragraphs>75</Paragraphs>
  <Slides>25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SimSun</vt:lpstr>
      <vt:lpstr>Wingdings</vt:lpstr>
      <vt:lpstr>Calibri</vt:lpstr>
      <vt:lpstr>Cambria</vt:lpstr>
      <vt:lpstr>Microsoft YaHei</vt:lpstr>
      <vt:lpstr>Arial Unicode MS</vt:lpstr>
      <vt:lpstr>Calibri</vt:lpstr>
      <vt:lpstr>Tahoma</vt:lpstr>
      <vt:lpstr>Times New Roman</vt:lpstr>
      <vt:lpstr>Calibri Light</vt:lpstr>
      <vt:lpstr>1_Office Theme</vt:lpstr>
      <vt:lpstr>Office Theme</vt:lpstr>
      <vt:lpstr>2_Office Theme</vt:lpstr>
      <vt:lpstr>Chủ đề Office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7</cp:revision>
  <dcterms:created xsi:type="dcterms:W3CDTF">2024-02-09T02:38:00Z</dcterms:created>
  <dcterms:modified xsi:type="dcterms:W3CDTF">2025-05-13T05:00:14Z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65673B32E632414596E067B95491BC8A_13</vt:lpwstr>
  </property>
  <property fmtid="{D5CDD505-2E9C-101B-9397-08002B2CF9AE}" pid="3" name="KSOProductBuildVer">
    <vt:lpwstr>1033-12.2.0.21179</vt:lpwstr>
  </property>
</Properties>
</file>