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mp4" ContentType="vide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66" r:id="rId4"/>
  </p:sldMasterIdLst>
  <p:notesMasterIdLst>
    <p:notesMasterId r:id="rId6"/>
  </p:notesMasterIdLst>
  <p:sldIdLst>
    <p:sldId id="257" r:id="rId5"/>
    <p:sldId id="8333" r:id="rId7"/>
    <p:sldId id="2718" r:id="rId8"/>
    <p:sldId id="2715" r:id="rId9"/>
    <p:sldId id="8369" r:id="rId10"/>
    <p:sldId id="8342" r:id="rId11"/>
    <p:sldId id="8365" r:id="rId12"/>
    <p:sldId id="8372" r:id="rId13"/>
    <p:sldId id="8373" r:id="rId14"/>
    <p:sldId id="8374" r:id="rId15"/>
    <p:sldId id="8375" r:id="rId16"/>
    <p:sldId id="277" r:id="rId17"/>
    <p:sldId id="833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C7240-6D4B-44FD-A372-729BE25BF68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F56BD-11ED-4512-A0AA-EBD0FE28C8F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emf"/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>
            <a:fillRect/>
          </a:stretch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4" y="355786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2" name="Google Shape;32;p3"/>
          <p:cNvGrpSpPr/>
          <p:nvPr/>
        </p:nvGrpSpPr>
        <p:grpSpPr>
          <a:xfrm>
            <a:off x="330512" y="463644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3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9" y="1915802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8" y="6328403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30" y="5790271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1" y="6132727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9" y="521471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2" y="5397671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5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  <p:grpSp>
        <p:nvGrpSpPr>
          <p:cNvPr id="183" name="Google Shape;183;p11"/>
          <p:cNvGrpSpPr/>
          <p:nvPr/>
        </p:nvGrpSpPr>
        <p:grpSpPr>
          <a:xfrm>
            <a:off x="445796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/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5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/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19" name="Google Shape;219;p13"/>
          <p:cNvGrpSpPr/>
          <p:nvPr/>
        </p:nvGrpSpPr>
        <p:grpSpPr>
          <a:xfrm>
            <a:off x="429435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9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901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2" y="5837986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2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9" y="2559715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4" y="390289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>
            <a:fillRect/>
          </a:stretch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>
            <a:fillRect/>
          </a:stretch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/>
          <a:srcRect t="4903" r="128" b="11485"/>
          <a:stretch>
            <a:fillRect/>
          </a:stretch>
        </p:blipFill>
        <p:spPr>
          <a:xfrm>
            <a:off x="-15629" y="-50800"/>
            <a:ext cx="12207631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t="1" b="9717"/>
          <a:stretch>
            <a:fillRect/>
          </a:stretch>
        </p:blipFill>
        <p:spPr>
          <a:xfrm>
            <a:off x="270935" y="287867"/>
            <a:ext cx="11751733" cy="65870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8"/>
            <a:ext cx="11896333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>
              <a:fillRect/>
            </a:stretch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>
              <a:fillRect/>
            </a:stretch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284491" y="1502222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4491" y="1502222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58839" y="1502222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258837" y="1502222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8"/>
            <a:ext cx="11896333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>
              <a:fillRect/>
            </a:stretch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>
              <a:fillRect/>
            </a:stretch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0803" y="1422230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079731" y="1422230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00803" y="377838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079731" y="377838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5" Type="http://schemas.openxmlformats.org/officeDocument/2006/relationships/image" Target="../media/image4.png"/><Relationship Id="rId14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>
            <a:fillRect/>
          </a:stretch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>
              <a:fillRect/>
            </a:stretch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  <p:pic>
        <p:nvPicPr>
          <p:cNvPr id="4" name="Picture 3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862" y="152204"/>
            <a:ext cx="1331732" cy="13317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862" y="152204"/>
            <a:ext cx="1331732" cy="13317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/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jpe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microsoft.com/office/2007/relationships/hdphoto" Target="../media/image18.wdp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0.xml"/><Relationship Id="rId3" Type="http://schemas.openxmlformats.org/officeDocument/2006/relationships/image" Target="../media/image42.png"/><Relationship Id="rId2" Type="http://schemas.microsoft.com/office/2007/relationships/hdphoto" Target="../media/image41.wdp"/><Relationship Id="rId1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3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media" Target="../media/media1.mp4"/><Relationship Id="rId8" Type="http://schemas.openxmlformats.org/officeDocument/2006/relationships/video" Target="../media/media1.mp4"/><Relationship Id="rId7" Type="http://schemas.microsoft.com/office/2007/relationships/hdphoto" Target="../media/image18.wdp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16.xml"/><Relationship Id="rId14" Type="http://schemas.openxmlformats.org/officeDocument/2006/relationships/image" Target="../media/image29.png"/><Relationship Id="rId13" Type="http://schemas.microsoft.com/office/2007/relationships/media" Target="../media/media2.mp3"/><Relationship Id="rId12" Type="http://schemas.openxmlformats.org/officeDocument/2006/relationships/audio" Target="NULL" TargetMode="External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media" Target="../media/media1.mp4"/><Relationship Id="rId8" Type="http://schemas.openxmlformats.org/officeDocument/2006/relationships/video" Target="../media/media1.mp4"/><Relationship Id="rId7" Type="http://schemas.openxmlformats.org/officeDocument/2006/relationships/image" Target="../media/image31.png"/><Relationship Id="rId6" Type="http://schemas.microsoft.com/office/2007/relationships/hdphoto" Target="../media/image18.wdp"/><Relationship Id="rId5" Type="http://schemas.openxmlformats.org/officeDocument/2006/relationships/image" Target="../media/image30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16.xml"/><Relationship Id="rId14" Type="http://schemas.openxmlformats.org/officeDocument/2006/relationships/image" Target="../media/image29.png"/><Relationship Id="rId13" Type="http://schemas.microsoft.com/office/2007/relationships/media" Target="../media/media2.mp3"/><Relationship Id="rId12" Type="http://schemas.openxmlformats.org/officeDocument/2006/relationships/audio" Target="NULL" TargetMode="External"/><Relationship Id="rId11" Type="http://schemas.openxmlformats.org/officeDocument/2006/relationships/image" Target="../media/image32.jpeg"/><Relationship Id="rId10" Type="http://schemas.openxmlformats.org/officeDocument/2006/relationships/image" Target="../media/image27.png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media" Target="../media/media1.mp4"/><Relationship Id="rId8" Type="http://schemas.openxmlformats.org/officeDocument/2006/relationships/video" Target="../media/media1.mp4"/><Relationship Id="rId7" Type="http://schemas.openxmlformats.org/officeDocument/2006/relationships/image" Target="../media/image33.png"/><Relationship Id="rId6" Type="http://schemas.microsoft.com/office/2007/relationships/hdphoto" Target="../media/image18.wdp"/><Relationship Id="rId5" Type="http://schemas.openxmlformats.org/officeDocument/2006/relationships/image" Target="../media/image30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16.xml"/><Relationship Id="rId14" Type="http://schemas.openxmlformats.org/officeDocument/2006/relationships/image" Target="../media/image29.png"/><Relationship Id="rId13" Type="http://schemas.microsoft.com/office/2007/relationships/media" Target="../media/media2.mp3"/><Relationship Id="rId12" Type="http://schemas.openxmlformats.org/officeDocument/2006/relationships/audio" Target="NULL" TargetMode="External"/><Relationship Id="rId11" Type="http://schemas.openxmlformats.org/officeDocument/2006/relationships/image" Target="../media/image32.jpeg"/><Relationship Id="rId10" Type="http://schemas.openxmlformats.org/officeDocument/2006/relationships/image" Target="../media/image27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4.png"/><Relationship Id="rId7" Type="http://schemas.openxmlformats.org/officeDocument/2006/relationships/image" Target="../media/image20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>
            <a:fillRect/>
          </a:stretch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263839" y="-896350"/>
            <a:ext cx="9852975" cy="852839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>
              <a:fillRect/>
            </a:stretch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>
              <a:fillRect/>
            </a:stretch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>
            <a:fillRect/>
          </a:stretch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>
            <a:fillRect/>
          </a:stretch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>
            <a:fillRect/>
          </a:stretch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>
            <a:fillRect/>
          </a:stretch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197350" y="73088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 descr="Picture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4255" y="1057910"/>
            <a:ext cx="1957070" cy="7740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52675" y="2171700"/>
            <a:ext cx="7705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FF0000"/>
                </a:solidFill>
                <a:latin typeface="Calibri" panose="020F0502020204030204"/>
              </a:rPr>
              <a:t>Bài 71: ÔN TẬP HÌNH HỌC VÀ ĐO LƯỜNG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Picture 16" descr="Diagram&#10;&#10;Description automatically generated with medium confidence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>
            <a:fillRect/>
          </a:stretch>
        </p:blipFill>
        <p:spPr>
          <a:xfrm>
            <a:off x="111983" y="3401527"/>
            <a:ext cx="3638058" cy="3825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Một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540 kg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-gam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blipFill rotWithShape="1">
                <a:blip r:embed="rId1"/>
                <a:stretch>
                  <a:fillRect t="-30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en-US" sz="28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Đổi 1 tấn 540 kg = 1 540 kg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ki- lô- gam gạo nếp cửa hàng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440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 gạo tẻ và gạo nếp cửa hàng đó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+ 440 = 1 980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1 980 kg gạo nếp và gạo tẻ.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blipFill rotWithShape="1">
                <a:blip r:embed="rId2"/>
                <a:stretch>
                  <a:fillRect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5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Chọn câu trả lời đúng.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6325" y="13811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khối lập phương nhỏ dùng để xếp thành hình bên là: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61101" y="2371725"/>
            <a:ext cx="2645061" cy="23383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5850" y="2209800"/>
            <a:ext cx="10382250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16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29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30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20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6800" y="3924300"/>
            <a:ext cx="457200" cy="447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5" y="-122891"/>
            <a:ext cx="12637359" cy="75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8" name="Google Shape;2678;p52"/>
          <p:cNvGrpSpPr/>
          <p:nvPr/>
        </p:nvGrpSpPr>
        <p:grpSpPr>
          <a:xfrm rot="423337">
            <a:off x="782189" y="20480"/>
            <a:ext cx="1166451" cy="1760107"/>
            <a:chOff x="6793950" y="864075"/>
            <a:chExt cx="1498068" cy="2727807"/>
          </a:xfrm>
        </p:grpSpPr>
        <p:sp>
          <p:nvSpPr>
            <p:cNvPr id="2679" name="Google Shape;2679;p52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680" name="Google Shape;2680;p52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2681" name="Google Shape;2681;p52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89" name="Google Shape;2689;p52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0" name="Google Shape;2690;p52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5" name="Google Shape;2695;p52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6" name="Google Shape;2696;p52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0" name="Google Shape;2700;p52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1" name="Google Shape;2701;p52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2" name="Google Shape;2702;p52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5" name="Google Shape;2705;p52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6" name="Google Shape;2706;p52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7" name="Google Shape;2707;p52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8" name="Google Shape;2708;p52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09" name="Google Shape;2709;p52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0" name="Google Shape;2710;p52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1" name="Google Shape;2711;p52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2" name="Google Shape;2712;p52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3" name="Google Shape;2713;p52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4" name="Google Shape;2714;p52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5" name="Google Shape;2715;p52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6" name="Google Shape;2716;p52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7" name="Google Shape;2717;p52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8" name="Google Shape;2718;p52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19" name="Google Shape;2719;p52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0" name="Google Shape;2720;p52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1" name="Google Shape;2721;p52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2" name="Google Shape;2722;p52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3" name="Google Shape;2723;p52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4" name="Google Shape;2724;p52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5" name="Google Shape;2725;p52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6" name="Google Shape;2726;p52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7" name="Google Shape;2727;p52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8" name="Google Shape;2728;p52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29" name="Google Shape;2729;p52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0" name="Google Shape;2730;p52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1" name="Google Shape;2731;p52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2" name="Google Shape;2732;p52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3" name="Google Shape;2733;p52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4" name="Google Shape;2734;p52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5" name="Google Shape;2735;p52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6" name="Google Shape;2736;p52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7" name="Google Shape;2737;p52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8" name="Google Shape;2738;p52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39" name="Google Shape;2739;p52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40" name="Google Shape;2740;p52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41" name="Google Shape;2741;p52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42" name="Google Shape;2742;p52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43" name="Google Shape;2743;p52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44" name="Google Shape;2744;p52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2745" name="Google Shape;2745;p52"/>
          <p:cNvGrpSpPr/>
          <p:nvPr/>
        </p:nvGrpSpPr>
        <p:grpSpPr>
          <a:xfrm flipH="1">
            <a:off x="8781598" y="-69200"/>
            <a:ext cx="1698933" cy="2057941"/>
            <a:chOff x="479975" y="1424662"/>
            <a:chExt cx="2085456" cy="3254587"/>
          </a:xfrm>
        </p:grpSpPr>
        <p:sp>
          <p:nvSpPr>
            <p:cNvPr id="2746" name="Google Shape;2746;p52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7" name="Google Shape;2747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8" name="Google Shape;2748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9" name="Google Shape;2749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0" name="Google Shape;2750;p52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1" name="Google Shape;2751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2" name="Google Shape;2752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3" name="Google Shape;2753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4" name="Google Shape;2754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5" name="Google Shape;2755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6" name="Google Shape;2756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7" name="Google Shape;2757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8" name="Google Shape;2758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9" name="Google Shape;2759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0" name="Google Shape;2760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1" name="Google Shape;2761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2" name="Google Shape;2762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3" name="Google Shape;2763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4" name="Google Shape;2764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5" name="Google Shape;2765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6" name="Google Shape;2766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7" name="Google Shape;2767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8" name="Google Shape;2768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9" name="Google Shape;2769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0" name="Google Shape;2770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1" name="Google Shape;2771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2" name="Google Shape;2772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3" name="Google Shape;2773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4" name="Google Shape;2774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5" name="Google Shape;2775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6" name="Google Shape;2776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7" name="Google Shape;2777;p52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8" name="Google Shape;2778;p52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9" name="Google Shape;2779;p52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1" name="Google Shape;2781;p52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2" name="Google Shape;2782;p52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3" name="Google Shape;2783;p52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4" name="Google Shape;2784;p52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5" name="Google Shape;2785;p52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6" name="Google Shape;2786;p52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7" name="Google Shape;2787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8" name="Google Shape;2788;p52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9" name="Google Shape;2789;p52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0" name="Google Shape;2790;p52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1" name="Google Shape;2791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2" name="Google Shape;2792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3" name="Google Shape;2793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4" name="Google Shape;2794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5" name="Google Shape;2795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6" name="Google Shape;2796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7" name="Google Shape;2797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8" name="Google Shape;2798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9" name="Google Shape;2799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0" name="Google Shape;2800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1" name="Google Shape;2801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2" name="Google Shape;2802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3" name="Google Shape;2803;p52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4" name="Google Shape;2804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5" name="Google Shape;2805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6" name="Google Shape;2806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7" name="Google Shape;2807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8" name="Google Shape;2808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9" name="Google Shape;2809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0" name="Google Shape;2810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1" name="Google Shape;2811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2" name="Google Shape;2812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3" name="Google Shape;2813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4" name="Google Shape;2814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5" name="Google Shape;2815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6" name="Google Shape;2816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7" name="Google Shape;2817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8" name="Google Shape;2818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9" name="Google Shape;2819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0" name="Google Shape;2820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1" name="Google Shape;2821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2" name="Google Shape;2822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3" name="Google Shape;2823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4" name="Google Shape;2824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5" name="Google Shape;2825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6" name="Google Shape;2826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7" name="Google Shape;2827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8" name="Google Shape;2828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9" name="Google Shape;2829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0" name="Google Shape;2830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1" name="Google Shape;2831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2" name="Google Shape;2832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3" name="Google Shape;2833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4" name="Google Shape;2834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5" name="Google Shape;2835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6" name="Google Shape;2836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7" name="Google Shape;2837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8" name="Google Shape;2838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9" name="Google Shape;2839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0" name="Google Shape;2840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1" name="Google Shape;2841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2" name="Google Shape;2842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3" name="Google Shape;2843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4" name="Google Shape;2844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5" name="Google Shape;2845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6" name="Google Shape;2846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7" name="Google Shape;2847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8" name="Google Shape;2848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9" name="Google Shape;2849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0" name="Google Shape;2850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1" name="Google Shape;2851;p52"/>
            <p:cNvSpPr/>
            <p:nvPr/>
          </p:nvSpPr>
          <p:spPr>
            <a:xfrm rot="-799569">
              <a:off x="1274416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2" name="Google Shape;2852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3" name="Google Shape;2853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4" name="Google Shape;2854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5" name="Google Shape;2855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6" name="Google Shape;2856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7" name="Google Shape;2857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8" name="Google Shape;2858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9" name="Google Shape;2859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0" name="Google Shape;2860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1" name="Google Shape;2861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2" name="Google Shape;2862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3" name="Google Shape;2863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4" name="Google Shape;2864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5" name="Google Shape;2865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6" name="Google Shape;2866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7" name="Google Shape;2867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8" name="Google Shape;2868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9" name="Google Shape;2869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0" name="Google Shape;2870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1" name="Google Shape;2871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2" name="Google Shape;2872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3" name="Google Shape;2873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4" name="Google Shape;2874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5" name="Google Shape;2875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6" name="Google Shape;2876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7" name="Google Shape;2877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8" name="Google Shape;2878;p52"/>
            <p:cNvSpPr/>
            <p:nvPr/>
          </p:nvSpPr>
          <p:spPr>
            <a:xfrm rot="-799569">
              <a:off x="1291923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9" name="Google Shape;2879;p52"/>
            <p:cNvSpPr/>
            <p:nvPr/>
          </p:nvSpPr>
          <p:spPr>
            <a:xfrm rot="-799569">
              <a:off x="1307686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0" name="Google Shape;2880;p52"/>
            <p:cNvSpPr/>
            <p:nvPr/>
          </p:nvSpPr>
          <p:spPr>
            <a:xfrm rot="-799569">
              <a:off x="1401813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1" name="Google Shape;2881;p52"/>
            <p:cNvSpPr/>
            <p:nvPr/>
          </p:nvSpPr>
          <p:spPr>
            <a:xfrm rot="-799569">
              <a:off x="1456952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2" name="Google Shape;2882;p52"/>
            <p:cNvSpPr/>
            <p:nvPr/>
          </p:nvSpPr>
          <p:spPr>
            <a:xfrm rot="-799569">
              <a:off x="1445394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3" name="Google Shape;2883;p52"/>
            <p:cNvSpPr/>
            <p:nvPr/>
          </p:nvSpPr>
          <p:spPr>
            <a:xfrm rot="-799569">
              <a:off x="1344881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4" name="Google Shape;2884;p52"/>
            <p:cNvSpPr/>
            <p:nvPr/>
          </p:nvSpPr>
          <p:spPr>
            <a:xfrm rot="-799569">
              <a:off x="1346375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5" name="Google Shape;2885;p52"/>
            <p:cNvSpPr/>
            <p:nvPr/>
          </p:nvSpPr>
          <p:spPr>
            <a:xfrm rot="-799569">
              <a:off x="1393779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6" name="Google Shape;2886;p52"/>
            <p:cNvSpPr/>
            <p:nvPr/>
          </p:nvSpPr>
          <p:spPr>
            <a:xfrm rot="-799569">
              <a:off x="1412670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7" name="Google Shape;2887;p52"/>
            <p:cNvSpPr/>
            <p:nvPr/>
          </p:nvSpPr>
          <p:spPr>
            <a:xfrm rot="-799569">
              <a:off x="1377513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8" name="Google Shape;2888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 rot="-799569">
              <a:off x="1291263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 rot="-799569">
              <a:off x="1797241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 rot="-799569">
              <a:off x="1543785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 rot="-799569">
              <a:off x="1815498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8" name="Google Shape;2908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9" name="Google Shape;2909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0" name="Google Shape;2910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0" name="Google Shape;2930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1" name="Google Shape;2931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2" name="Google Shape;2932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3" name="Google Shape;2933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4" name="Google Shape;2934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5" name="Google Shape;2935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6" name="Google Shape;2936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7" name="Google Shape;2937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8" name="Google Shape;2938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9" name="Google Shape;2939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0" name="Google Shape;2940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1" name="Google Shape;2941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2" name="Google Shape;2942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3" name="Google Shape;2943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4" name="Google Shape;2944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5" name="Google Shape;2945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6" name="Google Shape;2946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7" name="Google Shape;2947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8" name="Google Shape;2948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49" name="Google Shape;2949;p52"/>
          <p:cNvGrpSpPr/>
          <p:nvPr/>
        </p:nvGrpSpPr>
        <p:grpSpPr>
          <a:xfrm>
            <a:off x="9902333" y="1186001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4136494" y="2803155"/>
            <a:ext cx="5812119" cy="17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GB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thành BTVN</a:t>
            </a:r>
            <a:br>
              <a:rPr lang="en-GB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bài học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220" y="1358934"/>
            <a:ext cx="5163760" cy="21398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>
            <a:fillRect/>
          </a:stretch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349149" y="-1023663"/>
            <a:ext cx="9754962" cy="8512059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>
              <a:fillRect/>
            </a:stretch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>
              <a:fillRect/>
            </a:stretch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>
            <a:fillRect/>
          </a:stretch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>
            <a:fillRect/>
          </a:stretch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>
            <a:fillRect/>
          </a:stretch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>
            <a:fillRect/>
          </a:stretch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0081" y="1350464"/>
            <a:ext cx="8013096" cy="30526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>
            <a:fillRect/>
          </a:stretch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>
            <a:fillRect/>
          </a:stretch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>
            <a:fillRect/>
          </a:stretch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>
            <a:fillRect/>
          </a:stretch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>
            <a:fillRect/>
          </a:stretch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>
            <a:fillRect/>
          </a:stretch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420" y="1353132"/>
            <a:ext cx="5096698" cy="4151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/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/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/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/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/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/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/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/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/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/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/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>
            <a:fillRect/>
          </a:stretch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>
            <a:fillRect/>
          </a:stretch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>
            <a:fillRect/>
          </a:stretch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3962" y="1469903"/>
            <a:ext cx="72004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̀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bốn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cạnh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 panose="020F0302020204030204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bằng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nhau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 panose="020F0302020204030204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Xinh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xắn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đáng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yêu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 panose="020F0302020204030204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Đô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́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bạn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̀?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 panose="020F0302020204030204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616" y="4283463"/>
            <a:ext cx="13995557" cy="2439943"/>
          </a:xfrm>
          <a:prstGeom prst="rect">
            <a:avLst/>
          </a:prstGeom>
        </p:spPr>
      </p:pic>
      <p:pic>
        <p:nvPicPr>
          <p:cNvPr id="24" name="Picture 23" descr="Diagram&#10;&#10;Description automatically generated with medium confidence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>
            <a:fillRect/>
          </a:stretch>
        </p:blipFill>
        <p:spPr>
          <a:xfrm>
            <a:off x="157568" y="1712217"/>
            <a:ext cx="4850744" cy="5101187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Shape&#10;&#10;Description automatically generate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48" y="1600579"/>
            <a:ext cx="4437565" cy="4437565"/>
          </a:xfrm>
          <a:prstGeom prst="rect">
            <a:avLst/>
          </a:prstGeom>
        </p:spPr>
      </p:pic>
      <p:pic>
        <p:nvPicPr>
          <p:cNvPr id="7" name="Correct sound effect and wrong sound effect (3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>
                  <p14:trim st="2862,000000" end="6135,5625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 flipH="1">
            <a:off x="18530191" y="2236618"/>
            <a:ext cx="7726500" cy="77265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44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/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/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/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/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/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/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/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/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/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/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/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>
            <a:fillRect/>
          </a:stretch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>
            <a:fillRect/>
          </a:stretch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>
            <a:fillRect/>
          </a:stretch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1039" y="1286133"/>
            <a:ext cx="72004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Có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cạnh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Va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̀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cạnh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ngắn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Đáng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yêu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làm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sao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Bạn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đoán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xem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nào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đó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nhi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̉?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23" name="Picture 22" descr="Diagram&#10;&#10;Description automatically generated with medium confidence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45" b="23030" l="24469" r="46750">
                        <a14:foregroundMark x1="32875" y1="8687" x2="38844" y2="10061"/>
                        <a14:foregroundMark x1="24469" y1="8687" x2="24469" y2="8687"/>
                        <a14:foregroundMark x1="32594" y1="9697" x2="39000" y2="11273"/>
                        <a14:foregroundMark x1="33344" y1="8283" x2="36563" y2="9859"/>
                        <a14:foregroundMark x1="35031" y1="11838" x2="37156" y2="13253"/>
                        <a14:foregroundMark x1="35344" y1="8889" x2="38688" y2="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-122" r="50494" b="74368"/>
          <a:stretch>
            <a:fillRect/>
          </a:stretch>
        </p:blipFill>
        <p:spPr>
          <a:xfrm>
            <a:off x="-429263" y="2245995"/>
            <a:ext cx="6318445" cy="45881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48" y="4838161"/>
            <a:ext cx="14518747" cy="2338628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Shape, square&#10;&#10;Description automatically generate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95" y="2475556"/>
            <a:ext cx="5701391" cy="3762919"/>
          </a:xfrm>
          <a:prstGeom prst="rect">
            <a:avLst/>
          </a:prstGeom>
        </p:spPr>
      </p:pic>
      <p:pic>
        <p:nvPicPr>
          <p:cNvPr id="29" name="Correct sound effect and wrong sound effect (3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>
                  <p14:trim st="2862,000000" end="6135,5625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 flipH="1">
            <a:off x="19352469" y="2868381"/>
            <a:ext cx="7726500" cy="77265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/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/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/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/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/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/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/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/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/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/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/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/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>
            <a:fillRect/>
          </a:stretch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>
            <a:fillRect/>
          </a:stretch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>
            <a:fillRect/>
          </a:stretch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1039" y="1286133"/>
            <a:ext cx="72004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bốn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cạnh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Dài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dài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nhau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Xinh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xắn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đáng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yêu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Microsoft YaHei" panose="020B0503020204020204" charset="-122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Đố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bé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Microsoft YaHei" panose="020B0503020204020204" charset="-122"/>
                <a:cs typeface="Arial" panose="020B060402020202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23" name="Picture 22" descr="Diagram&#10;&#10;Description automatically generated with medium confidence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45" b="23030" l="24469" r="46750">
                        <a14:foregroundMark x1="32875" y1="8687" x2="38844" y2="10061"/>
                        <a14:foregroundMark x1="24469" y1="8687" x2="24469" y2="8687"/>
                        <a14:foregroundMark x1="32594" y1="9697" x2="39000" y2="11273"/>
                        <a14:foregroundMark x1="33344" y1="8283" x2="36563" y2="9859"/>
                        <a14:foregroundMark x1="35031" y1="11838" x2="37156" y2="13253"/>
                        <a14:foregroundMark x1="35344" y1="8889" x2="38688" y2="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-122" r="50494" b="74368"/>
          <a:stretch>
            <a:fillRect/>
          </a:stretch>
        </p:blipFill>
        <p:spPr>
          <a:xfrm>
            <a:off x="-429263" y="2245995"/>
            <a:ext cx="6318445" cy="45881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8216" y="4838161"/>
            <a:ext cx="8111811" cy="2338628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Shape, square&#10;&#10;Description automatically generate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69" y="2316530"/>
            <a:ext cx="4048273" cy="3762919"/>
          </a:xfrm>
          <a:prstGeom prst="rect">
            <a:avLst/>
          </a:prstGeom>
        </p:spPr>
      </p:pic>
      <p:pic>
        <p:nvPicPr>
          <p:cNvPr id="29" name="Correct sound effect and wrong sound effect (3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>
                  <p14:trim st="2862,000000" end="6135,5625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 flipH="1">
            <a:off x="19352469" y="2868381"/>
            <a:ext cx="7726500" cy="77265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>
            <a:fillRect/>
          </a:stretch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>
            <a:fillRect/>
          </a:stretch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>
            <a:fillRect/>
          </a:stretch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>
            <a:fillRect/>
          </a:stretch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>
            <a:fillRect/>
          </a:stretch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>
            <a:fillRect/>
          </a:stretch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418" y="1226132"/>
            <a:ext cx="5736833" cy="4151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28776" y="384086"/>
            <a:ext cx="10106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Viết tên các góc nhọn, góc tù, góc vuông có trong hình bên (theo mẫu):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39187" y="1090612"/>
            <a:ext cx="2719388" cy="2157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3975" y="1752600"/>
            <a:ext cx="7105650" cy="324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BA, BM.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BM,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C; cạnh CM (hoặc CA), CB.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vuông đỉnh B; cạnh BA,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tù đỉnh M; cạnh MB, MC.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95451" y="450761"/>
            <a:ext cx="10106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2500" y="14763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		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144780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kg		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05824" y="1466850"/>
            <a:ext cx="3838575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kg	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28670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28289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4375" y="28098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1075" y="4095750"/>
            <a:ext cx="4067176" cy="14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875" y="405765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kg	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58175" y="40481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2581275" y="155257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2552700" y="206692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6010275" y="15144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6105525" y="20002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9667874" y="1533525"/>
            <a:ext cx="7334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9667875" y="206692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2609850" y="29241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6172200" y="28956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10067925" y="28860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3190875" y="41719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6429375" y="41529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10506075" y="4143375"/>
            <a:ext cx="8001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2533650" y="15525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2514600" y="20574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5953126" y="151447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500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6105525" y="199072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9658350" y="153352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6000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9639301" y="206692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/>
          <p:cNvSpPr/>
          <p:nvPr/>
        </p:nvSpPr>
        <p:spPr>
          <a:xfrm>
            <a:off x="6172200" y="28956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10077450" y="28860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Rectangle: Rounded Corners 38"/>
          <p:cNvSpPr/>
          <p:nvPr/>
        </p:nvSpPr>
        <p:spPr>
          <a:xfrm>
            <a:off x="3181350" y="4162425"/>
            <a:ext cx="60007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0" name="Rectangle: Rounded Corners 39"/>
          <p:cNvSpPr/>
          <p:nvPr/>
        </p:nvSpPr>
        <p:spPr>
          <a:xfrm>
            <a:off x="6410325" y="4143374"/>
            <a:ext cx="752475" cy="4286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405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41" name="Rectangle: Rounded Corners 40"/>
          <p:cNvSpPr/>
          <p:nvPr/>
        </p:nvSpPr>
        <p:spPr>
          <a:xfrm>
            <a:off x="10467975" y="414337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5300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2609850" y="29241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/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Dùng thước để đo các góc của hình thoi ABCD.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7187" y="1632679"/>
            <a:ext cx="3643313" cy="2448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0150" y="1924050"/>
            <a:ext cx="6496050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A; cạnh AB, AD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C; cạnh CB, CD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B; cạnh BA, BC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D; cạnh DA, DC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华康海报体W12">
      <a:majorFont>
        <a:latin typeface="Arial"/>
        <a:ea typeface="华康海报体W12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1503</Words>
  <Application>WPS Presentation</Application>
  <PresentationFormat>Widescreen</PresentationFormat>
  <Paragraphs>141</Paragraphs>
  <Slides>13</Slides>
  <Notes>8</Notes>
  <HiddenSlides>0</HiddenSlides>
  <MMClips>6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华康海报体W12(P)</vt:lpstr>
      <vt:lpstr>Arial</vt:lpstr>
      <vt:lpstr>Caveat Brush</vt:lpstr>
      <vt:lpstr>UTM Scriptina KT</vt:lpstr>
      <vt:lpstr>FZHei-B01S</vt:lpstr>
      <vt:lpstr>Calibri</vt:lpstr>
      <vt:lpstr>等线</vt:lpstr>
      <vt:lpstr>等线</vt:lpstr>
      <vt:lpstr>Calibri Light</vt:lpstr>
      <vt:lpstr>字魂35号-经典雅黑</vt:lpstr>
      <vt:lpstr>Microsoft YaHei</vt:lpstr>
      <vt:lpstr>Cambria</vt:lpstr>
      <vt:lpstr>Cambria Math</vt:lpstr>
      <vt:lpstr>Arial Unicode MS</vt:lpstr>
      <vt:lpstr>回顾</vt:lpstr>
      <vt:lpstr>Office 主题</vt:lpstr>
      <vt:lpstr>Kawaii Bubble Tea Bran MK Plan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Hoàn thành BTVN Ôn lại bài học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Vũ Minh Phượng</cp:lastModifiedBy>
  <cp:revision>17</cp:revision>
  <dcterms:created xsi:type="dcterms:W3CDTF">2024-02-13T08:34:00Z</dcterms:created>
  <dcterms:modified xsi:type="dcterms:W3CDTF">2025-05-13T04:57:27Z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9C8D6782B4FF472F91122D5FECB6DC1B_13</vt:lpwstr>
  </property>
  <property fmtid="{D5CDD505-2E9C-101B-9397-08002B2CF9AE}" pid="3" name="KSOProductBuildVer">
    <vt:lpwstr>1033-12.2.0.21179</vt:lpwstr>
  </property>
</Properties>
</file>