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7" r:id="rId3"/>
  </p:sldMasterIdLst>
  <p:notesMasterIdLst>
    <p:notesMasterId r:id="rId6"/>
  </p:notesMasterIdLst>
  <p:sldIdLst>
    <p:sldId id="258" r:id="rId4"/>
    <p:sldId id="361" r:id="rId5"/>
    <p:sldId id="341" r:id="rId7"/>
    <p:sldId id="362" r:id="rId8"/>
    <p:sldId id="363" r:id="rId9"/>
    <p:sldId id="282" r:id="rId10"/>
    <p:sldId id="345" r:id="rId11"/>
    <p:sldId id="356" r:id="rId12"/>
    <p:sldId id="344" r:id="rId13"/>
    <p:sldId id="364" r:id="rId14"/>
    <p:sldId id="343" r:id="rId15"/>
    <p:sldId id="346" r:id="rId16"/>
    <p:sldId id="365" r:id="rId17"/>
    <p:sldId id="367" r:id="rId18"/>
    <p:sldId id="296" r:id="rId19"/>
    <p:sldId id="366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792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24EA51-04C2-4AE6-B4C8-B6C46CD2E4F2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79FDB4-6333-49C6-BFF8-9B5F7CD2BDEA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Title and Content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 matchingName="Comparison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 matchingName="Title Slid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 panose="020B0604020202020204"/>
              <a:sym typeface="Arial" panose="020B0604020202020204"/>
            </a:endParaRPr>
          </a:p>
        </p:txBody>
      </p:sp>
      <p:sp>
        <p:nvSpPr>
          <p:cNvPr id="7" name="Oval 6"/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Requires="p14" p14:dur="2000">
        <p15:prstTrans prst="drape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DAC91E5F-9BD5-49A2-BB11-37556073DA36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73E36CA4-DA90-411A-B432-786EFC2A492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20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1.jpeg"/><Relationship Id="rId18" Type="http://schemas.openxmlformats.org/officeDocument/2006/relationships/slideLayout" Target="../slideLayouts/slideLayout18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5" Type="http://schemas.openxmlformats.org/officeDocument/2006/relationships/theme" Target="../theme/theme2.xml"/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9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  <a:endParaRPr lang="en-US" sz="2400">
              <a:solidFill>
                <a:srgbClr val="CFCFCF"/>
              </a:solidFill>
            </a:endParaRP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Picture 8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020" y="293606"/>
            <a:ext cx="1469207" cy="1469207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2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50" t="48512" r="1250" b="13997"/>
          <a:stretch>
            <a:fillRect/>
          </a:stretch>
        </p:blipFill>
        <p:spPr>
          <a:xfrm>
            <a:off x="-152400" y="0"/>
            <a:ext cx="12344400" cy="6858000"/>
          </a:xfrm>
          <a:prstGeom prst="rect">
            <a:avLst/>
          </a:prstGeom>
        </p:spPr>
      </p:pic>
      <p:pic>
        <p:nvPicPr>
          <p:cNvPr id="3" name="Picture 2" descr="A white circle with leaves and blue text&#10;&#10;Description automatically generated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948" y="397301"/>
            <a:ext cx="1280671" cy="128067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0">
        <p:random/>
      </p:transition>
    </mc:Choice>
    <mc:Fallback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9.xml"/><Relationship Id="rId3" Type="http://schemas.openxmlformats.org/officeDocument/2006/relationships/image" Target="../media/image20.png"/><Relationship Id="rId2" Type="http://schemas.microsoft.com/office/2007/relationships/hdphoto" Target="../media/image19.wdp"/><Relationship Id="rId1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.xml"/><Relationship Id="rId5" Type="http://schemas.openxmlformats.org/officeDocument/2006/relationships/slideLayout" Target="../slideLayouts/slideLayout7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7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7.xml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microsoft.com/office/2007/relationships/hdphoto" Target="../media/image7.wdp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213" y="380994"/>
            <a:ext cx="6096012" cy="609601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67271" y="2545731"/>
            <a:ext cx="9059441" cy="2566638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456166"/>
            <a:ext cx="11129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 từ thích hợp ở bài tập 1 để hoàn thành câu.</a:t>
            </a:r>
            <a:endParaRPr kumimoji="0" lang="en-US" sz="40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5801" y="1619250"/>
            <a:ext cx="1072515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Vịnh Hạ Long (Quảng Ninh) được UNESCO công nhận là một trong những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thiên nhiên mới của thế giới.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Chinh phục được ngọn núi E-vơ-rét là một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của đoàn thám hiểm.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 Người Ai Cập cổ đại là những công nhân xây dựng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Chỉ với công cụ lao động đơn giản, họ đã xây dựng được các công trình đồ sộ bằng đá với độ chính xác cao.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 Ở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tiền sử, con người dùng đá làm công cụ cắt gọt, phương tiện săn bắt động vật.</a:t>
            </a:r>
            <a:endParaRPr lang="vi-VN" sz="28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pic>
        <p:nvPicPr>
          <p:cNvPr id="13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09079" y="1491557"/>
            <a:ext cx="6726657" cy="500010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933700" y="624141"/>
            <a:ext cx="67532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trong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nhỏ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0474" y="-76200"/>
            <a:ext cx="4035902" cy="160948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33749" y="12679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Vịnh Hạ Long (Quảng Ninh) được UNESCO công nhận là một trong những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quan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 nhiên mới của thế giới.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14699" y="2420436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Chinh phục được ngọn núi E-vơ-rét là một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tích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 đoàn thám hiểm.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5174" y="3468186"/>
            <a:ext cx="1078197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Người Ai Cập cổ đại là những công nhân xây dựng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Chỉ với công cụ lao động đơn giản, họ đã xây dựng được các công trình đồ sộ bằng đá với độ cính xác cao.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6124" y="5116011"/>
            <a:ext cx="1078197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d) Ở </a:t>
            </a:r>
            <a:r>
              <a:rPr lang="vi-VN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 kì 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tiền sử, </a:t>
            </a:r>
            <a:r>
              <a:rPr lang="en-US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</a:t>
            </a:r>
            <a:r>
              <a:rPr lang="vi-VN" sz="28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người dùng đá làm công cụ cắt gọt, phương tiện săn bắt động vật.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284716"/>
            <a:ext cx="1112932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thay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hay.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71525" y="2228850"/>
            <a:ext cx="9839325" cy="12077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0575" y="1143000"/>
            <a:ext cx="9753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 Ruộng bậc thang là 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85824" y="3352800"/>
            <a:ext cx="1001077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 Vào năm 1990, một người dân Quảng Bình đã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lang="vi-VN" sz="28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hang Sơn Đoòng.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6362" y="4857750"/>
            <a:ext cx="9168854" cy="866775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161925"/>
            <a:ext cx="11240814" cy="6249385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90574" y="1143000"/>
            <a:ext cx="105251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c. Các vận động viên khuyết tật đã nêu ca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o 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FF"/>
                </a:solidFill>
                <a:effectLst/>
                <a:uLnTx/>
                <a:uFillTx/>
                <a:latin typeface="Wingdings-Regular"/>
                <a:ea typeface="+mn-ea"/>
                <a:cs typeface="+mn-cs"/>
              </a:rPr>
              <a:t>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90725" y="2495551"/>
            <a:ext cx="9446960" cy="1166812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"/>
          <p:cNvSpPr/>
          <p:nvPr/>
        </p:nvSpPr>
        <p:spPr>
          <a:xfrm>
            <a:off x="525167" y="344454"/>
            <a:ext cx="11317356" cy="6169092"/>
          </a:xfrm>
          <a:prstGeom prst="roundRect">
            <a:avLst>
              <a:gd name="adj" fmla="val 25889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5" name="Picture 4" descr="A group of children posing for a photo&#10;&#10;Description automatically generated with low confidence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289" b="97256" l="1427" r="97859">
                        <a14:foregroundMark x1="16121" y1="20460" x2="19857" y2="25989"/>
                        <a14:foregroundMark x1="58711" y1="18079" x2="60873" y2="31215"/>
                        <a14:foregroundMark x1="60873" y1="31215" x2="60873" y2="31215"/>
                        <a14:foregroundMark x1="64148" y1="6275" x2="71767" y2="9262"/>
                        <a14:foregroundMark x1="85432" y1="26291" x2="77666" y2="26291"/>
                        <a14:foregroundMark x1="13329" y1="25242" x2="8501" y2="37046"/>
                        <a14:foregroundMark x1="62280" y1="92615" x2="61335" y2="94572"/>
                        <a14:foregroundMark x1="76427" y1="90981" x2="76113" y2="93362"/>
                        <a14:foregroundMark x1="85579" y1="90839" x2="86986" y2="93967"/>
                        <a14:foregroundMark x1="16268" y1="92171" x2="15659" y2="95016"/>
                        <a14:foregroundMark x1="26217" y1="93826" x2="28401" y2="95460"/>
                        <a14:foregroundMark x1="35852" y1="93664" x2="35852" y2="91868"/>
                        <a14:foregroundMark x1="72061" y1="9403" x2="76427" y2="13156"/>
                        <a14:foregroundMark x1="61650" y1="9120" x2="54513" y2="12248"/>
                        <a14:foregroundMark x1="3988" y1="32567" x2="5709" y2="40779"/>
                        <a14:foregroundMark x1="72544" y1="26897" x2="76889" y2="30630"/>
                        <a14:foregroundMark x1="92884" y1="31376" x2="93052" y2="34504"/>
                        <a14:foregroundMark x1="82955" y1="25101" x2="78296" y2="29136"/>
                        <a14:foregroundMark x1="87154" y1="26594" x2="90869" y2="31961"/>
                        <a14:foregroundMark x1="87930" y1="26897" x2="90260" y2="29136"/>
                        <a14:foregroundMark x1="93052" y1="34504" x2="94291" y2="38983"/>
                        <a14:foregroundMark x1="84803" y1="38236" x2="83879" y2="41223"/>
                        <a14:foregroundMark x1="69416" y1="21671" x2="68808" y2="26594"/>
                        <a14:foregroundMark x1="55898" y1="31820" x2="55898" y2="31820"/>
                        <a14:foregroundMark x1="67086" y1="3289" x2="67086" y2="3289"/>
                        <a14:foregroundMark x1="67254" y1="3289" x2="64295" y2="3733"/>
                        <a14:foregroundMark x1="66793" y1="32708" x2="64757" y2="34504"/>
                        <a14:foregroundMark x1="55751" y1="30932" x2="54660" y2="33616"/>
                        <a14:foregroundMark x1="75798" y1="96368" x2="75798" y2="96368"/>
                        <a14:foregroundMark x1="95382" y1="16425" x2="95382" y2="16425"/>
                        <a14:foregroundMark x1="95844" y1="18826" x2="95844" y2="18826"/>
                        <a14:foregroundMark x1="96306" y1="20763" x2="96306" y2="20763"/>
                        <a14:foregroundMark x1="19228" y1="32123" x2="18766" y2="37490"/>
                        <a14:foregroundMark x1="28086" y1="96953" x2="28086" y2="96953"/>
                        <a14:foregroundMark x1="15344" y1="97256" x2="15344" y2="97256"/>
                        <a14:foregroundMark x1="88392" y1="95904" x2="88392" y2="95904"/>
                        <a14:foregroundMark x1="76721" y1="96207" x2="75945" y2="96207"/>
                        <a14:foregroundMark x1="14253" y1="97256" x2="16583" y2="96368"/>
                        <a14:foregroundMark x1="26847" y1="96065" x2="29324" y2="96812"/>
                        <a14:foregroundMark x1="86839" y1="95904" x2="88392" y2="95763"/>
                        <a14:foregroundMark x1="96474" y1="14931" x2="96474" y2="14931"/>
                        <a14:foregroundMark x1="1511" y1="32264" x2="1511" y2="32264"/>
                        <a14:foregroundMark x1="28233" y1="74395" x2="29305" y2="82027"/>
                        <a14:foregroundMark x1="20634" y1="79177" x2="18304" y2="90537"/>
                        <a14:foregroundMark x1="21096" y1="75747" x2="21096" y2="79177"/>
                        <a14:foregroundMark x1="96620" y1="37651" x2="96620" y2="37651"/>
                        <a14:foregroundMark x1="97082" y1="17776" x2="97082" y2="17776"/>
                        <a14:foregroundMark x1="97565" y1="20178" x2="97565" y2="20178"/>
                        <a14:foregroundMark x1="97859" y1="17474" x2="97859" y2="17474"/>
                        <a14:backgroundMark x1="68493" y1="68281" x2="68493" y2="68281"/>
                        <a14:backgroundMark x1="33375" y1="50646" x2="33375" y2="50646"/>
                        <a14:backgroundMark x1="27309" y1="41687" x2="27309" y2="41687"/>
                        <a14:backgroundMark x1="53107" y1="33454" x2="53107" y2="33454"/>
                        <a14:backgroundMark x1="46432" y1="35553" x2="46432" y2="35553"/>
                        <a14:backgroundMark x1="55122" y1="33313" x2="55122" y2="33313"/>
                        <a14:backgroundMark x1="51700" y1="34060" x2="51700" y2="34060"/>
                        <a14:backgroundMark x1="55605" y1="33616" x2="55605" y2="33616"/>
                        <a14:backgroundMark x1="54660" y1="33313" x2="54660" y2="33313"/>
                        <a14:backgroundMark x1="97397" y1="18967" x2="97397" y2="18967"/>
                        <a14:backgroundMark x1="29177" y1="90678" x2="29177" y2="90678"/>
                        <a14:backgroundMark x1="20964" y1="80230" x2="20781" y2="83959"/>
                        <a14:backgroundMark x1="29954" y1="75000" x2="29786" y2="85452"/>
                        <a14:backgroundMark x1="21243" y1="76937" x2="21411" y2="79177"/>
                        <a14:backgroundMark x1="29492" y1="75444" x2="30584" y2="80085"/>
                        <a14:backgroundMark x1="29954" y1="75444" x2="29954" y2="80226"/>
                        <a14:backgroundMark x1="21558" y1="78874" x2="21243" y2="800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29020" y="461318"/>
            <a:ext cx="5379874" cy="559669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3791" y="1149278"/>
            <a:ext cx="4359018" cy="45784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430474" y="85725"/>
            <a:ext cx="4035902" cy="16094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19150" y="1495425"/>
            <a:ext cx="10972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Ruộng bậc thang là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 quả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lao động của những người nông dân vùng Tây Bắc.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9150" y="2943225"/>
            <a:ext cx="10753725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b) Vào năm 1990, một người dân Quảng Bình đã </a:t>
            </a:r>
            <a:r>
              <a:rPr lang="nl-NL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phát hiện ra </a:t>
            </a:r>
            <a:r>
              <a:rPr lang="nl-NL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hang Sơn Đoòng.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1050" y="4524375"/>
            <a:ext cx="10972800" cy="12198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c) Các vận động viên khuyết tật đã nêu cao </a:t>
            </a:r>
            <a:r>
              <a:rPr lang="vi-VN" sz="32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quyết tâm </a:t>
            </a:r>
            <a:r>
              <a:rPr lang="vi-VN" sz="320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vượt lên số phận.</a:t>
            </a:r>
            <a:endParaRPr lang="en-US" sz="320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3324225" y="1282261"/>
            <a:ext cx="8029575" cy="4385114"/>
            <a:chOff x="5181600" y="2806261"/>
            <a:chExt cx="5959365" cy="3121573"/>
          </a:xfrm>
          <a:solidFill>
            <a:schemeClr val="bg1"/>
          </a:solidFill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grpFill/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86608" y="3028219"/>
              <a:ext cx="5754357" cy="23412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từ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hợp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trong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ngoặc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( )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điền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chỗ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trống</a:t>
              </a:r>
              <a:r>
                <a:rPr lang="en-US" sz="40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(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an,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luận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thanh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phẩm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xét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hòa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i="1" dirty="0" err="1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lang="en-US" sz="4000" b="1" i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).</a:t>
              </a:r>
              <a:endParaRPr lang="en-US" sz="4000" b="1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693124"/>
            <a:ext cx="8472575" cy="1497626"/>
            <a:chOff x="2858813" y="672663"/>
            <a:chExt cx="7073463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7490" y="736449"/>
              <a:ext cx="6894786" cy="9167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……,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tôi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ngước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: "Ở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cau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vui</a:t>
              </a:r>
              <a:r>
                <a:rPr lang="en-US" sz="36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?”</a:t>
              </a:r>
              <a:endParaRPr lang="en-US" sz="36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an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693124"/>
            <a:ext cx="8501150" cy="1497626"/>
            <a:chOff x="2858813" y="672663"/>
            <a:chExt cx="7097319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61346" y="884046"/>
              <a:ext cx="6894786" cy="468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Chúng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yêu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…….,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ghét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chiến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tranh</a:t>
              </a:r>
              <a:r>
                <a:rPr lang="en-US" sz="3600" dirty="0"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endPara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hoà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3852" b="89926" l="10000" r="90000">
                        <a14:foregroundMark x1="49375" y1="56889" x2="49375" y2="56889"/>
                        <a14:foregroundMark x1="46875" y1="52296" x2="48750" y2="59407"/>
                        <a14:foregroundMark x1="40938" y1="51111" x2="41875" y2="51556"/>
                        <a14:foregroundMark x1="55781" y1="51111" x2="58594" y2="54222"/>
                        <a14:foregroundMark x1="39531" y1="74222" x2="36094" y2="76444"/>
                        <a14:foregroundMark x1="37031" y1="74222" x2="43281" y2="71556"/>
                        <a14:foregroundMark x1="35625" y1="74667" x2="40469" y2="71556"/>
                        <a14:foregroundMark x1="35313" y1="74519" x2="39375" y2="70963"/>
                        <a14:foregroundMark x1="51094" y1="75407" x2="55000" y2="82963"/>
                        <a14:foregroundMark x1="50625" y1="76296" x2="50313" y2="80296"/>
                        <a14:backgroundMark x1="57813" y1="49333" x2="64844" y2="478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233" t="14667" r="26955" b="12667"/>
          <a:stretch>
            <a:fillRect/>
          </a:stretch>
        </p:blipFill>
        <p:spPr>
          <a:xfrm>
            <a:off x="252248" y="1567446"/>
            <a:ext cx="2915727" cy="467373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71941" y="228600"/>
            <a:ext cx="8258556" cy="1962150"/>
            <a:chOff x="2858813" y="672663"/>
            <a:chExt cx="6894786" cy="1008992"/>
          </a:xfrm>
        </p:grpSpPr>
        <p:sp>
          <p:nvSpPr>
            <p:cNvPr id="5" name="Speech Bubble: Rectangle with Corners Rounded 4"/>
            <p:cNvSpPr/>
            <p:nvPr/>
          </p:nvSpPr>
          <p:spPr>
            <a:xfrm>
              <a:off x="2858813" y="672663"/>
              <a:ext cx="6894786" cy="1008992"/>
            </a:xfrm>
            <a:prstGeom prst="wedgeRoundRectCallout">
              <a:avLst>
                <a:gd name="adj1" fmla="val -47528"/>
                <a:gd name="adj2" fmla="val 74990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318F7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037490" y="736449"/>
              <a:ext cx="6540685" cy="931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Khác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với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khí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ồn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náo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nhiệt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ban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sớm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khu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phố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lại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…….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đến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lạ</a:t>
              </a:r>
              <a:r>
                <a:rPr lang="en-US" sz="320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  <a:endParaRPr lang="en-US" sz="3200" dirty="0"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3077" r="93462">
                        <a14:foregroundMark x1="3077" y1="37500" x2="9231" y2="58125"/>
                        <a14:foregroundMark x1="86154" y1="48125" x2="93462" y2="4812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67975" y="3824349"/>
            <a:ext cx="1763767" cy="1085395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5238750" y="3539686"/>
            <a:ext cx="4467225" cy="1308539"/>
            <a:chOff x="5181600" y="2806261"/>
            <a:chExt cx="5959365" cy="3121573"/>
          </a:xfrm>
        </p:grpSpPr>
        <p:sp>
          <p:nvSpPr>
            <p:cNvPr id="13" name="Rectangle: Rounded Corners 12"/>
            <p:cNvSpPr/>
            <p:nvPr/>
          </p:nvSpPr>
          <p:spPr>
            <a:xfrm>
              <a:off x="5181600" y="2806261"/>
              <a:ext cx="5959365" cy="3121573"/>
            </a:xfrm>
            <a:prstGeom prst="roundRect">
              <a:avLst/>
            </a:prstGeom>
            <a:solidFill>
              <a:schemeClr val="bg2"/>
            </a:solidFill>
            <a:ln w="38100">
              <a:solidFill>
                <a:srgbClr val="E6840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59号-创粗黑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81600" y="3028219"/>
              <a:ext cx="5959365" cy="22760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bình</a:t>
              </a:r>
              <a:r>
                <a:rPr kumimoji="0" lang="en-US" sz="5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5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yên</a:t>
              </a:r>
              <a:endParaRPr kumimoji="0" lang="en-US" sz="5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1475" y="1943101"/>
            <a:ext cx="4582900" cy="45829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5" y="1145556"/>
            <a:ext cx="11607790" cy="2566638"/>
          </a:xfrm>
          <a:prstGeom prst="rect">
            <a:avLst/>
          </a:prstGeom>
        </p:spPr>
      </p:pic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81025" y="456166"/>
            <a:ext cx="11129321" cy="161582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vi-VN" sz="3300" dirty="0">
                <a:solidFill>
                  <a:srgbClr val="FF00FF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vi-VN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 các từ có tiếng kì dưới đây vào nhóm thích hợp.</a:t>
            </a:r>
            <a:endParaRPr lang="vi-VN" sz="33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/>
            <a:r>
              <a:rPr lang="vi-VN" sz="3300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 tài, chu kì, học kì, kì diệu, thời kì, kì ảo, kì quan, kì tích, định kì, kì vĩ</a:t>
            </a:r>
            <a:endParaRPr kumimoji="0" lang="en-US" sz="3300" b="0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5"/>
          <p:cNvSpPr/>
          <p:nvPr/>
        </p:nvSpPr>
        <p:spPr>
          <a:xfrm>
            <a:off x="628649" y="2390775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05574" y="2476500"/>
            <a:ext cx="4486275" cy="1457325"/>
          </a:xfrm>
          <a:prstGeom prst="roundRect">
            <a:avLst>
              <a:gd name="adj" fmla="val 29085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lang="en-US" sz="3600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“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hạn</a:t>
            </a:r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”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Hình ảnh 3" descr="Ảnh có chứa đồ chơi, búp bê&#10;&#10;Mô tả được tạo tự động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28925" y="1290183"/>
            <a:ext cx="6778844" cy="503889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44375" y="475265"/>
            <a:ext cx="775371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Thảo</a:t>
            </a: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luận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nhóm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theo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srgbClr val="ED7D31">
                    <a:lumMod val="75000"/>
                  </a:srgbClr>
                </a:solidFill>
                <a:effectLst/>
                <a:uLnTx/>
                <a:uFillTx/>
                <a:latin typeface="iCiel Cadena" panose="02000503000000020004" pitchFamily="50" charset="0"/>
                <a:cs typeface="+mn-cs"/>
              </a:rPr>
              <a:t>bàn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iCiel Cadena" panose="02000503000000020004" pitchFamily="50" charset="0"/>
              <a:cs typeface="+mn-cs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/>
          <p:cNvSpPr/>
          <p:nvPr/>
        </p:nvSpPr>
        <p:spPr>
          <a:xfrm>
            <a:off x="444063" y="294289"/>
            <a:ext cx="11240814" cy="6117021"/>
          </a:xfrm>
          <a:prstGeom prst="roundRect">
            <a:avLst>
              <a:gd name="adj" fmla="val 1048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20924" y="169856"/>
            <a:ext cx="4035902" cy="1603387"/>
          </a:xfrm>
          <a:prstGeom prst="rect">
            <a:avLst/>
          </a:prstGeom>
        </p:spPr>
      </p:pic>
      <p:graphicFrame>
        <p:nvGraphicFramePr>
          <p:cNvPr id="19" name="Table 18"/>
          <p:cNvGraphicFramePr>
            <a:graphicFrameLocks noGrp="1"/>
          </p:cNvGraphicFramePr>
          <p:nvPr/>
        </p:nvGraphicFramePr>
        <p:xfrm>
          <a:off x="1352550" y="1600200"/>
          <a:ext cx="9601200" cy="3035872"/>
        </p:xfrm>
        <a:graphic>
          <a:graphicData uri="http://schemas.openxmlformats.org/drawingml/2006/table">
            <a:tbl>
              <a:tblPr firstRow="1" firstCol="1" bandRow="1">
                <a:tableStyleId>{00A15C55-8517-42AA-B614-E9B94910E393}</a:tableStyleId>
              </a:tblPr>
              <a:tblGrid>
                <a:gridCol w="4703490"/>
                <a:gridCol w="4897710"/>
              </a:tblGrid>
              <a:tr h="12369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“lạ”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3200" dirty="0">
                          <a:solidFill>
                            <a:srgbClr val="00206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Kì có nghĩa là “thời hạn”</a:t>
                      </a: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891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3200" dirty="0">
                        <a:solidFill>
                          <a:srgbClr val="00206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0" name="TextBox 19"/>
          <p:cNvSpPr txBox="1"/>
          <p:nvPr/>
        </p:nvSpPr>
        <p:spPr>
          <a:xfrm>
            <a:off x="1533526" y="3028950"/>
            <a:ext cx="4419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kì tài, kì diệu, kì ảo, kì quan, kì tích, kì vĩ.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endParaRPr lang="en-US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6343651" y="3038475"/>
            <a:ext cx="4495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3200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 kì, học kì, thời kì, định kì.</a:t>
            </a:r>
            <a:endParaRPr lang="en-US" sz="3200" dirty="0">
              <a:solidFill>
                <a:srgbClr val="00206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theme/theme1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2090</Words>
  <Application>WPS Presentation</Application>
  <PresentationFormat>Widescreen</PresentationFormat>
  <Paragraphs>63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16</vt:i4>
      </vt:variant>
    </vt:vector>
  </HeadingPairs>
  <TitlesOfParts>
    <vt:vector size="37" baseType="lpstr">
      <vt:lpstr>Arial</vt:lpstr>
      <vt:lpstr>SimSun</vt:lpstr>
      <vt:lpstr>Wingdings</vt:lpstr>
      <vt:lpstr>UTM Avo</vt:lpstr>
      <vt:lpstr>Cambria Math</vt:lpstr>
      <vt:lpstr>Arial</vt:lpstr>
      <vt:lpstr>Calibri</vt:lpstr>
      <vt:lpstr>字魂59号-创粗黑</vt:lpstr>
      <vt:lpstr>Bubblegum Sans</vt:lpstr>
      <vt:lpstr>UTM Scriptina KT</vt:lpstr>
      <vt:lpstr>Calibri</vt:lpstr>
      <vt:lpstr>Cambria</vt:lpstr>
      <vt:lpstr>iCiel Cadena</vt:lpstr>
      <vt:lpstr>UTM Swiss Condensed</vt:lpstr>
      <vt:lpstr>Wingdings-Regular</vt:lpstr>
      <vt:lpstr>等线</vt:lpstr>
      <vt:lpstr>Microsoft YaHei</vt:lpstr>
      <vt:lpstr>Arial Unicode MS</vt:lpstr>
      <vt:lpstr>字魂59号-创粗黑</vt:lpstr>
      <vt:lpstr>6_Office 主题​​</vt:lpstr>
      <vt:lpstr>1_Office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Vũ Minh Phượng</cp:lastModifiedBy>
  <cp:revision>20</cp:revision>
  <dcterms:created xsi:type="dcterms:W3CDTF">2024-01-11T10:37:00Z</dcterms:created>
  <dcterms:modified xsi:type="dcterms:W3CDTF">2025-05-13T04:42:09Z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FE8AF4A988264F07971113D8BD0E0922_13</vt:lpwstr>
  </property>
  <property fmtid="{D5CDD505-2E9C-101B-9397-08002B2CF9AE}" pid="3" name="KSOProductBuildVer">
    <vt:lpwstr>1033-12.2.0.21179</vt:lpwstr>
  </property>
</Properties>
</file>