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375" r:id="rId4"/>
    <p:sldId id="376" r:id="rId5"/>
    <p:sldId id="262" r:id="rId6"/>
    <p:sldId id="258" r:id="rId7"/>
    <p:sldId id="267" r:id="rId9"/>
    <p:sldId id="381" r:id="rId10"/>
    <p:sldId id="266" r:id="rId11"/>
    <p:sldId id="388" r:id="rId12"/>
    <p:sldId id="389" r:id="rId13"/>
    <p:sldId id="382" r:id="rId14"/>
    <p:sldId id="11088579" r:id="rId15"/>
    <p:sldId id="385" r:id="rId16"/>
    <p:sldId id="11088580" r:id="rId17"/>
    <p:sldId id="11088581" r:id="rId18"/>
    <p:sldId id="384" r:id="rId19"/>
    <p:sldId id="11088582" r:id="rId20"/>
    <p:sldId id="3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19D49-68BC-45A3-A8E9-33547459195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E15E-0BAC-4022-BE8B-3314682674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gửi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Sau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E15E-0BAC-4022-BE8B-33146826741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5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5"/>
            </a:lvl9pPr>
          </a:lstStyle>
          <a:p/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 algn="r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 algn="r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-GB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/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/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/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740" y="218191"/>
            <a:ext cx="1246891" cy="12468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5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6.xml"/><Relationship Id="rId5" Type="http://schemas.openxmlformats.org/officeDocument/2006/relationships/audio" Target="../media/audio2.wav"/><Relationship Id="rId4" Type="http://schemas.openxmlformats.org/officeDocument/2006/relationships/image" Target="../media/image1.png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21.png"/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21.png"/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cartoon, sketch, screensho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73" y="0"/>
            <a:ext cx="12354945" cy="685800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9977" y="1484243"/>
            <a:ext cx="3613316" cy="3967194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788395" y="1319754"/>
            <a:ext cx="3613316" cy="39671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779" y="102745"/>
            <a:ext cx="172416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337" y="1829802"/>
            <a:ext cx="6541575" cy="32555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07958" y="363163"/>
            <a:ext cx="11700000" cy="5999697"/>
          </a:xfrm>
          <a:custGeom>
            <a:avLst/>
            <a:gdLst>
              <a:gd name="connsiteX0" fmla="*/ 0 w 11700000"/>
              <a:gd name="connsiteY0" fmla="*/ 596550 h 5999697"/>
              <a:gd name="connsiteX1" fmla="*/ 596550 w 11700000"/>
              <a:gd name="connsiteY1" fmla="*/ 0 h 5999697"/>
              <a:gd name="connsiteX2" fmla="*/ 11103450 w 11700000"/>
              <a:gd name="connsiteY2" fmla="*/ 0 h 5999697"/>
              <a:gd name="connsiteX3" fmla="*/ 11700000 w 11700000"/>
              <a:gd name="connsiteY3" fmla="*/ 596550 h 5999697"/>
              <a:gd name="connsiteX4" fmla="*/ 11700000 w 11700000"/>
              <a:gd name="connsiteY4" fmla="*/ 5403147 h 5999697"/>
              <a:gd name="connsiteX5" fmla="*/ 11103450 w 11700000"/>
              <a:gd name="connsiteY5" fmla="*/ 5999697 h 5999697"/>
              <a:gd name="connsiteX6" fmla="*/ 596550 w 11700000"/>
              <a:gd name="connsiteY6" fmla="*/ 5999697 h 5999697"/>
              <a:gd name="connsiteX7" fmla="*/ 0 w 11700000"/>
              <a:gd name="connsiteY7" fmla="*/ 5403147 h 5999697"/>
              <a:gd name="connsiteX8" fmla="*/ 0 w 11700000"/>
              <a:gd name="connsiteY8" fmla="*/ 596550 h 59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5999697" fill="none" extrusionOk="0">
                <a:moveTo>
                  <a:pt x="0" y="596550"/>
                </a:moveTo>
                <a:cubicBezTo>
                  <a:pt x="-14763" y="264697"/>
                  <a:pt x="309216" y="34455"/>
                  <a:pt x="596550" y="0"/>
                </a:cubicBezTo>
                <a:cubicBezTo>
                  <a:pt x="4577622" y="130954"/>
                  <a:pt x="9489410" y="43574"/>
                  <a:pt x="11103450" y="0"/>
                </a:cubicBezTo>
                <a:cubicBezTo>
                  <a:pt x="11466024" y="50999"/>
                  <a:pt x="11709899" y="279210"/>
                  <a:pt x="11700000" y="596550"/>
                </a:cubicBezTo>
                <a:cubicBezTo>
                  <a:pt x="11549561" y="2493980"/>
                  <a:pt x="11785879" y="4082411"/>
                  <a:pt x="11700000" y="5403147"/>
                </a:cubicBezTo>
                <a:cubicBezTo>
                  <a:pt x="11689647" y="5734312"/>
                  <a:pt x="11379874" y="5963100"/>
                  <a:pt x="11103450" y="5999697"/>
                </a:cubicBezTo>
                <a:cubicBezTo>
                  <a:pt x="7685041" y="6154894"/>
                  <a:pt x="3912305" y="6162717"/>
                  <a:pt x="596550" y="5999697"/>
                </a:cubicBezTo>
                <a:cubicBezTo>
                  <a:pt x="269082" y="5972684"/>
                  <a:pt x="-47449" y="5760318"/>
                  <a:pt x="0" y="5403147"/>
                </a:cubicBezTo>
                <a:cubicBezTo>
                  <a:pt x="64656" y="3041589"/>
                  <a:pt x="-17807" y="2283775"/>
                  <a:pt x="0" y="596550"/>
                </a:cubicBezTo>
                <a:close/>
              </a:path>
              <a:path w="11700000" h="5999697" stroke="0" extrusionOk="0">
                <a:moveTo>
                  <a:pt x="0" y="596550"/>
                </a:moveTo>
                <a:cubicBezTo>
                  <a:pt x="-5045" y="263973"/>
                  <a:pt x="223039" y="16531"/>
                  <a:pt x="596550" y="0"/>
                </a:cubicBezTo>
                <a:cubicBezTo>
                  <a:pt x="3970273" y="132882"/>
                  <a:pt x="8412422" y="-84951"/>
                  <a:pt x="11103450" y="0"/>
                </a:cubicBezTo>
                <a:cubicBezTo>
                  <a:pt x="11425245" y="7490"/>
                  <a:pt x="11697642" y="280116"/>
                  <a:pt x="11700000" y="596550"/>
                </a:cubicBezTo>
                <a:cubicBezTo>
                  <a:pt x="11720187" y="2470920"/>
                  <a:pt x="11852480" y="4034788"/>
                  <a:pt x="11700000" y="5403147"/>
                </a:cubicBezTo>
                <a:cubicBezTo>
                  <a:pt x="11740420" y="5737407"/>
                  <a:pt x="11436376" y="5992574"/>
                  <a:pt x="11103450" y="5999697"/>
                </a:cubicBezTo>
                <a:cubicBezTo>
                  <a:pt x="8998594" y="6087336"/>
                  <a:pt x="5708536" y="5927018"/>
                  <a:pt x="596550" y="5999697"/>
                </a:cubicBezTo>
                <a:cubicBezTo>
                  <a:pt x="261809" y="5949383"/>
                  <a:pt x="-6606" y="5741792"/>
                  <a:pt x="0" y="5403147"/>
                </a:cubicBezTo>
                <a:cubicBezTo>
                  <a:pt x="-38581" y="4494109"/>
                  <a:pt x="63341" y="1531208"/>
                  <a:pt x="0" y="59655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0" y="2253882"/>
            <a:ext cx="5463150" cy="4604117"/>
          </a:xfrm>
          <a:prstGeom prst="rect">
            <a:avLst/>
          </a:prstGeom>
        </p:spPr>
      </p:pic>
      <p:sp>
        <p:nvSpPr>
          <p:cNvPr id="2" name="Hình chữ nhật: Góc Tròn 7"/>
          <p:cNvSpPr/>
          <p:nvPr/>
        </p:nvSpPr>
        <p:spPr>
          <a:xfrm>
            <a:off x="1412240" y="714748"/>
            <a:ext cx="6217920" cy="1141061"/>
          </a:xfrm>
          <a:prstGeom prst="wedgeRoundRectCallout">
            <a:avLst>
              <a:gd name="adj1" fmla="val 47082"/>
              <a:gd name="adj2" fmla="val 785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 những điều gì cần lưu ý khi viết thư điện tử?</a:t>
            </a:r>
            <a:endParaRPr lang="en-US" sz="3735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Plaque 2"/>
          <p:cNvSpPr/>
          <p:nvPr/>
        </p:nvSpPr>
        <p:spPr>
          <a:xfrm>
            <a:off x="466704" y="2658864"/>
            <a:ext cx="5598815" cy="2553216"/>
          </a:xfrm>
          <a:prstGeom prst="plaque">
            <a:avLst/>
          </a:prstGeom>
          <a:solidFill>
            <a:srgbClr val="DFFF9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Lưu ý: Trước khi gửi, hãy đọc lại nội dung thư để soát lỗi chính tả, lỗi diễn đạt; kiểm tra lại địa chỉ email của người nhận.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/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3735" b="1" i="0" u="none" strike="noStrike" kern="0" cap="none" spc="0" normalizeH="0" baseline="0" noProof="0">
                <a:ln>
                  <a:noFill/>
                </a:ln>
                <a:solidFill>
                  <a:srgbClr val="FFAF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Hộp Văn bản 6"/>
            <p:cNvSpPr txBox="1"/>
            <p:nvPr/>
          </p:nvSpPr>
          <p:spPr>
            <a:xfrm>
              <a:off x="940324" y="1067137"/>
              <a:ext cx="8098229" cy="2239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4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Ghi nhớ</a:t>
              </a:r>
              <a:endParaRPr kumimoji="0" lang="vi-VN" sz="4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Khi viết thư điện tử, em cần: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– Tạo chủ đề cho thư.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– Viết ngắn gọn.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– Lựa chọn đúng tệp đính kèm (nếu có).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0" name="Hình ảnh 19" descr="Ảnh có chứa mẫu họa, búp bê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: Góc Tròn 7"/>
          <p:cNvSpPr/>
          <p:nvPr/>
        </p:nvSpPr>
        <p:spPr>
          <a:xfrm>
            <a:off x="2178222" y="102019"/>
            <a:ext cx="6955618" cy="6803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Cách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g</a:t>
            </a:r>
            <a:r>
              <a:rPr lang="vi-VN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ửi kèm tệp khi viết thư.</a:t>
            </a:r>
            <a:endParaRPr lang="vi-VN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160" y="109728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ea typeface="Calibri" panose="020F0502020204030204" pitchFamily="34" charset="0"/>
              </a:rPr>
              <a:t>Bước 1: </a:t>
            </a:r>
            <a:r>
              <a:rPr lang="nl-NL" sz="3200" i="1" dirty="0">
                <a:effectLst/>
                <a:ea typeface="Calibri" panose="020F0502020204030204" pitchFamily="34" charset="0"/>
              </a:rPr>
              <a:t>Chọn biểu tượng đính kèm tệp (hình chiếc ghim)</a:t>
            </a:r>
            <a:endParaRPr lang="en-US" sz="3200" i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59" y="2032925"/>
            <a:ext cx="6583045" cy="4365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160" y="75184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2: Chọn tệp muốn đính kèm.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1869818"/>
            <a:ext cx="7293946" cy="4419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160" y="62992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3: Nhấn nút “gửi”.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80" y="1377456"/>
            <a:ext cx="6371590" cy="4978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23" y="1770644"/>
            <a:ext cx="9248434" cy="5633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 dụng phiếu viết thư gửi cho thầy, cô có ngày sinh nhật gần ngày học nhất.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160" y="1776149"/>
            <a:ext cx="7206932" cy="4744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, tree, cartoon, playground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96" y="2294014"/>
            <a:ext cx="7291448" cy="2615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creensho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0" b="73867"/>
          <a:stretch>
            <a:fillRect/>
          </a:stretch>
        </p:blipFill>
        <p:spPr>
          <a:xfrm>
            <a:off x="49821" y="351962"/>
            <a:ext cx="3838735" cy="1201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869" y="2538000"/>
            <a:ext cx="3179521" cy="43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481" y="2798866"/>
            <a:ext cx="3502080" cy="432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90801" y="1622813"/>
            <a:ext cx="7334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em đã bao giờ viết thư gửi cho ai đó chưa?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tree, sky, plan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4413"/>
          <a:stretch>
            <a:fillRect/>
          </a:stretch>
        </p:blipFill>
        <p:spPr>
          <a:xfrm>
            <a:off x="-449" y="0"/>
            <a:ext cx="12192000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88142" cy="572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032" y="435802"/>
            <a:ext cx="3139712" cy="1414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5" y="2713622"/>
            <a:ext cx="2036240" cy="147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693" y="1804622"/>
            <a:ext cx="7614564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85" y="1354121"/>
            <a:ext cx="7078069" cy="4779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400" y="294640"/>
            <a:ext cx="1083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thư điện tử dưới đây và trả lời câu hỏi: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75" y="1399540"/>
            <a:ext cx="8347306" cy="4036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/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  <a:endParaRPr kumimoji="0" lang="vi-VN" sz="36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29" name="Hình chữ nhật 28"/>
          <p:cNvSpPr/>
          <p:nvPr/>
        </p:nvSpPr>
        <p:spPr>
          <a:xfrm>
            <a:off x="6461760" y="574145"/>
            <a:ext cx="4756137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0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Nội dung thư viết về điều gì? Dựa vào đâu để nhận biết nhanh nội dung th</a:t>
            </a:r>
            <a:r>
              <a:rPr lang="en-US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/>
          <p:cNvSpPr/>
          <p:nvPr/>
        </p:nvSpPr>
        <p:spPr>
          <a:xfrm>
            <a:off x="6167121" y="2930531"/>
            <a:ext cx="5069840" cy="26468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00" lvl="0" indent="-457200" algn="just" defTabSz="60960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thư viết về việc chúc mừng sinh nhật cô An của bạn nhỏ tên là Minh Khôi. Dựa vào chủ đề của thư, 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úng ta có thể nhận biết nhanh nội dung thư.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35280" y="1747520"/>
            <a:ext cx="20116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/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  <a:endParaRPr kumimoji="0" lang="vi-VN" sz="36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  <p:sp>
        <p:nvSpPr>
          <p:cNvPr id="29" name="Hình chữ nhật 28"/>
          <p:cNvSpPr/>
          <p:nvPr/>
        </p:nvSpPr>
        <p:spPr>
          <a:xfrm>
            <a:off x="6410960" y="807825"/>
            <a:ext cx="4756137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0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thư, bạn nhỏ gửi ảnh cho cô bằng cách nào?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ình chữ nhật 28"/>
          <p:cNvSpPr/>
          <p:nvPr/>
        </p:nvSpPr>
        <p:spPr>
          <a:xfrm>
            <a:off x="6004561" y="2442851"/>
            <a:ext cx="5069840" cy="172354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00" lvl="0" indent="-457200" algn="just" defTabSz="609600">
              <a:buFont typeface="Wingdings" panose="05000000000000000000" pitchFamily="2" charset="2"/>
              <a:buChar char="Ø"/>
            </a:pP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nhỏ gửi ảnh cho cô bằng cách đính kèm tệp.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45440" y="4175760"/>
            <a:ext cx="25704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F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Trao đổi với bạn về cách viết thư điện tử và gửi tệp đính kèm.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3200" y="2021840"/>
            <a:ext cx="1229360" cy="49784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1</a:t>
            </a:r>
            <a:endParaRPr lang="en-US" sz="2400" dirty="0"/>
          </a:p>
        </p:txBody>
      </p:sp>
      <p:sp>
        <p:nvSpPr>
          <p:cNvPr id="9" name="Rectangle: Single Corner Rounded 8"/>
          <p:cNvSpPr/>
          <p:nvPr/>
        </p:nvSpPr>
        <p:spPr>
          <a:xfrm>
            <a:off x="2712720" y="20320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Tạo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tử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  <a:p>
            <a:pPr algn="just"/>
            <a:r>
              <a:rPr lang="en-US" sz="2400" i="1" dirty="0" err="1">
                <a:solidFill>
                  <a:srgbClr val="002060"/>
                </a:solidFill>
              </a:rPr>
              <a:t>Yêu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cầu</a:t>
            </a:r>
            <a:r>
              <a:rPr lang="en-US" sz="2400" i="1" dirty="0">
                <a:solidFill>
                  <a:srgbClr val="002060"/>
                </a:solidFill>
              </a:rPr>
              <a:t>: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phải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ngắn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gọn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thể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được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92960" y="25400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03680" y="3190240"/>
            <a:ext cx="1229360" cy="4978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2</a:t>
            </a:r>
            <a:endParaRPr lang="en-US" sz="2400" dirty="0"/>
          </a:p>
        </p:txBody>
      </p:sp>
      <p:sp>
        <p:nvSpPr>
          <p:cNvPr id="13" name="Rectangle: Single Corner Rounded 12"/>
          <p:cNvSpPr/>
          <p:nvPr/>
        </p:nvSpPr>
        <p:spPr>
          <a:xfrm>
            <a:off x="2743200" y="32004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endParaRPr lang="en-US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Đính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kèm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tệp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ảnh</a:t>
            </a:r>
            <a:r>
              <a:rPr lang="en-US" sz="2400" dirty="0">
                <a:solidFill>
                  <a:srgbClr val="002060"/>
                </a:solidFill>
              </a:rPr>
              <a:t>, video,…)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123440" y="37084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513840" y="4348480"/>
            <a:ext cx="1229360" cy="49784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3</a:t>
            </a:r>
            <a:endParaRPr lang="en-US" sz="2400" dirty="0"/>
          </a:p>
        </p:txBody>
      </p:sp>
      <p:sp>
        <p:nvSpPr>
          <p:cNvPr id="16" name="Rectangle: Single Corner Rounded 15"/>
          <p:cNvSpPr/>
          <p:nvPr/>
        </p:nvSpPr>
        <p:spPr>
          <a:xfrm>
            <a:off x="2753360" y="435864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Bấm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nút</a:t>
            </a:r>
            <a:r>
              <a:rPr lang="en-US" sz="2400" dirty="0">
                <a:solidFill>
                  <a:srgbClr val="002060"/>
                </a:solidFill>
              </a:rPr>
              <a:t> “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”</a:t>
            </a:r>
            <a:endParaRPr lang="en-US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 err="1">
                <a:solidFill>
                  <a:srgbClr val="002060"/>
                </a:solidFill>
              </a:rPr>
              <a:t>Lưu</a:t>
            </a:r>
            <a:r>
              <a:rPr lang="en-US" sz="2400" dirty="0">
                <a:solidFill>
                  <a:srgbClr val="002060"/>
                </a:solidFill>
              </a:rPr>
              <a:t> ý: </a:t>
            </a:r>
            <a:r>
              <a:rPr lang="en-US" sz="2400" dirty="0" err="1">
                <a:solidFill>
                  <a:srgbClr val="002060"/>
                </a:solidFill>
              </a:rPr>
              <a:t>Trước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lại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soát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tả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diễn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đạt</a:t>
            </a:r>
            <a:r>
              <a:rPr lang="en-US" sz="2400" dirty="0">
                <a:solidFill>
                  <a:srgbClr val="002060"/>
                </a:solidFill>
              </a:rPr>
              <a:t>; </a:t>
            </a:r>
            <a:r>
              <a:rPr lang="en-US" sz="2400" dirty="0" err="1">
                <a:solidFill>
                  <a:srgbClr val="002060"/>
                </a:solidFill>
              </a:rPr>
              <a:t>kiểm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địa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chỉ</a:t>
            </a:r>
            <a:r>
              <a:rPr lang="en-US" sz="2400" dirty="0">
                <a:solidFill>
                  <a:srgbClr val="002060"/>
                </a:solidFill>
              </a:rPr>
              <a:t> email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nhận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2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1296</Words>
  <Application>WPS Presentation</Application>
  <PresentationFormat>Widescreen</PresentationFormat>
  <Paragraphs>53</Paragraphs>
  <Slides>17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SimSun</vt:lpstr>
      <vt:lpstr>Wingdings</vt:lpstr>
      <vt:lpstr>Arial</vt:lpstr>
      <vt:lpstr>Itim</vt:lpstr>
      <vt:lpstr>UTM Scriptina KT</vt:lpstr>
      <vt:lpstr>Coming Soon</vt:lpstr>
      <vt:lpstr>Livvic</vt:lpstr>
      <vt:lpstr>Roboto Condensed Light</vt:lpstr>
      <vt:lpstr>Calibri</vt:lpstr>
      <vt:lpstr>Times New Roman</vt:lpstr>
      <vt:lpstr>#9Slide03 AllRoundGothic</vt:lpstr>
      <vt:lpstr>Yu Gothic UI Semibold</vt:lpstr>
      <vt:lpstr>Cambria</vt:lpstr>
      <vt:lpstr>Calibri</vt:lpstr>
      <vt:lpstr>Microsoft YaHei</vt:lpstr>
      <vt:lpstr>Arial Unicode MS</vt:lpstr>
      <vt:lpstr>Calibri Light</vt:lpstr>
      <vt:lpstr>1_Office Theme</vt:lpstr>
      <vt:lpstr>Cute Greeting Cards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15</cp:revision>
  <dcterms:created xsi:type="dcterms:W3CDTF">2024-02-09T12:55:00Z</dcterms:created>
  <dcterms:modified xsi:type="dcterms:W3CDTF">2025-05-13T04:50:26Z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9834FF61603E426DAE924514EA1CB1CC_13</vt:lpwstr>
  </property>
  <property fmtid="{D5CDD505-2E9C-101B-9397-08002B2CF9AE}" pid="3" name="KSOProductBuildVer">
    <vt:lpwstr>1033-12.2.0.21179</vt:lpwstr>
  </property>
</Properties>
</file>