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57" r:id="rId6"/>
    <p:sldId id="258" r:id="rId7"/>
    <p:sldId id="263" r:id="rId8"/>
    <p:sldId id="264" r:id="rId9"/>
    <p:sldId id="266" r:id="rId10"/>
    <p:sldId id="268" r:id="rId11"/>
    <p:sldId id="273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CA2F-B5B1-4418-862B-8B6F79D10545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B9CA-B846-40B0-86F3-3988AE55C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5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8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8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76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76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514300"/>
            <a:ext cx="62418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720000" y="3886700"/>
            <a:ext cx="47832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239403" y="4560157"/>
            <a:ext cx="1119859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5851884" y="4422741"/>
            <a:ext cx="1052872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7538682" y="4557175"/>
            <a:ext cx="1583995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7610789" y="168698"/>
            <a:ext cx="1439754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256193" y="229573"/>
            <a:ext cx="1271379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4646414" y="229584"/>
            <a:ext cx="184899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5637241" y="49978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8592166" y="51029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970540" y="51029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26200" y="5578733"/>
            <a:ext cx="92016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849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6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5FBA-359D-462D-B23C-B83D43E79A9F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12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xmlns="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14" y="3236862"/>
            <a:ext cx="1826925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964" y="3236862"/>
            <a:ext cx="1615811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F34241-38F0-3B17-F21A-076B366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945" y="2026491"/>
            <a:ext cx="320982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D006867-B08C-4A2E-9A0C-DE8100E83EC0}"/>
              </a:ext>
            </a:extLst>
          </p:cNvPr>
          <p:cNvGrpSpPr/>
          <p:nvPr/>
        </p:nvGrpSpPr>
        <p:grpSpPr>
          <a:xfrm>
            <a:off x="1" y="66546"/>
            <a:ext cx="9143999" cy="2052589"/>
            <a:chOff x="1057342" y="1000081"/>
            <a:chExt cx="6754054" cy="1539442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="" xmlns:a16="http://schemas.microsoft.com/office/drawing/2014/main" id="{6FE3B38A-D7AF-0081-FAB4-E522EE635B16}"/>
                </a:ext>
              </a:extLst>
            </p:cNvPr>
            <p:cNvSpPr/>
            <p:nvPr/>
          </p:nvSpPr>
          <p:spPr>
            <a:xfrm>
              <a:off x="1057342" y="1000081"/>
              <a:ext cx="6754054" cy="1539442"/>
            </a:xfrm>
            <a:custGeom>
              <a:avLst/>
              <a:gdLst>
                <a:gd name="connsiteX0" fmla="*/ 0 w 6754054"/>
                <a:gd name="connsiteY0" fmla="*/ 74569 h 1232756"/>
                <a:gd name="connsiteX1" fmla="*/ 74569 w 6754054"/>
                <a:gd name="connsiteY1" fmla="*/ 0 h 1232756"/>
                <a:gd name="connsiteX2" fmla="*/ 536913 w 6754054"/>
                <a:gd name="connsiteY2" fmla="*/ 0 h 1232756"/>
                <a:gd name="connsiteX3" fmla="*/ 1065306 w 6754054"/>
                <a:gd name="connsiteY3" fmla="*/ 0 h 1232756"/>
                <a:gd name="connsiteX4" fmla="*/ 1857896 w 6754054"/>
                <a:gd name="connsiteY4" fmla="*/ 0 h 1232756"/>
                <a:gd name="connsiteX5" fmla="*/ 2320240 w 6754054"/>
                <a:gd name="connsiteY5" fmla="*/ 0 h 1232756"/>
                <a:gd name="connsiteX6" fmla="*/ 2782585 w 6754054"/>
                <a:gd name="connsiteY6" fmla="*/ 0 h 1232756"/>
                <a:gd name="connsiteX7" fmla="*/ 3244929 w 6754054"/>
                <a:gd name="connsiteY7" fmla="*/ 0 h 1232756"/>
                <a:gd name="connsiteX8" fmla="*/ 3905420 w 6754054"/>
                <a:gd name="connsiteY8" fmla="*/ 0 h 1232756"/>
                <a:gd name="connsiteX9" fmla="*/ 4565912 w 6754054"/>
                <a:gd name="connsiteY9" fmla="*/ 0 h 1232756"/>
                <a:gd name="connsiteX10" fmla="*/ 5226403 w 6754054"/>
                <a:gd name="connsiteY10" fmla="*/ 0 h 1232756"/>
                <a:gd name="connsiteX11" fmla="*/ 6018993 w 6754054"/>
                <a:gd name="connsiteY11" fmla="*/ 0 h 1232756"/>
                <a:gd name="connsiteX12" fmla="*/ 6679485 w 6754054"/>
                <a:gd name="connsiteY12" fmla="*/ 0 h 1232756"/>
                <a:gd name="connsiteX13" fmla="*/ 6754054 w 6754054"/>
                <a:gd name="connsiteY13" fmla="*/ 74569 h 1232756"/>
                <a:gd name="connsiteX14" fmla="*/ 6754054 w 6754054"/>
                <a:gd name="connsiteY14" fmla="*/ 594706 h 1232756"/>
                <a:gd name="connsiteX15" fmla="*/ 6754054 w 6754054"/>
                <a:gd name="connsiteY15" fmla="*/ 1158187 h 1232756"/>
                <a:gd name="connsiteX16" fmla="*/ 6679485 w 6754054"/>
                <a:gd name="connsiteY16" fmla="*/ 1232756 h 1232756"/>
                <a:gd name="connsiteX17" fmla="*/ 6151092 w 6754054"/>
                <a:gd name="connsiteY17" fmla="*/ 1232756 h 1232756"/>
                <a:gd name="connsiteX18" fmla="*/ 5622698 w 6754054"/>
                <a:gd name="connsiteY18" fmla="*/ 1232756 h 1232756"/>
                <a:gd name="connsiteX19" fmla="*/ 5160354 w 6754054"/>
                <a:gd name="connsiteY19" fmla="*/ 1232756 h 1232756"/>
                <a:gd name="connsiteX20" fmla="*/ 4367764 w 6754054"/>
                <a:gd name="connsiteY20" fmla="*/ 1232756 h 1232756"/>
                <a:gd name="connsiteX21" fmla="*/ 3707273 w 6754054"/>
                <a:gd name="connsiteY21" fmla="*/ 1232756 h 1232756"/>
                <a:gd name="connsiteX22" fmla="*/ 3112830 w 6754054"/>
                <a:gd name="connsiteY22" fmla="*/ 1232756 h 1232756"/>
                <a:gd name="connsiteX23" fmla="*/ 2386290 w 6754054"/>
                <a:gd name="connsiteY23" fmla="*/ 1232756 h 1232756"/>
                <a:gd name="connsiteX24" fmla="*/ 1725798 w 6754054"/>
                <a:gd name="connsiteY24" fmla="*/ 1232756 h 1232756"/>
                <a:gd name="connsiteX25" fmla="*/ 1131356 w 6754054"/>
                <a:gd name="connsiteY25" fmla="*/ 1232756 h 1232756"/>
                <a:gd name="connsiteX26" fmla="*/ 669011 w 6754054"/>
                <a:gd name="connsiteY26" fmla="*/ 1232756 h 1232756"/>
                <a:gd name="connsiteX27" fmla="*/ 74569 w 6754054"/>
                <a:gd name="connsiteY27" fmla="*/ 1232756 h 1232756"/>
                <a:gd name="connsiteX28" fmla="*/ 0 w 6754054"/>
                <a:gd name="connsiteY28" fmla="*/ 1158187 h 1232756"/>
                <a:gd name="connsiteX29" fmla="*/ 0 w 6754054"/>
                <a:gd name="connsiteY29" fmla="*/ 638050 h 1232756"/>
                <a:gd name="connsiteX30" fmla="*/ 0 w 6754054"/>
                <a:gd name="connsiteY30" fmla="*/ 74569 h 123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54054" h="1232756" fill="none" extrusionOk="0">
                  <a:moveTo>
                    <a:pt x="0" y="74569"/>
                  </a:moveTo>
                  <a:cubicBezTo>
                    <a:pt x="-787" y="39801"/>
                    <a:pt x="30378" y="-3330"/>
                    <a:pt x="74569" y="0"/>
                  </a:cubicBezTo>
                  <a:cubicBezTo>
                    <a:pt x="247953" y="-12467"/>
                    <a:pt x="421956" y="14990"/>
                    <a:pt x="536913" y="0"/>
                  </a:cubicBezTo>
                  <a:cubicBezTo>
                    <a:pt x="651870" y="-14990"/>
                    <a:pt x="804491" y="17741"/>
                    <a:pt x="1065306" y="0"/>
                  </a:cubicBezTo>
                  <a:cubicBezTo>
                    <a:pt x="1326121" y="-17741"/>
                    <a:pt x="1592411" y="-29510"/>
                    <a:pt x="1857896" y="0"/>
                  </a:cubicBezTo>
                  <a:cubicBezTo>
                    <a:pt x="2123381" y="29510"/>
                    <a:pt x="2161530" y="21103"/>
                    <a:pt x="2320240" y="0"/>
                  </a:cubicBezTo>
                  <a:cubicBezTo>
                    <a:pt x="2478950" y="-21103"/>
                    <a:pt x="2572724" y="-17941"/>
                    <a:pt x="2782585" y="0"/>
                  </a:cubicBezTo>
                  <a:cubicBezTo>
                    <a:pt x="2992447" y="17941"/>
                    <a:pt x="3098533" y="-6141"/>
                    <a:pt x="3244929" y="0"/>
                  </a:cubicBezTo>
                  <a:cubicBezTo>
                    <a:pt x="3391325" y="6141"/>
                    <a:pt x="3684128" y="25154"/>
                    <a:pt x="3905420" y="0"/>
                  </a:cubicBezTo>
                  <a:cubicBezTo>
                    <a:pt x="4126712" y="-25154"/>
                    <a:pt x="4376979" y="52"/>
                    <a:pt x="4565912" y="0"/>
                  </a:cubicBezTo>
                  <a:cubicBezTo>
                    <a:pt x="4754845" y="-52"/>
                    <a:pt x="4957615" y="-18774"/>
                    <a:pt x="5226403" y="0"/>
                  </a:cubicBezTo>
                  <a:cubicBezTo>
                    <a:pt x="5495191" y="18774"/>
                    <a:pt x="5829439" y="-864"/>
                    <a:pt x="6018993" y="0"/>
                  </a:cubicBezTo>
                  <a:cubicBezTo>
                    <a:pt x="6208547" y="864"/>
                    <a:pt x="6495614" y="-21256"/>
                    <a:pt x="6679485" y="0"/>
                  </a:cubicBezTo>
                  <a:cubicBezTo>
                    <a:pt x="6730722" y="443"/>
                    <a:pt x="6750264" y="39924"/>
                    <a:pt x="6754054" y="74569"/>
                  </a:cubicBezTo>
                  <a:cubicBezTo>
                    <a:pt x="6756669" y="246916"/>
                    <a:pt x="6766307" y="354092"/>
                    <a:pt x="6754054" y="594706"/>
                  </a:cubicBezTo>
                  <a:cubicBezTo>
                    <a:pt x="6741801" y="835320"/>
                    <a:pt x="6772859" y="933440"/>
                    <a:pt x="6754054" y="1158187"/>
                  </a:cubicBezTo>
                  <a:cubicBezTo>
                    <a:pt x="6751423" y="1198537"/>
                    <a:pt x="6717763" y="1226927"/>
                    <a:pt x="6679485" y="1232756"/>
                  </a:cubicBezTo>
                  <a:cubicBezTo>
                    <a:pt x="6513793" y="1207192"/>
                    <a:pt x="6271918" y="1244082"/>
                    <a:pt x="6151092" y="1232756"/>
                  </a:cubicBezTo>
                  <a:cubicBezTo>
                    <a:pt x="6030266" y="1221430"/>
                    <a:pt x="5826986" y="1210741"/>
                    <a:pt x="5622698" y="1232756"/>
                  </a:cubicBezTo>
                  <a:cubicBezTo>
                    <a:pt x="5418410" y="1254771"/>
                    <a:pt x="5371159" y="1232677"/>
                    <a:pt x="5160354" y="1232756"/>
                  </a:cubicBezTo>
                  <a:cubicBezTo>
                    <a:pt x="4949549" y="1232835"/>
                    <a:pt x="4615465" y="1247665"/>
                    <a:pt x="4367764" y="1232756"/>
                  </a:cubicBezTo>
                  <a:cubicBezTo>
                    <a:pt x="4120063" y="1217848"/>
                    <a:pt x="3882836" y="1205985"/>
                    <a:pt x="3707273" y="1232756"/>
                  </a:cubicBezTo>
                  <a:cubicBezTo>
                    <a:pt x="3531710" y="1259527"/>
                    <a:pt x="3278358" y="1244321"/>
                    <a:pt x="3112830" y="1232756"/>
                  </a:cubicBezTo>
                  <a:cubicBezTo>
                    <a:pt x="2947302" y="1221191"/>
                    <a:pt x="2696596" y="1243210"/>
                    <a:pt x="2386290" y="1232756"/>
                  </a:cubicBezTo>
                  <a:cubicBezTo>
                    <a:pt x="2075984" y="1222302"/>
                    <a:pt x="1991265" y="1235500"/>
                    <a:pt x="1725798" y="1232756"/>
                  </a:cubicBezTo>
                  <a:cubicBezTo>
                    <a:pt x="1460331" y="1230012"/>
                    <a:pt x="1278846" y="1230932"/>
                    <a:pt x="1131356" y="1232756"/>
                  </a:cubicBezTo>
                  <a:cubicBezTo>
                    <a:pt x="983866" y="1234580"/>
                    <a:pt x="788498" y="1246864"/>
                    <a:pt x="669011" y="1232756"/>
                  </a:cubicBezTo>
                  <a:cubicBezTo>
                    <a:pt x="549524" y="1218648"/>
                    <a:pt x="222273" y="1241796"/>
                    <a:pt x="74569" y="1232756"/>
                  </a:cubicBezTo>
                  <a:cubicBezTo>
                    <a:pt x="32715" y="1237577"/>
                    <a:pt x="8803" y="1201345"/>
                    <a:pt x="0" y="1158187"/>
                  </a:cubicBezTo>
                  <a:cubicBezTo>
                    <a:pt x="-17337" y="1001965"/>
                    <a:pt x="11044" y="797535"/>
                    <a:pt x="0" y="638050"/>
                  </a:cubicBezTo>
                  <a:cubicBezTo>
                    <a:pt x="-11044" y="478565"/>
                    <a:pt x="-3590" y="336174"/>
                    <a:pt x="0" y="74569"/>
                  </a:cubicBezTo>
                  <a:close/>
                </a:path>
                <a:path w="6754054" h="1232756" stroke="0" extrusionOk="0">
                  <a:moveTo>
                    <a:pt x="0" y="74569"/>
                  </a:moveTo>
                  <a:cubicBezTo>
                    <a:pt x="291" y="42281"/>
                    <a:pt x="37748" y="7795"/>
                    <a:pt x="74569" y="0"/>
                  </a:cubicBezTo>
                  <a:cubicBezTo>
                    <a:pt x="358201" y="-32576"/>
                    <a:pt x="574519" y="-27852"/>
                    <a:pt x="801110" y="0"/>
                  </a:cubicBezTo>
                  <a:cubicBezTo>
                    <a:pt x="1027701" y="27852"/>
                    <a:pt x="1120393" y="-19743"/>
                    <a:pt x="1329503" y="0"/>
                  </a:cubicBezTo>
                  <a:cubicBezTo>
                    <a:pt x="1538613" y="19743"/>
                    <a:pt x="1658834" y="-16825"/>
                    <a:pt x="1857896" y="0"/>
                  </a:cubicBezTo>
                  <a:cubicBezTo>
                    <a:pt x="2056958" y="16825"/>
                    <a:pt x="2295342" y="28064"/>
                    <a:pt x="2584437" y="0"/>
                  </a:cubicBezTo>
                  <a:cubicBezTo>
                    <a:pt x="2873532" y="-28064"/>
                    <a:pt x="3056825" y="5772"/>
                    <a:pt x="3178880" y="0"/>
                  </a:cubicBezTo>
                  <a:cubicBezTo>
                    <a:pt x="3300935" y="-5772"/>
                    <a:pt x="3751825" y="-5579"/>
                    <a:pt x="3971469" y="0"/>
                  </a:cubicBezTo>
                  <a:cubicBezTo>
                    <a:pt x="4191113" y="5579"/>
                    <a:pt x="4404325" y="23265"/>
                    <a:pt x="4764059" y="0"/>
                  </a:cubicBezTo>
                  <a:cubicBezTo>
                    <a:pt x="5123793" y="-23265"/>
                    <a:pt x="5343189" y="22127"/>
                    <a:pt x="5490600" y="0"/>
                  </a:cubicBezTo>
                  <a:cubicBezTo>
                    <a:pt x="5638011" y="-22127"/>
                    <a:pt x="5769115" y="-8487"/>
                    <a:pt x="6018993" y="0"/>
                  </a:cubicBezTo>
                  <a:cubicBezTo>
                    <a:pt x="6268871" y="8487"/>
                    <a:pt x="6520676" y="-16590"/>
                    <a:pt x="6679485" y="0"/>
                  </a:cubicBezTo>
                  <a:cubicBezTo>
                    <a:pt x="6721230" y="-3677"/>
                    <a:pt x="6760817" y="34800"/>
                    <a:pt x="6754054" y="74569"/>
                  </a:cubicBezTo>
                  <a:cubicBezTo>
                    <a:pt x="6761614" y="223321"/>
                    <a:pt x="6771487" y="342321"/>
                    <a:pt x="6754054" y="594706"/>
                  </a:cubicBezTo>
                  <a:cubicBezTo>
                    <a:pt x="6736621" y="847091"/>
                    <a:pt x="6756697" y="999567"/>
                    <a:pt x="6754054" y="1158187"/>
                  </a:cubicBezTo>
                  <a:cubicBezTo>
                    <a:pt x="6757954" y="1198230"/>
                    <a:pt x="6721075" y="1239641"/>
                    <a:pt x="6679485" y="1232756"/>
                  </a:cubicBezTo>
                  <a:cubicBezTo>
                    <a:pt x="6424291" y="1269041"/>
                    <a:pt x="6142705" y="1271550"/>
                    <a:pt x="5886895" y="1232756"/>
                  </a:cubicBezTo>
                  <a:cubicBezTo>
                    <a:pt x="5631085" y="1193963"/>
                    <a:pt x="5577213" y="1258742"/>
                    <a:pt x="5292453" y="1232756"/>
                  </a:cubicBezTo>
                  <a:cubicBezTo>
                    <a:pt x="5007693" y="1206770"/>
                    <a:pt x="4830405" y="1221821"/>
                    <a:pt x="4499863" y="1232756"/>
                  </a:cubicBezTo>
                  <a:cubicBezTo>
                    <a:pt x="4169321" y="1243692"/>
                    <a:pt x="4073715" y="1210494"/>
                    <a:pt x="3773322" y="1232756"/>
                  </a:cubicBezTo>
                  <a:cubicBezTo>
                    <a:pt x="3472929" y="1255018"/>
                    <a:pt x="3438758" y="1210137"/>
                    <a:pt x="3178880" y="1232756"/>
                  </a:cubicBezTo>
                  <a:cubicBezTo>
                    <a:pt x="2919002" y="1255375"/>
                    <a:pt x="2821875" y="1252516"/>
                    <a:pt x="2650486" y="1232756"/>
                  </a:cubicBezTo>
                  <a:cubicBezTo>
                    <a:pt x="2479097" y="1212996"/>
                    <a:pt x="2290081" y="1233295"/>
                    <a:pt x="2122093" y="1232756"/>
                  </a:cubicBezTo>
                  <a:cubicBezTo>
                    <a:pt x="1954105" y="1232217"/>
                    <a:pt x="1691170" y="1213664"/>
                    <a:pt x="1329503" y="1232756"/>
                  </a:cubicBezTo>
                  <a:cubicBezTo>
                    <a:pt x="967836" y="1251849"/>
                    <a:pt x="860481" y="1206221"/>
                    <a:pt x="735061" y="1232756"/>
                  </a:cubicBezTo>
                  <a:cubicBezTo>
                    <a:pt x="609641" y="1259291"/>
                    <a:pt x="212646" y="1221681"/>
                    <a:pt x="74569" y="1232756"/>
                  </a:cubicBezTo>
                  <a:cubicBezTo>
                    <a:pt x="31983" y="1228570"/>
                    <a:pt x="1076" y="1200945"/>
                    <a:pt x="0" y="1158187"/>
                  </a:cubicBezTo>
                  <a:cubicBezTo>
                    <a:pt x="7635" y="947851"/>
                    <a:pt x="13841" y="761817"/>
                    <a:pt x="0" y="616378"/>
                  </a:cubicBezTo>
                  <a:cubicBezTo>
                    <a:pt x="-13841" y="470939"/>
                    <a:pt x="296" y="250777"/>
                    <a:pt x="0" y="74569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BE4142-E127-4F37-A3E1-86D146308FB5}"/>
                </a:ext>
              </a:extLst>
            </p:cNvPr>
            <p:cNvSpPr/>
            <p:nvPr/>
          </p:nvSpPr>
          <p:spPr>
            <a:xfrm>
              <a:off x="1722634" y="1116239"/>
              <a:ext cx="6076031" cy="140423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 vị ngữ thích hợp thay thế cho bông hoa trong đoạn văn dưới đây:</a:t>
              </a:r>
            </a:p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đỏ ngầu phù sa, ì oạp đêm ngày, là món quà sông trao cho đồng ruộng, chồm lên vỗ bờ, chảy lững lờ)</a:t>
              </a:r>
              <a:endPara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74EC8A9-1259-58B5-1679-1F3282EB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24" y="1206984"/>
              <a:ext cx="558398" cy="71282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84E42A-9E0E-3C87-2162-FE3B3F3B2968}"/>
              </a:ext>
            </a:extLst>
          </p:cNvPr>
          <p:cNvSpPr/>
          <p:nvPr/>
        </p:nvSpPr>
        <p:spPr>
          <a:xfrm>
            <a:off x="111534" y="2769317"/>
            <a:ext cx="8924962" cy="4100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BC65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/>
              <a:t>- </a:t>
            </a:r>
            <a:endParaRPr lang="en-US" sz="2000" smtClean="0"/>
          </a:p>
          <a:p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4" y="2703785"/>
            <a:ext cx="901523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D006867-B08C-4A2E-9A0C-DE8100E83EC0}"/>
              </a:ext>
            </a:extLst>
          </p:cNvPr>
          <p:cNvGrpSpPr/>
          <p:nvPr/>
        </p:nvGrpSpPr>
        <p:grpSpPr>
          <a:xfrm>
            <a:off x="1" y="66546"/>
            <a:ext cx="9143999" cy="2052589"/>
            <a:chOff x="1057342" y="1000081"/>
            <a:chExt cx="6754054" cy="1539442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="" xmlns:a16="http://schemas.microsoft.com/office/drawing/2014/main" id="{6FE3B38A-D7AF-0081-FAB4-E522EE635B16}"/>
                </a:ext>
              </a:extLst>
            </p:cNvPr>
            <p:cNvSpPr/>
            <p:nvPr/>
          </p:nvSpPr>
          <p:spPr>
            <a:xfrm>
              <a:off x="1057342" y="1000081"/>
              <a:ext cx="6754054" cy="1539442"/>
            </a:xfrm>
            <a:custGeom>
              <a:avLst/>
              <a:gdLst>
                <a:gd name="connsiteX0" fmla="*/ 0 w 6754054"/>
                <a:gd name="connsiteY0" fmla="*/ 74569 h 1232756"/>
                <a:gd name="connsiteX1" fmla="*/ 74569 w 6754054"/>
                <a:gd name="connsiteY1" fmla="*/ 0 h 1232756"/>
                <a:gd name="connsiteX2" fmla="*/ 536913 w 6754054"/>
                <a:gd name="connsiteY2" fmla="*/ 0 h 1232756"/>
                <a:gd name="connsiteX3" fmla="*/ 1065306 w 6754054"/>
                <a:gd name="connsiteY3" fmla="*/ 0 h 1232756"/>
                <a:gd name="connsiteX4" fmla="*/ 1857896 w 6754054"/>
                <a:gd name="connsiteY4" fmla="*/ 0 h 1232756"/>
                <a:gd name="connsiteX5" fmla="*/ 2320240 w 6754054"/>
                <a:gd name="connsiteY5" fmla="*/ 0 h 1232756"/>
                <a:gd name="connsiteX6" fmla="*/ 2782585 w 6754054"/>
                <a:gd name="connsiteY6" fmla="*/ 0 h 1232756"/>
                <a:gd name="connsiteX7" fmla="*/ 3244929 w 6754054"/>
                <a:gd name="connsiteY7" fmla="*/ 0 h 1232756"/>
                <a:gd name="connsiteX8" fmla="*/ 3905420 w 6754054"/>
                <a:gd name="connsiteY8" fmla="*/ 0 h 1232756"/>
                <a:gd name="connsiteX9" fmla="*/ 4565912 w 6754054"/>
                <a:gd name="connsiteY9" fmla="*/ 0 h 1232756"/>
                <a:gd name="connsiteX10" fmla="*/ 5226403 w 6754054"/>
                <a:gd name="connsiteY10" fmla="*/ 0 h 1232756"/>
                <a:gd name="connsiteX11" fmla="*/ 6018993 w 6754054"/>
                <a:gd name="connsiteY11" fmla="*/ 0 h 1232756"/>
                <a:gd name="connsiteX12" fmla="*/ 6679485 w 6754054"/>
                <a:gd name="connsiteY12" fmla="*/ 0 h 1232756"/>
                <a:gd name="connsiteX13" fmla="*/ 6754054 w 6754054"/>
                <a:gd name="connsiteY13" fmla="*/ 74569 h 1232756"/>
                <a:gd name="connsiteX14" fmla="*/ 6754054 w 6754054"/>
                <a:gd name="connsiteY14" fmla="*/ 594706 h 1232756"/>
                <a:gd name="connsiteX15" fmla="*/ 6754054 w 6754054"/>
                <a:gd name="connsiteY15" fmla="*/ 1158187 h 1232756"/>
                <a:gd name="connsiteX16" fmla="*/ 6679485 w 6754054"/>
                <a:gd name="connsiteY16" fmla="*/ 1232756 h 1232756"/>
                <a:gd name="connsiteX17" fmla="*/ 6151092 w 6754054"/>
                <a:gd name="connsiteY17" fmla="*/ 1232756 h 1232756"/>
                <a:gd name="connsiteX18" fmla="*/ 5622698 w 6754054"/>
                <a:gd name="connsiteY18" fmla="*/ 1232756 h 1232756"/>
                <a:gd name="connsiteX19" fmla="*/ 5160354 w 6754054"/>
                <a:gd name="connsiteY19" fmla="*/ 1232756 h 1232756"/>
                <a:gd name="connsiteX20" fmla="*/ 4367764 w 6754054"/>
                <a:gd name="connsiteY20" fmla="*/ 1232756 h 1232756"/>
                <a:gd name="connsiteX21" fmla="*/ 3707273 w 6754054"/>
                <a:gd name="connsiteY21" fmla="*/ 1232756 h 1232756"/>
                <a:gd name="connsiteX22" fmla="*/ 3112830 w 6754054"/>
                <a:gd name="connsiteY22" fmla="*/ 1232756 h 1232756"/>
                <a:gd name="connsiteX23" fmla="*/ 2386290 w 6754054"/>
                <a:gd name="connsiteY23" fmla="*/ 1232756 h 1232756"/>
                <a:gd name="connsiteX24" fmla="*/ 1725798 w 6754054"/>
                <a:gd name="connsiteY24" fmla="*/ 1232756 h 1232756"/>
                <a:gd name="connsiteX25" fmla="*/ 1131356 w 6754054"/>
                <a:gd name="connsiteY25" fmla="*/ 1232756 h 1232756"/>
                <a:gd name="connsiteX26" fmla="*/ 669011 w 6754054"/>
                <a:gd name="connsiteY26" fmla="*/ 1232756 h 1232756"/>
                <a:gd name="connsiteX27" fmla="*/ 74569 w 6754054"/>
                <a:gd name="connsiteY27" fmla="*/ 1232756 h 1232756"/>
                <a:gd name="connsiteX28" fmla="*/ 0 w 6754054"/>
                <a:gd name="connsiteY28" fmla="*/ 1158187 h 1232756"/>
                <a:gd name="connsiteX29" fmla="*/ 0 w 6754054"/>
                <a:gd name="connsiteY29" fmla="*/ 638050 h 1232756"/>
                <a:gd name="connsiteX30" fmla="*/ 0 w 6754054"/>
                <a:gd name="connsiteY30" fmla="*/ 74569 h 123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54054" h="1232756" fill="none" extrusionOk="0">
                  <a:moveTo>
                    <a:pt x="0" y="74569"/>
                  </a:moveTo>
                  <a:cubicBezTo>
                    <a:pt x="-787" y="39801"/>
                    <a:pt x="30378" y="-3330"/>
                    <a:pt x="74569" y="0"/>
                  </a:cubicBezTo>
                  <a:cubicBezTo>
                    <a:pt x="247953" y="-12467"/>
                    <a:pt x="421956" y="14990"/>
                    <a:pt x="536913" y="0"/>
                  </a:cubicBezTo>
                  <a:cubicBezTo>
                    <a:pt x="651870" y="-14990"/>
                    <a:pt x="804491" y="17741"/>
                    <a:pt x="1065306" y="0"/>
                  </a:cubicBezTo>
                  <a:cubicBezTo>
                    <a:pt x="1326121" y="-17741"/>
                    <a:pt x="1592411" y="-29510"/>
                    <a:pt x="1857896" y="0"/>
                  </a:cubicBezTo>
                  <a:cubicBezTo>
                    <a:pt x="2123381" y="29510"/>
                    <a:pt x="2161530" y="21103"/>
                    <a:pt x="2320240" y="0"/>
                  </a:cubicBezTo>
                  <a:cubicBezTo>
                    <a:pt x="2478950" y="-21103"/>
                    <a:pt x="2572724" y="-17941"/>
                    <a:pt x="2782585" y="0"/>
                  </a:cubicBezTo>
                  <a:cubicBezTo>
                    <a:pt x="2992447" y="17941"/>
                    <a:pt x="3098533" y="-6141"/>
                    <a:pt x="3244929" y="0"/>
                  </a:cubicBezTo>
                  <a:cubicBezTo>
                    <a:pt x="3391325" y="6141"/>
                    <a:pt x="3684128" y="25154"/>
                    <a:pt x="3905420" y="0"/>
                  </a:cubicBezTo>
                  <a:cubicBezTo>
                    <a:pt x="4126712" y="-25154"/>
                    <a:pt x="4376979" y="52"/>
                    <a:pt x="4565912" y="0"/>
                  </a:cubicBezTo>
                  <a:cubicBezTo>
                    <a:pt x="4754845" y="-52"/>
                    <a:pt x="4957615" y="-18774"/>
                    <a:pt x="5226403" y="0"/>
                  </a:cubicBezTo>
                  <a:cubicBezTo>
                    <a:pt x="5495191" y="18774"/>
                    <a:pt x="5829439" y="-864"/>
                    <a:pt x="6018993" y="0"/>
                  </a:cubicBezTo>
                  <a:cubicBezTo>
                    <a:pt x="6208547" y="864"/>
                    <a:pt x="6495614" y="-21256"/>
                    <a:pt x="6679485" y="0"/>
                  </a:cubicBezTo>
                  <a:cubicBezTo>
                    <a:pt x="6730722" y="443"/>
                    <a:pt x="6750264" y="39924"/>
                    <a:pt x="6754054" y="74569"/>
                  </a:cubicBezTo>
                  <a:cubicBezTo>
                    <a:pt x="6756669" y="246916"/>
                    <a:pt x="6766307" y="354092"/>
                    <a:pt x="6754054" y="594706"/>
                  </a:cubicBezTo>
                  <a:cubicBezTo>
                    <a:pt x="6741801" y="835320"/>
                    <a:pt x="6772859" y="933440"/>
                    <a:pt x="6754054" y="1158187"/>
                  </a:cubicBezTo>
                  <a:cubicBezTo>
                    <a:pt x="6751423" y="1198537"/>
                    <a:pt x="6717763" y="1226927"/>
                    <a:pt x="6679485" y="1232756"/>
                  </a:cubicBezTo>
                  <a:cubicBezTo>
                    <a:pt x="6513793" y="1207192"/>
                    <a:pt x="6271918" y="1244082"/>
                    <a:pt x="6151092" y="1232756"/>
                  </a:cubicBezTo>
                  <a:cubicBezTo>
                    <a:pt x="6030266" y="1221430"/>
                    <a:pt x="5826986" y="1210741"/>
                    <a:pt x="5622698" y="1232756"/>
                  </a:cubicBezTo>
                  <a:cubicBezTo>
                    <a:pt x="5418410" y="1254771"/>
                    <a:pt x="5371159" y="1232677"/>
                    <a:pt x="5160354" y="1232756"/>
                  </a:cubicBezTo>
                  <a:cubicBezTo>
                    <a:pt x="4949549" y="1232835"/>
                    <a:pt x="4615465" y="1247665"/>
                    <a:pt x="4367764" y="1232756"/>
                  </a:cubicBezTo>
                  <a:cubicBezTo>
                    <a:pt x="4120063" y="1217848"/>
                    <a:pt x="3882836" y="1205985"/>
                    <a:pt x="3707273" y="1232756"/>
                  </a:cubicBezTo>
                  <a:cubicBezTo>
                    <a:pt x="3531710" y="1259527"/>
                    <a:pt x="3278358" y="1244321"/>
                    <a:pt x="3112830" y="1232756"/>
                  </a:cubicBezTo>
                  <a:cubicBezTo>
                    <a:pt x="2947302" y="1221191"/>
                    <a:pt x="2696596" y="1243210"/>
                    <a:pt x="2386290" y="1232756"/>
                  </a:cubicBezTo>
                  <a:cubicBezTo>
                    <a:pt x="2075984" y="1222302"/>
                    <a:pt x="1991265" y="1235500"/>
                    <a:pt x="1725798" y="1232756"/>
                  </a:cubicBezTo>
                  <a:cubicBezTo>
                    <a:pt x="1460331" y="1230012"/>
                    <a:pt x="1278846" y="1230932"/>
                    <a:pt x="1131356" y="1232756"/>
                  </a:cubicBezTo>
                  <a:cubicBezTo>
                    <a:pt x="983866" y="1234580"/>
                    <a:pt x="788498" y="1246864"/>
                    <a:pt x="669011" y="1232756"/>
                  </a:cubicBezTo>
                  <a:cubicBezTo>
                    <a:pt x="549524" y="1218648"/>
                    <a:pt x="222273" y="1241796"/>
                    <a:pt x="74569" y="1232756"/>
                  </a:cubicBezTo>
                  <a:cubicBezTo>
                    <a:pt x="32715" y="1237577"/>
                    <a:pt x="8803" y="1201345"/>
                    <a:pt x="0" y="1158187"/>
                  </a:cubicBezTo>
                  <a:cubicBezTo>
                    <a:pt x="-17337" y="1001965"/>
                    <a:pt x="11044" y="797535"/>
                    <a:pt x="0" y="638050"/>
                  </a:cubicBezTo>
                  <a:cubicBezTo>
                    <a:pt x="-11044" y="478565"/>
                    <a:pt x="-3590" y="336174"/>
                    <a:pt x="0" y="74569"/>
                  </a:cubicBezTo>
                  <a:close/>
                </a:path>
                <a:path w="6754054" h="1232756" stroke="0" extrusionOk="0">
                  <a:moveTo>
                    <a:pt x="0" y="74569"/>
                  </a:moveTo>
                  <a:cubicBezTo>
                    <a:pt x="291" y="42281"/>
                    <a:pt x="37748" y="7795"/>
                    <a:pt x="74569" y="0"/>
                  </a:cubicBezTo>
                  <a:cubicBezTo>
                    <a:pt x="358201" y="-32576"/>
                    <a:pt x="574519" y="-27852"/>
                    <a:pt x="801110" y="0"/>
                  </a:cubicBezTo>
                  <a:cubicBezTo>
                    <a:pt x="1027701" y="27852"/>
                    <a:pt x="1120393" y="-19743"/>
                    <a:pt x="1329503" y="0"/>
                  </a:cubicBezTo>
                  <a:cubicBezTo>
                    <a:pt x="1538613" y="19743"/>
                    <a:pt x="1658834" y="-16825"/>
                    <a:pt x="1857896" y="0"/>
                  </a:cubicBezTo>
                  <a:cubicBezTo>
                    <a:pt x="2056958" y="16825"/>
                    <a:pt x="2295342" y="28064"/>
                    <a:pt x="2584437" y="0"/>
                  </a:cubicBezTo>
                  <a:cubicBezTo>
                    <a:pt x="2873532" y="-28064"/>
                    <a:pt x="3056825" y="5772"/>
                    <a:pt x="3178880" y="0"/>
                  </a:cubicBezTo>
                  <a:cubicBezTo>
                    <a:pt x="3300935" y="-5772"/>
                    <a:pt x="3751825" y="-5579"/>
                    <a:pt x="3971469" y="0"/>
                  </a:cubicBezTo>
                  <a:cubicBezTo>
                    <a:pt x="4191113" y="5579"/>
                    <a:pt x="4404325" y="23265"/>
                    <a:pt x="4764059" y="0"/>
                  </a:cubicBezTo>
                  <a:cubicBezTo>
                    <a:pt x="5123793" y="-23265"/>
                    <a:pt x="5343189" y="22127"/>
                    <a:pt x="5490600" y="0"/>
                  </a:cubicBezTo>
                  <a:cubicBezTo>
                    <a:pt x="5638011" y="-22127"/>
                    <a:pt x="5769115" y="-8487"/>
                    <a:pt x="6018993" y="0"/>
                  </a:cubicBezTo>
                  <a:cubicBezTo>
                    <a:pt x="6268871" y="8487"/>
                    <a:pt x="6520676" y="-16590"/>
                    <a:pt x="6679485" y="0"/>
                  </a:cubicBezTo>
                  <a:cubicBezTo>
                    <a:pt x="6721230" y="-3677"/>
                    <a:pt x="6760817" y="34800"/>
                    <a:pt x="6754054" y="74569"/>
                  </a:cubicBezTo>
                  <a:cubicBezTo>
                    <a:pt x="6761614" y="223321"/>
                    <a:pt x="6771487" y="342321"/>
                    <a:pt x="6754054" y="594706"/>
                  </a:cubicBezTo>
                  <a:cubicBezTo>
                    <a:pt x="6736621" y="847091"/>
                    <a:pt x="6756697" y="999567"/>
                    <a:pt x="6754054" y="1158187"/>
                  </a:cubicBezTo>
                  <a:cubicBezTo>
                    <a:pt x="6757954" y="1198230"/>
                    <a:pt x="6721075" y="1239641"/>
                    <a:pt x="6679485" y="1232756"/>
                  </a:cubicBezTo>
                  <a:cubicBezTo>
                    <a:pt x="6424291" y="1269041"/>
                    <a:pt x="6142705" y="1271550"/>
                    <a:pt x="5886895" y="1232756"/>
                  </a:cubicBezTo>
                  <a:cubicBezTo>
                    <a:pt x="5631085" y="1193963"/>
                    <a:pt x="5577213" y="1258742"/>
                    <a:pt x="5292453" y="1232756"/>
                  </a:cubicBezTo>
                  <a:cubicBezTo>
                    <a:pt x="5007693" y="1206770"/>
                    <a:pt x="4830405" y="1221821"/>
                    <a:pt x="4499863" y="1232756"/>
                  </a:cubicBezTo>
                  <a:cubicBezTo>
                    <a:pt x="4169321" y="1243692"/>
                    <a:pt x="4073715" y="1210494"/>
                    <a:pt x="3773322" y="1232756"/>
                  </a:cubicBezTo>
                  <a:cubicBezTo>
                    <a:pt x="3472929" y="1255018"/>
                    <a:pt x="3438758" y="1210137"/>
                    <a:pt x="3178880" y="1232756"/>
                  </a:cubicBezTo>
                  <a:cubicBezTo>
                    <a:pt x="2919002" y="1255375"/>
                    <a:pt x="2821875" y="1252516"/>
                    <a:pt x="2650486" y="1232756"/>
                  </a:cubicBezTo>
                  <a:cubicBezTo>
                    <a:pt x="2479097" y="1212996"/>
                    <a:pt x="2290081" y="1233295"/>
                    <a:pt x="2122093" y="1232756"/>
                  </a:cubicBezTo>
                  <a:cubicBezTo>
                    <a:pt x="1954105" y="1232217"/>
                    <a:pt x="1691170" y="1213664"/>
                    <a:pt x="1329503" y="1232756"/>
                  </a:cubicBezTo>
                  <a:cubicBezTo>
                    <a:pt x="967836" y="1251849"/>
                    <a:pt x="860481" y="1206221"/>
                    <a:pt x="735061" y="1232756"/>
                  </a:cubicBezTo>
                  <a:cubicBezTo>
                    <a:pt x="609641" y="1259291"/>
                    <a:pt x="212646" y="1221681"/>
                    <a:pt x="74569" y="1232756"/>
                  </a:cubicBezTo>
                  <a:cubicBezTo>
                    <a:pt x="31983" y="1228570"/>
                    <a:pt x="1076" y="1200945"/>
                    <a:pt x="0" y="1158187"/>
                  </a:cubicBezTo>
                  <a:cubicBezTo>
                    <a:pt x="7635" y="947851"/>
                    <a:pt x="13841" y="761817"/>
                    <a:pt x="0" y="616378"/>
                  </a:cubicBezTo>
                  <a:cubicBezTo>
                    <a:pt x="-13841" y="470939"/>
                    <a:pt x="296" y="250777"/>
                    <a:pt x="0" y="74569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BE4142-E127-4F37-A3E1-86D146308FB5}"/>
                </a:ext>
              </a:extLst>
            </p:cNvPr>
            <p:cNvSpPr/>
            <p:nvPr/>
          </p:nvSpPr>
          <p:spPr>
            <a:xfrm>
              <a:off x="1722634" y="1116239"/>
              <a:ext cx="6076031" cy="140423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 vị ngữ thích hợp thay thế cho bông hoa trong đoạn văn dưới đây:</a:t>
              </a:r>
            </a:p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đỏ ngầu phù sa, ì oạp đêm ngày, là món quà sông trao cho đồng ruộng, chồm lên vỗ bờ, chảy lững lờ)</a:t>
              </a:r>
              <a:endPara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74EC8A9-1259-58B5-1679-1F3282EB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24" y="1206984"/>
              <a:ext cx="558398" cy="71282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84E42A-9E0E-3C87-2162-FE3B3F3B2968}"/>
              </a:ext>
            </a:extLst>
          </p:cNvPr>
          <p:cNvSpPr/>
          <p:nvPr/>
        </p:nvSpPr>
        <p:spPr>
          <a:xfrm>
            <a:off x="111534" y="2769317"/>
            <a:ext cx="8924962" cy="4100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BC65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/>
                </a:solidFill>
              </a:rPr>
              <a:t>Khi mùa lũ về, dòng sông chảy xiết. Nước sông </a:t>
            </a:r>
            <a:r>
              <a:rPr lang="vi-VN" sz="2800" b="1" i="1" u="sng">
                <a:solidFill>
                  <a:schemeClr val="tx1"/>
                </a:solidFill>
              </a:rPr>
              <a:t>đỏ ngầu phù sa.</a:t>
            </a:r>
            <a:r>
              <a:rPr lang="vi-VN" sz="2800" i="1">
                <a:solidFill>
                  <a:schemeClr val="tx1"/>
                </a:solidFill>
              </a:rPr>
              <a:t> </a:t>
            </a:r>
            <a:r>
              <a:rPr lang="vi-VN" sz="2800">
                <a:solidFill>
                  <a:schemeClr val="tx1"/>
                </a:solidFill>
              </a:rPr>
              <a:t>Mặt sông như được trải rộng thêm. Tiếng sóng </a:t>
            </a:r>
            <a:r>
              <a:rPr lang="vi-VN" sz="2800" b="1" i="1" u="sng">
                <a:solidFill>
                  <a:schemeClr val="tx1"/>
                </a:solidFill>
              </a:rPr>
              <a:t>ì oạp đêm ngày. </a:t>
            </a:r>
            <a:r>
              <a:rPr lang="vi-VN" sz="2800">
                <a:solidFill>
                  <a:schemeClr val="tx1"/>
                </a:solidFill>
              </a:rPr>
              <a:t>Chỗ khúc quanh của dòng chảy, những con sóng </a:t>
            </a:r>
            <a:r>
              <a:rPr lang="vi-VN" sz="2800" b="1" i="1" u="sng">
                <a:solidFill>
                  <a:schemeClr val="tx1"/>
                </a:solidFill>
              </a:rPr>
              <a:t>chồm lên vỗ bờ</a:t>
            </a:r>
            <a:r>
              <a:rPr lang="vi-VN" sz="2800" i="1">
                <a:solidFill>
                  <a:schemeClr val="tx1"/>
                </a:solidFill>
              </a:rPr>
              <a:t>. </a:t>
            </a:r>
            <a:r>
              <a:rPr lang="vi-VN" sz="2800">
                <a:solidFill>
                  <a:schemeClr val="tx1"/>
                </a:solidFill>
              </a:rPr>
              <a:t>Hết mùa lũ, sông </a:t>
            </a:r>
            <a:r>
              <a:rPr lang="vi-VN" sz="2800" b="1" i="1" u="sng">
                <a:solidFill>
                  <a:schemeClr val="tx1"/>
                </a:solidFill>
              </a:rPr>
              <a:t>chảy lững lờ</a:t>
            </a:r>
            <a:r>
              <a:rPr lang="vi-VN" sz="2800" i="1">
                <a:solidFill>
                  <a:schemeClr val="tx1"/>
                </a:solidFill>
              </a:rPr>
              <a:t>. </a:t>
            </a:r>
            <a:r>
              <a:rPr lang="vi-VN" sz="2800">
                <a:solidFill>
                  <a:schemeClr val="tx1"/>
                </a:solidFill>
              </a:rPr>
              <a:t>Có lẽ sông lưu luyến với bờ bãi, xóm làng, những nơi nó đi qua. Lớp phù sa </a:t>
            </a:r>
            <a:r>
              <a:rPr lang="vi-VN" sz="2800" b="1" i="1" u="sng">
                <a:solidFill>
                  <a:schemeClr val="tx1"/>
                </a:solidFill>
              </a:rPr>
              <a:t>là món quà sông trao cho đồng ruộng.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258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868" y="412149"/>
            <a:ext cx="6656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196151" y="2413338"/>
            <a:ext cx="8854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58" y="0"/>
            <a:ext cx="930426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460" y="116632"/>
            <a:ext cx="4623557" cy="24482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Viết 2 – 3 câu về nội dung tranh. Xác định vị ngữ của mỗi câu. 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" y="116632"/>
            <a:ext cx="595062" cy="11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BE4DC9B7-F99B-4322-80BE-B5B12EB72EA2}"/>
              </a:ext>
            </a:extLst>
          </p:cNvPr>
          <p:cNvGrpSpPr/>
          <p:nvPr/>
        </p:nvGrpSpPr>
        <p:grpSpPr>
          <a:xfrm>
            <a:off x="97554" y="2413338"/>
            <a:ext cx="8931349" cy="3673207"/>
            <a:chOff x="499327" y="2226587"/>
            <a:chExt cx="8039100" cy="239341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77E8815B-AF05-41A1-A665-82E28CD3CF7E}"/>
                </a:ext>
              </a:extLst>
            </p:cNvPr>
            <p:cNvSpPr/>
            <p:nvPr/>
          </p:nvSpPr>
          <p:spPr>
            <a:xfrm>
              <a:off x="499327" y="2226587"/>
              <a:ext cx="8039100" cy="2393411"/>
            </a:xfrm>
            <a:prstGeom prst="rect">
              <a:avLst/>
            </a:prstGeom>
            <a:grpFill/>
            <a:ln w="38100">
              <a:solidFill>
                <a:srgbClr val="BC65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8618A7F9-ED68-47D6-8BD5-C37526A90007}"/>
                </a:ext>
              </a:extLst>
            </p:cNvPr>
            <p:cNvSpPr txBox="1"/>
            <p:nvPr/>
          </p:nvSpPr>
          <p:spPr>
            <a:xfrm>
              <a:off x="568217" y="2322336"/>
              <a:ext cx="7857495" cy="4377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A8E475A-229D-44FF-A2FB-2A5A9502F111}"/>
              </a:ext>
            </a:extLst>
          </p:cNvPr>
          <p:cNvGrpSpPr/>
          <p:nvPr/>
        </p:nvGrpSpPr>
        <p:grpSpPr>
          <a:xfrm>
            <a:off x="776698" y="187855"/>
            <a:ext cx="7405886" cy="1836941"/>
            <a:chOff x="735996" y="890487"/>
            <a:chExt cx="7405885" cy="1377706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="" xmlns:a16="http://schemas.microsoft.com/office/drawing/2014/main" id="{6FE3B38A-D7AF-0081-FAB4-E522EE635B16}"/>
                </a:ext>
              </a:extLst>
            </p:cNvPr>
            <p:cNvSpPr/>
            <p:nvPr/>
          </p:nvSpPr>
          <p:spPr>
            <a:xfrm>
              <a:off x="777240" y="972879"/>
              <a:ext cx="7364641" cy="1084522"/>
            </a:xfrm>
            <a:custGeom>
              <a:avLst/>
              <a:gdLst>
                <a:gd name="connsiteX0" fmla="*/ 0 w 7364641"/>
                <a:gd name="connsiteY0" fmla="*/ 65603 h 1084522"/>
                <a:gd name="connsiteX1" fmla="*/ 65603 w 7364641"/>
                <a:gd name="connsiteY1" fmla="*/ 0 h 1084522"/>
                <a:gd name="connsiteX2" fmla="*/ 650854 w 7364641"/>
                <a:gd name="connsiteY2" fmla="*/ 0 h 1084522"/>
                <a:gd name="connsiteX3" fmla="*/ 1091436 w 7364641"/>
                <a:gd name="connsiteY3" fmla="*/ 0 h 1084522"/>
                <a:gd name="connsiteX4" fmla="*/ 1532018 w 7364641"/>
                <a:gd name="connsiteY4" fmla="*/ 0 h 1084522"/>
                <a:gd name="connsiteX5" fmla="*/ 1972600 w 7364641"/>
                <a:gd name="connsiteY5" fmla="*/ 0 h 1084522"/>
                <a:gd name="connsiteX6" fmla="*/ 2630185 w 7364641"/>
                <a:gd name="connsiteY6" fmla="*/ 0 h 1084522"/>
                <a:gd name="connsiteX7" fmla="*/ 3287770 w 7364641"/>
                <a:gd name="connsiteY7" fmla="*/ 0 h 1084522"/>
                <a:gd name="connsiteX8" fmla="*/ 3945355 w 7364641"/>
                <a:gd name="connsiteY8" fmla="*/ 0 h 1084522"/>
                <a:gd name="connsiteX9" fmla="*/ 4747608 w 7364641"/>
                <a:gd name="connsiteY9" fmla="*/ 0 h 1084522"/>
                <a:gd name="connsiteX10" fmla="*/ 5405193 w 7364641"/>
                <a:gd name="connsiteY10" fmla="*/ 0 h 1084522"/>
                <a:gd name="connsiteX11" fmla="*/ 6062778 w 7364641"/>
                <a:gd name="connsiteY11" fmla="*/ 0 h 1084522"/>
                <a:gd name="connsiteX12" fmla="*/ 7299038 w 7364641"/>
                <a:gd name="connsiteY12" fmla="*/ 0 h 1084522"/>
                <a:gd name="connsiteX13" fmla="*/ 7364641 w 7364641"/>
                <a:gd name="connsiteY13" fmla="*/ 65603 h 1084522"/>
                <a:gd name="connsiteX14" fmla="*/ 7364641 w 7364641"/>
                <a:gd name="connsiteY14" fmla="*/ 532728 h 1084522"/>
                <a:gd name="connsiteX15" fmla="*/ 7364641 w 7364641"/>
                <a:gd name="connsiteY15" fmla="*/ 1018919 h 1084522"/>
                <a:gd name="connsiteX16" fmla="*/ 7299038 w 7364641"/>
                <a:gd name="connsiteY16" fmla="*/ 1084522 h 1084522"/>
                <a:gd name="connsiteX17" fmla="*/ 6641453 w 7364641"/>
                <a:gd name="connsiteY17" fmla="*/ 1084522 h 1084522"/>
                <a:gd name="connsiteX18" fmla="*/ 5839199 w 7364641"/>
                <a:gd name="connsiteY18" fmla="*/ 1084522 h 1084522"/>
                <a:gd name="connsiteX19" fmla="*/ 5181614 w 7364641"/>
                <a:gd name="connsiteY19" fmla="*/ 1084522 h 1084522"/>
                <a:gd name="connsiteX20" fmla="*/ 4596364 w 7364641"/>
                <a:gd name="connsiteY20" fmla="*/ 1084522 h 1084522"/>
                <a:gd name="connsiteX21" fmla="*/ 3866444 w 7364641"/>
                <a:gd name="connsiteY21" fmla="*/ 1084522 h 1084522"/>
                <a:gd name="connsiteX22" fmla="*/ 3208859 w 7364641"/>
                <a:gd name="connsiteY22" fmla="*/ 1084522 h 1084522"/>
                <a:gd name="connsiteX23" fmla="*/ 2623609 w 7364641"/>
                <a:gd name="connsiteY23" fmla="*/ 1084522 h 1084522"/>
                <a:gd name="connsiteX24" fmla="*/ 2183027 w 7364641"/>
                <a:gd name="connsiteY24" fmla="*/ 1084522 h 1084522"/>
                <a:gd name="connsiteX25" fmla="*/ 1597776 w 7364641"/>
                <a:gd name="connsiteY25" fmla="*/ 1084522 h 1084522"/>
                <a:gd name="connsiteX26" fmla="*/ 1012525 w 7364641"/>
                <a:gd name="connsiteY26" fmla="*/ 1084522 h 1084522"/>
                <a:gd name="connsiteX27" fmla="*/ 65603 w 7364641"/>
                <a:gd name="connsiteY27" fmla="*/ 1084522 h 1084522"/>
                <a:gd name="connsiteX28" fmla="*/ 0 w 7364641"/>
                <a:gd name="connsiteY28" fmla="*/ 1018919 h 1084522"/>
                <a:gd name="connsiteX29" fmla="*/ 0 w 7364641"/>
                <a:gd name="connsiteY29" fmla="*/ 532728 h 1084522"/>
                <a:gd name="connsiteX30" fmla="*/ 0 w 7364641"/>
                <a:gd name="connsiteY30" fmla="*/ 65603 h 108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64641" h="1084522" fill="none" extrusionOk="0">
                  <a:moveTo>
                    <a:pt x="0" y="65603"/>
                  </a:moveTo>
                  <a:cubicBezTo>
                    <a:pt x="5714" y="35957"/>
                    <a:pt x="33169" y="-4479"/>
                    <a:pt x="65603" y="0"/>
                  </a:cubicBezTo>
                  <a:cubicBezTo>
                    <a:pt x="189231" y="8694"/>
                    <a:pt x="423287" y="24734"/>
                    <a:pt x="650854" y="0"/>
                  </a:cubicBezTo>
                  <a:cubicBezTo>
                    <a:pt x="878421" y="-24734"/>
                    <a:pt x="973065" y="-16373"/>
                    <a:pt x="1091436" y="0"/>
                  </a:cubicBezTo>
                  <a:cubicBezTo>
                    <a:pt x="1209807" y="16373"/>
                    <a:pt x="1423244" y="16462"/>
                    <a:pt x="1532018" y="0"/>
                  </a:cubicBezTo>
                  <a:cubicBezTo>
                    <a:pt x="1640792" y="-16462"/>
                    <a:pt x="1800944" y="13551"/>
                    <a:pt x="1972600" y="0"/>
                  </a:cubicBezTo>
                  <a:cubicBezTo>
                    <a:pt x="2144256" y="-13551"/>
                    <a:pt x="2366722" y="3908"/>
                    <a:pt x="2630185" y="0"/>
                  </a:cubicBezTo>
                  <a:cubicBezTo>
                    <a:pt x="2893649" y="-3908"/>
                    <a:pt x="3071347" y="21069"/>
                    <a:pt x="3287770" y="0"/>
                  </a:cubicBezTo>
                  <a:cubicBezTo>
                    <a:pt x="3504194" y="-21069"/>
                    <a:pt x="3737763" y="-26472"/>
                    <a:pt x="3945355" y="0"/>
                  </a:cubicBezTo>
                  <a:cubicBezTo>
                    <a:pt x="4152947" y="26472"/>
                    <a:pt x="4468777" y="34705"/>
                    <a:pt x="4747608" y="0"/>
                  </a:cubicBezTo>
                  <a:cubicBezTo>
                    <a:pt x="5026439" y="-34705"/>
                    <a:pt x="5255733" y="28941"/>
                    <a:pt x="5405193" y="0"/>
                  </a:cubicBezTo>
                  <a:cubicBezTo>
                    <a:pt x="5554653" y="-28941"/>
                    <a:pt x="5898938" y="11130"/>
                    <a:pt x="6062778" y="0"/>
                  </a:cubicBezTo>
                  <a:cubicBezTo>
                    <a:pt x="6226618" y="-11130"/>
                    <a:pt x="7027471" y="4331"/>
                    <a:pt x="7299038" y="0"/>
                  </a:cubicBezTo>
                  <a:cubicBezTo>
                    <a:pt x="7334553" y="8396"/>
                    <a:pt x="7364236" y="24714"/>
                    <a:pt x="7364641" y="65603"/>
                  </a:cubicBezTo>
                  <a:cubicBezTo>
                    <a:pt x="7350104" y="265147"/>
                    <a:pt x="7369432" y="304924"/>
                    <a:pt x="7364641" y="532728"/>
                  </a:cubicBezTo>
                  <a:cubicBezTo>
                    <a:pt x="7359850" y="760532"/>
                    <a:pt x="7382624" y="827366"/>
                    <a:pt x="7364641" y="1018919"/>
                  </a:cubicBezTo>
                  <a:cubicBezTo>
                    <a:pt x="7368204" y="1059033"/>
                    <a:pt x="7337117" y="1084934"/>
                    <a:pt x="7299038" y="1084522"/>
                  </a:cubicBezTo>
                  <a:cubicBezTo>
                    <a:pt x="7011095" y="1051893"/>
                    <a:pt x="6893003" y="1109382"/>
                    <a:pt x="6641453" y="1084522"/>
                  </a:cubicBezTo>
                  <a:cubicBezTo>
                    <a:pt x="6389904" y="1059662"/>
                    <a:pt x="6147492" y="1090023"/>
                    <a:pt x="5839199" y="1084522"/>
                  </a:cubicBezTo>
                  <a:cubicBezTo>
                    <a:pt x="5530906" y="1079021"/>
                    <a:pt x="5441966" y="1093150"/>
                    <a:pt x="5181614" y="1084522"/>
                  </a:cubicBezTo>
                  <a:cubicBezTo>
                    <a:pt x="4921263" y="1075894"/>
                    <a:pt x="4733499" y="1077030"/>
                    <a:pt x="4596364" y="1084522"/>
                  </a:cubicBezTo>
                  <a:cubicBezTo>
                    <a:pt x="4459229" y="1092015"/>
                    <a:pt x="4103934" y="1120551"/>
                    <a:pt x="3866444" y="1084522"/>
                  </a:cubicBezTo>
                  <a:cubicBezTo>
                    <a:pt x="3628954" y="1048493"/>
                    <a:pt x="3428079" y="1109287"/>
                    <a:pt x="3208859" y="1084522"/>
                  </a:cubicBezTo>
                  <a:cubicBezTo>
                    <a:pt x="2989639" y="1059757"/>
                    <a:pt x="2902088" y="1069661"/>
                    <a:pt x="2623609" y="1084522"/>
                  </a:cubicBezTo>
                  <a:cubicBezTo>
                    <a:pt x="2345130" y="1099384"/>
                    <a:pt x="2298020" y="1069540"/>
                    <a:pt x="2183027" y="1084522"/>
                  </a:cubicBezTo>
                  <a:cubicBezTo>
                    <a:pt x="2068034" y="1099504"/>
                    <a:pt x="1719797" y="1065006"/>
                    <a:pt x="1597776" y="1084522"/>
                  </a:cubicBezTo>
                  <a:cubicBezTo>
                    <a:pt x="1475755" y="1104038"/>
                    <a:pt x="1289743" y="1097932"/>
                    <a:pt x="1012525" y="1084522"/>
                  </a:cubicBezTo>
                  <a:cubicBezTo>
                    <a:pt x="735307" y="1071112"/>
                    <a:pt x="453445" y="1123264"/>
                    <a:pt x="65603" y="1084522"/>
                  </a:cubicBezTo>
                  <a:cubicBezTo>
                    <a:pt x="34509" y="1080560"/>
                    <a:pt x="-2752" y="1047324"/>
                    <a:pt x="0" y="1018919"/>
                  </a:cubicBezTo>
                  <a:cubicBezTo>
                    <a:pt x="19677" y="794735"/>
                    <a:pt x="19141" y="769980"/>
                    <a:pt x="0" y="532728"/>
                  </a:cubicBezTo>
                  <a:cubicBezTo>
                    <a:pt x="-19141" y="295476"/>
                    <a:pt x="-20645" y="211760"/>
                    <a:pt x="0" y="65603"/>
                  </a:cubicBezTo>
                  <a:close/>
                </a:path>
                <a:path w="7364641" h="1084522" stroke="0" extrusionOk="0">
                  <a:moveTo>
                    <a:pt x="0" y="65603"/>
                  </a:moveTo>
                  <a:cubicBezTo>
                    <a:pt x="93" y="32213"/>
                    <a:pt x="30777" y="2512"/>
                    <a:pt x="65603" y="0"/>
                  </a:cubicBezTo>
                  <a:cubicBezTo>
                    <a:pt x="374674" y="-5527"/>
                    <a:pt x="448324" y="-15719"/>
                    <a:pt x="795522" y="0"/>
                  </a:cubicBezTo>
                  <a:cubicBezTo>
                    <a:pt x="1142720" y="15719"/>
                    <a:pt x="1171989" y="7248"/>
                    <a:pt x="1308439" y="0"/>
                  </a:cubicBezTo>
                  <a:cubicBezTo>
                    <a:pt x="1444889" y="-7248"/>
                    <a:pt x="1659161" y="6612"/>
                    <a:pt x="1821355" y="0"/>
                  </a:cubicBezTo>
                  <a:cubicBezTo>
                    <a:pt x="1983549" y="-6612"/>
                    <a:pt x="2381589" y="-32529"/>
                    <a:pt x="2551274" y="0"/>
                  </a:cubicBezTo>
                  <a:cubicBezTo>
                    <a:pt x="2720959" y="32529"/>
                    <a:pt x="2992955" y="27353"/>
                    <a:pt x="3136525" y="0"/>
                  </a:cubicBezTo>
                  <a:cubicBezTo>
                    <a:pt x="3280095" y="-27353"/>
                    <a:pt x="3661381" y="-16173"/>
                    <a:pt x="3938779" y="0"/>
                  </a:cubicBezTo>
                  <a:cubicBezTo>
                    <a:pt x="4216177" y="16173"/>
                    <a:pt x="4451598" y="37555"/>
                    <a:pt x="4741032" y="0"/>
                  </a:cubicBezTo>
                  <a:cubicBezTo>
                    <a:pt x="5030466" y="-37555"/>
                    <a:pt x="5168517" y="34940"/>
                    <a:pt x="5470952" y="0"/>
                  </a:cubicBezTo>
                  <a:cubicBezTo>
                    <a:pt x="5773387" y="-34940"/>
                    <a:pt x="5816589" y="-5863"/>
                    <a:pt x="5983868" y="0"/>
                  </a:cubicBezTo>
                  <a:cubicBezTo>
                    <a:pt x="6151147" y="5863"/>
                    <a:pt x="6208770" y="20941"/>
                    <a:pt x="6424450" y="0"/>
                  </a:cubicBezTo>
                  <a:cubicBezTo>
                    <a:pt x="6640130" y="-20941"/>
                    <a:pt x="6997273" y="-8886"/>
                    <a:pt x="7299038" y="0"/>
                  </a:cubicBezTo>
                  <a:cubicBezTo>
                    <a:pt x="7343320" y="3963"/>
                    <a:pt x="7363869" y="24536"/>
                    <a:pt x="7364641" y="65603"/>
                  </a:cubicBezTo>
                  <a:cubicBezTo>
                    <a:pt x="7364042" y="162398"/>
                    <a:pt x="7345098" y="321587"/>
                    <a:pt x="7364641" y="523195"/>
                  </a:cubicBezTo>
                  <a:cubicBezTo>
                    <a:pt x="7384184" y="724803"/>
                    <a:pt x="7370623" y="832708"/>
                    <a:pt x="7364641" y="1018919"/>
                  </a:cubicBezTo>
                  <a:cubicBezTo>
                    <a:pt x="7370872" y="1056565"/>
                    <a:pt x="7331985" y="1083435"/>
                    <a:pt x="7299038" y="1084522"/>
                  </a:cubicBezTo>
                  <a:cubicBezTo>
                    <a:pt x="7089245" y="1103781"/>
                    <a:pt x="6937126" y="1089115"/>
                    <a:pt x="6786122" y="1084522"/>
                  </a:cubicBezTo>
                  <a:cubicBezTo>
                    <a:pt x="6635118" y="1079929"/>
                    <a:pt x="6202903" y="1060329"/>
                    <a:pt x="5983868" y="1084522"/>
                  </a:cubicBezTo>
                  <a:cubicBezTo>
                    <a:pt x="5764833" y="1108715"/>
                    <a:pt x="5609191" y="1072837"/>
                    <a:pt x="5253949" y="1084522"/>
                  </a:cubicBezTo>
                  <a:cubicBezTo>
                    <a:pt x="4898707" y="1096207"/>
                    <a:pt x="4823079" y="1111240"/>
                    <a:pt x="4668698" y="1084522"/>
                  </a:cubicBezTo>
                  <a:cubicBezTo>
                    <a:pt x="4514317" y="1057804"/>
                    <a:pt x="4325082" y="1070570"/>
                    <a:pt x="4155782" y="1084522"/>
                  </a:cubicBezTo>
                  <a:cubicBezTo>
                    <a:pt x="3986482" y="1098474"/>
                    <a:pt x="3860420" y="1097909"/>
                    <a:pt x="3642865" y="1084522"/>
                  </a:cubicBezTo>
                  <a:cubicBezTo>
                    <a:pt x="3425310" y="1071135"/>
                    <a:pt x="3118166" y="1078812"/>
                    <a:pt x="2840612" y="1084522"/>
                  </a:cubicBezTo>
                  <a:cubicBezTo>
                    <a:pt x="2563058" y="1090232"/>
                    <a:pt x="2510596" y="1100276"/>
                    <a:pt x="2255361" y="1084522"/>
                  </a:cubicBezTo>
                  <a:cubicBezTo>
                    <a:pt x="2000126" y="1068768"/>
                    <a:pt x="1810184" y="1081343"/>
                    <a:pt x="1453107" y="1084522"/>
                  </a:cubicBezTo>
                  <a:cubicBezTo>
                    <a:pt x="1096030" y="1087701"/>
                    <a:pt x="867177" y="1093357"/>
                    <a:pt x="650854" y="1084522"/>
                  </a:cubicBezTo>
                  <a:cubicBezTo>
                    <a:pt x="434531" y="1075687"/>
                    <a:pt x="274418" y="1079978"/>
                    <a:pt x="65603" y="1084522"/>
                  </a:cubicBezTo>
                  <a:cubicBezTo>
                    <a:pt x="23977" y="1084074"/>
                    <a:pt x="798" y="1057382"/>
                    <a:pt x="0" y="1018919"/>
                  </a:cubicBezTo>
                  <a:cubicBezTo>
                    <a:pt x="-2797" y="913731"/>
                    <a:pt x="-20672" y="768785"/>
                    <a:pt x="0" y="532728"/>
                  </a:cubicBezTo>
                  <a:cubicBezTo>
                    <a:pt x="20672" y="296671"/>
                    <a:pt x="-7467" y="251245"/>
                    <a:pt x="0" y="6560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BE4142-E127-4F37-A3E1-86D146308FB5}"/>
                </a:ext>
              </a:extLst>
            </p:cNvPr>
            <p:cNvSpPr/>
            <p:nvPr/>
          </p:nvSpPr>
          <p:spPr>
            <a:xfrm>
              <a:off x="1515968" y="1026939"/>
              <a:ext cx="6617938" cy="49629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endParaRPr lang="en-US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218" name="Picture 2" descr="Cartoon number collection with characters">
              <a:extLst>
                <a:ext uri="{FF2B5EF4-FFF2-40B4-BE49-F238E27FC236}">
                  <a16:creationId xmlns="" xmlns:a16="http://schemas.microsoft.com/office/drawing/2014/main" id="{E9297482-BC87-4A10-99FC-DA48FACB82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9" b="89617" l="9585" r="92971">
                          <a14:foregroundMark x1="78754" y1="9105" x2="81949" y2="18211"/>
                          <a14:foregroundMark x1="81949" y1="18211" x2="85623" y2="19010"/>
                          <a14:foregroundMark x1="79553" y1="7029" x2="77796" y2="11342"/>
                          <a14:foregroundMark x1="92971" y1="18371" x2="92812" y2="19169"/>
                          <a14:backgroundMark x1="69649" y1="67732" x2="69649" y2="86741"/>
                          <a14:backgroundMark x1="73323" y1="65655" x2="77796" y2="74760"/>
                          <a14:backgroundMark x1="77796" y1="74760" x2="68690" y2="72684"/>
                          <a14:backgroundMark x1="68690" y1="72684" x2="70128" y2="67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58" r="6800" b="59909"/>
            <a:stretch/>
          </p:blipFill>
          <p:spPr bwMode="auto">
            <a:xfrm rot="21228712">
              <a:off x="735996" y="890487"/>
              <a:ext cx="795246" cy="137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630020" y="267019"/>
            <a:ext cx="6656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/>
              <a:t>Viết 2 – 3 câu về nội dung tranh. Xác định vị ngữ của mỗi câu. </a:t>
            </a:r>
          </a:p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196151" y="2413338"/>
            <a:ext cx="8854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5" name="Rectangle 4"/>
          <p:cNvSpPr/>
          <p:nvPr/>
        </p:nvSpPr>
        <p:spPr>
          <a:xfrm>
            <a:off x="148988" y="2513788"/>
            <a:ext cx="8499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Viết 2 – 3 câu về nội dung tranh.</a:t>
            </a:r>
          </a:p>
          <a:p>
            <a:r>
              <a:rPr lang="vi-VN" sz="3200" smtClean="0"/>
              <a:t>Mọi người đang hăng hái làm việc. Ai nấy đều bận rộn với công việc riêng của mình.</a:t>
            </a:r>
            <a:endParaRPr lang="en-US" sz="320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3501008"/>
            <a:ext cx="396044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2360" y="3501008"/>
            <a:ext cx="64807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3528" y="4083448"/>
            <a:ext cx="64807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9144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901"/>
            <a:ext cx="1859354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683" y="4130118"/>
            <a:ext cx="2259889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41" y="4186531"/>
            <a:ext cx="2174116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4741671" y="155755"/>
            <a:ext cx="643188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xmlns="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4197750" y="4736918"/>
            <a:ext cx="567463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6432402" y="504614"/>
            <a:ext cx="589330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xmlns="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863016" y="2472300"/>
            <a:ext cx="744484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19B052-7F76-F0AC-5741-4EB3257747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6159" y="1630944"/>
            <a:ext cx="6748857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" y="-290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11DE81-1C5A-FDF9-6A03-9EE5CD71A171}"/>
              </a:ext>
            </a:extLst>
          </p:cNvPr>
          <p:cNvSpPr txBox="1"/>
          <p:nvPr/>
        </p:nvSpPr>
        <p:spPr>
          <a:xfrm>
            <a:off x="2109020" y="393025"/>
            <a:ext cx="59362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các câu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EF5E74A-1010-EF5E-BDC1-E033DE81F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19" y="4206039"/>
            <a:ext cx="2643188" cy="2857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7BBB894-EDEE-0C58-EB1C-0BCA1F936FC9}"/>
              </a:ext>
            </a:extLst>
          </p:cNvPr>
          <p:cNvGrpSpPr/>
          <p:nvPr/>
        </p:nvGrpSpPr>
        <p:grpSpPr>
          <a:xfrm>
            <a:off x="1728760" y="1069345"/>
            <a:ext cx="6696744" cy="4279169"/>
            <a:chOff x="2851357" y="1620171"/>
            <a:chExt cx="6137021" cy="2456900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xmlns="" id="{82BFD3CE-085C-83F1-43FB-209E1B73D479}"/>
                </a:ext>
              </a:extLst>
            </p:cNvPr>
            <p:cNvSpPr/>
            <p:nvPr/>
          </p:nvSpPr>
          <p:spPr>
            <a:xfrm>
              <a:off x="2851357" y="1620171"/>
              <a:ext cx="6137021" cy="2456900"/>
            </a:xfrm>
            <a:prstGeom prst="wedgeRoundRectCallout">
              <a:avLst>
                <a:gd name="adj1" fmla="val 59340"/>
                <a:gd name="adj2" fmla="val 22060"/>
                <a:gd name="adj3" fmla="val 16667"/>
              </a:avLst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189DAC9-5329-22CA-153B-1370C7DFB2C0}"/>
                </a:ext>
              </a:extLst>
            </p:cNvPr>
            <p:cNvSpPr txBox="1"/>
            <p:nvPr/>
          </p:nvSpPr>
          <p:spPr>
            <a:xfrm>
              <a:off x="3148017" y="1700807"/>
              <a:ext cx="5840361" cy="335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09020" y="1537703"/>
            <a:ext cx="58196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vi-VN" sz="3200" smtClean="0">
                <a:solidFill>
                  <a:schemeClr val="bg1"/>
                </a:solidFill>
              </a:rPr>
              <a:t>Nam học bài đến khuya.</a:t>
            </a:r>
            <a:endParaRPr lang="en-US" sz="320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smtClean="0">
                <a:solidFill>
                  <a:schemeClr val="bg1"/>
                </a:solidFill>
              </a:rPr>
              <a:t>Ông nội rất yêu thương con cháu.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vi-VN" sz="3200" smtClean="0">
                <a:solidFill>
                  <a:schemeClr val="bg1"/>
                </a:solidFill>
              </a:rPr>
              <a:t>Bác </a:t>
            </a:r>
            <a:r>
              <a:rPr lang="vi-VN" sz="3200">
                <a:solidFill>
                  <a:schemeClr val="bg1"/>
                </a:solidFill>
              </a:rPr>
              <a:t>Hồ Chí Minh là một vị lãnh tụ vĩ </a:t>
            </a:r>
            <a:r>
              <a:rPr lang="vi-VN" sz="3200">
                <a:solidFill>
                  <a:schemeClr val="bg1"/>
                </a:solidFill>
              </a:rPr>
              <a:t>đại</a:t>
            </a:r>
            <a:r>
              <a:rPr lang="vi-VN" sz="3200" smtClean="0">
                <a:solidFill>
                  <a:schemeClr val="bg1"/>
                </a:solidFill>
              </a:rPr>
              <a:t>.</a:t>
            </a:r>
            <a:endParaRPr lang="en-US" sz="3200" smtClean="0">
              <a:solidFill>
                <a:schemeClr val="bg1"/>
              </a:solidFill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3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xmlns="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0820" y="1744866"/>
            <a:ext cx="3013209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89893CC-4751-F58D-8A99-735056C69061}"/>
              </a:ext>
            </a:extLst>
          </p:cNvPr>
          <p:cNvGrpSpPr/>
          <p:nvPr/>
        </p:nvGrpSpPr>
        <p:grpSpPr>
          <a:xfrm>
            <a:off x="3305723" y="1268760"/>
            <a:ext cx="5780367" cy="2733260"/>
            <a:chOff x="4442924" y="2338591"/>
            <a:chExt cx="6419462" cy="206487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51398C8-19F6-2EE7-6DA7-98E0E1D5FBAE}"/>
                </a:ext>
              </a:extLst>
            </p:cNvPr>
            <p:cNvSpPr txBox="1"/>
            <p:nvPr/>
          </p:nvSpPr>
          <p:spPr>
            <a:xfrm>
              <a:off x="4606795" y="2473604"/>
              <a:ext cx="6148873" cy="192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Em </a:t>
              </a:r>
              <a:r>
                <a:rPr lang="en-US" sz="4000" smtClean="0">
                  <a:solidFill>
                    <a:prstClr val="black"/>
                  </a:solidFill>
                  <a:latin typeface="Calibri" panose="020F0502020204030204"/>
                </a:rPr>
                <a:t>hãy </a:t>
              </a:r>
              <a:r>
                <a:rPr lang="en-US" sz="4000" smtClean="0">
                  <a:solidFill>
                    <a:prstClr val="black"/>
                  </a:solidFill>
                  <a:latin typeface="Calibri" panose="020F0502020204030204"/>
                </a:rPr>
                <a:t>xác định vị</a:t>
              </a:r>
              <a:r>
                <a:rPr lang="en-US" sz="400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smtClean="0">
                  <a:solidFill>
                    <a:prstClr val="black"/>
                  </a:solidFill>
                  <a:latin typeface="Calibri" panose="020F0502020204030204"/>
                </a:rPr>
                <a:t>ngữ.</a:t>
              </a:r>
            </a:p>
            <a:p>
              <a:pPr algn="just">
                <a:defRPr/>
              </a:pPr>
              <a:r>
                <a:rPr lang="en-US" sz="4000" smtClean="0">
                  <a:solidFill>
                    <a:prstClr val="black"/>
                  </a:solidFill>
                </a:rPr>
                <a:t>2. Các </a:t>
              </a:r>
              <a:r>
                <a:rPr lang="en-US" sz="4000" smtClean="0">
                  <a:solidFill>
                    <a:prstClr val="black"/>
                  </a:solidFill>
                </a:rPr>
                <a:t>vị</a:t>
              </a:r>
              <a:r>
                <a:rPr lang="en-US" sz="4000" smtClean="0">
                  <a:solidFill>
                    <a:prstClr val="black"/>
                  </a:solidFill>
                </a:rPr>
                <a:t> </a:t>
              </a:r>
              <a:r>
                <a:rPr lang="en-US" sz="4000">
                  <a:solidFill>
                    <a:prstClr val="black"/>
                  </a:solidFill>
                </a:rPr>
                <a:t>ngữ trên trả lời cho câu hỏi nào?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4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AB0D69-C85E-F9FC-9D59-DD9265D4A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EBC19D7-EF71-945D-11BF-AD7E300F2788}"/>
              </a:ext>
            </a:extLst>
          </p:cNvPr>
          <p:cNvGrpSpPr/>
          <p:nvPr/>
        </p:nvGrpSpPr>
        <p:grpSpPr>
          <a:xfrm>
            <a:off x="251520" y="-357674"/>
            <a:ext cx="8892479" cy="4290730"/>
            <a:chOff x="2722736" y="-357674"/>
            <a:chExt cx="7165911" cy="3462824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xmlns="" id="{80BC4C1B-183B-E3A5-2429-B65E2CEC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22736" y="-357674"/>
              <a:ext cx="7165911" cy="34628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080AD6B-298D-F7A8-A678-3986A185793C}"/>
                </a:ext>
              </a:extLst>
            </p:cNvPr>
            <p:cNvSpPr txBox="1"/>
            <p:nvPr/>
          </p:nvSpPr>
          <p:spPr>
            <a:xfrm>
              <a:off x="3613901" y="274915"/>
              <a:ext cx="53835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 w="6600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uLnTx/>
                <a:uFillTx/>
                <a:latin typeface="Praise" pitchFamily="2" charset="-93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DC6B09-76B6-F1AF-96AB-4D69E115638D}"/>
              </a:ext>
            </a:extLst>
          </p:cNvPr>
          <p:cNvSpPr txBox="1"/>
          <p:nvPr/>
        </p:nvSpPr>
        <p:spPr>
          <a:xfrm>
            <a:off x="467544" y="38530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</a:rPr>
              <a:t>Vị ngữ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lvl="0" indent="-457200">
              <a:buFontTx/>
              <a:buChar char="-"/>
            </a:pPr>
            <a:r>
              <a:rPr lang="en-US" sz="2800" noProof="0" smtClean="0">
                <a:solidFill>
                  <a:srgbClr val="002060"/>
                </a:solidFill>
                <a:latin typeface="Arial" panose="020B0604020202020204" pitchFamily="34" charset="0"/>
              </a:rPr>
              <a:t>Nêu hoạt động, trạng thái, đặc điểm của đối tượng được nói ở chủ ngữ hoặc giới thiệu, nhận xét về đối tượng đó.</a:t>
            </a:r>
          </a:p>
          <a:p>
            <a:pPr marL="457200" lvl="0" indent="-457200">
              <a:buFontTx/>
              <a:buChar char="-"/>
            </a:pPr>
            <a:r>
              <a:rPr kumimoji="0" lang="en-US" sz="280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Vị</a:t>
            </a:r>
            <a:r>
              <a:rPr kumimoji="0" lang="en-US" sz="2800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ngữ trả lời cho câu hỏi có từ ngữ để hỏi: làm gì, thế nào, là ai,…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648" y="0"/>
            <a:ext cx="9144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" y="127048"/>
            <a:ext cx="2115409" cy="1418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8664" y="4371259"/>
            <a:ext cx="2000420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34" y="4371259"/>
            <a:ext cx="2022610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1632464-0605-0D43-25DA-AFE08E6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960">
            <a:off x="3889980" y="237622"/>
            <a:ext cx="823625" cy="10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xmlns="" id="{EBA56EBC-7033-2B77-30E6-3517BDC0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4443632" y="5754801"/>
            <a:ext cx="484947" cy="6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A5B04B6C-11CE-B83B-6ECD-4864D82F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6280452" y="188742"/>
            <a:ext cx="589330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xmlns="" id="{B44ED937-0263-197F-1F70-E8207CD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496653" y="2197480"/>
            <a:ext cx="744484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0924F5-E488-DF69-EF66-E976118381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7469" y="1978879"/>
            <a:ext cx="2789162" cy="804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4918" y="3251014"/>
            <a:ext cx="49137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Luyện từ và câu: </a:t>
            </a:r>
          </a:p>
          <a:p>
            <a:pPr algn="ctr"/>
            <a:r>
              <a:rPr lang="en-US" sz="36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LUYỆN TẬP VỀ </a:t>
            </a:r>
            <a:r>
              <a:rPr lang="en-US" sz="36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vị</a:t>
            </a:r>
            <a:r>
              <a:rPr lang="en-US" sz="36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6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NGỮ</a:t>
            </a:r>
            <a:endParaRPr lang="en-US" sz="36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61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864607-71C1-C040-A8A1-9D86DEF0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D1F1D9-7D91-0E24-BFBB-0F73BB5D3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064" y="103893"/>
            <a:ext cx="1429721" cy="9587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8B1DC20-149E-86FC-420C-78BF611EE8CE}"/>
              </a:ext>
            </a:extLst>
          </p:cNvPr>
          <p:cNvGrpSpPr/>
          <p:nvPr/>
        </p:nvGrpSpPr>
        <p:grpSpPr>
          <a:xfrm>
            <a:off x="321953" y="951804"/>
            <a:ext cx="8640826" cy="4565428"/>
            <a:chOff x="429270" y="1212469"/>
            <a:chExt cx="11521101" cy="6059131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xmlns="" id="{D01D068B-B875-8A37-0DEE-6D1DD09CCFAD}"/>
                </a:ext>
              </a:extLst>
            </p:cNvPr>
            <p:cNvSpPr/>
            <p:nvPr/>
          </p:nvSpPr>
          <p:spPr>
            <a:xfrm>
              <a:off x="643632" y="1483531"/>
              <a:ext cx="11020538" cy="5297257"/>
            </a:xfrm>
            <a:custGeom>
              <a:avLst/>
              <a:gdLst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0538" h="2945594" fill="none" extrusionOk="0">
                  <a:moveTo>
                    <a:pt x="0" y="275707"/>
                  </a:moveTo>
                  <a:cubicBezTo>
                    <a:pt x="-72780" y="115627"/>
                    <a:pt x="319626" y="39590"/>
                    <a:pt x="573702" y="0"/>
                  </a:cubicBezTo>
                  <a:cubicBezTo>
                    <a:pt x="5640415" y="413406"/>
                    <a:pt x="8383948" y="478088"/>
                    <a:pt x="10446835" y="0"/>
                  </a:cubicBezTo>
                  <a:cubicBezTo>
                    <a:pt x="10805601" y="44082"/>
                    <a:pt x="11067861" y="161961"/>
                    <a:pt x="11020538" y="275707"/>
                  </a:cubicBezTo>
                  <a:cubicBezTo>
                    <a:pt x="10940008" y="801294"/>
                    <a:pt x="11131417" y="2214113"/>
                    <a:pt x="11020538" y="2669885"/>
                  </a:cubicBezTo>
                  <a:cubicBezTo>
                    <a:pt x="10944193" y="2829151"/>
                    <a:pt x="10700529" y="2921779"/>
                    <a:pt x="10446835" y="2945594"/>
                  </a:cubicBezTo>
                  <a:cubicBezTo>
                    <a:pt x="6675952" y="2997941"/>
                    <a:pt x="2981033" y="2741566"/>
                    <a:pt x="573702" y="2945594"/>
                  </a:cubicBezTo>
                  <a:cubicBezTo>
                    <a:pt x="264503" y="2891336"/>
                    <a:pt x="-60717" y="2846266"/>
                    <a:pt x="0" y="2669885"/>
                  </a:cubicBezTo>
                  <a:cubicBezTo>
                    <a:pt x="23960" y="2416493"/>
                    <a:pt x="59615" y="627814"/>
                    <a:pt x="0" y="275707"/>
                  </a:cubicBezTo>
                  <a:close/>
                </a:path>
                <a:path w="11020538" h="2945594" stroke="0" extrusionOk="0">
                  <a:moveTo>
                    <a:pt x="0" y="275707"/>
                  </a:moveTo>
                  <a:cubicBezTo>
                    <a:pt x="-47610" y="124745"/>
                    <a:pt x="304947" y="-27825"/>
                    <a:pt x="573702" y="0"/>
                  </a:cubicBezTo>
                  <a:cubicBezTo>
                    <a:pt x="1157865" y="505770"/>
                    <a:pt x="6031010" y="3842"/>
                    <a:pt x="10446835" y="0"/>
                  </a:cubicBezTo>
                  <a:cubicBezTo>
                    <a:pt x="10745153" y="55196"/>
                    <a:pt x="10962219" y="162321"/>
                    <a:pt x="11020538" y="275707"/>
                  </a:cubicBezTo>
                  <a:cubicBezTo>
                    <a:pt x="11094734" y="526885"/>
                    <a:pt x="10949623" y="1833385"/>
                    <a:pt x="11020538" y="2669885"/>
                  </a:cubicBezTo>
                  <a:cubicBezTo>
                    <a:pt x="11075160" y="2852846"/>
                    <a:pt x="10743466" y="3007551"/>
                    <a:pt x="10446835" y="2945594"/>
                  </a:cubicBezTo>
                  <a:cubicBezTo>
                    <a:pt x="6173466" y="3183374"/>
                    <a:pt x="3449725" y="2666883"/>
                    <a:pt x="573702" y="2945594"/>
                  </a:cubicBezTo>
                  <a:cubicBezTo>
                    <a:pt x="308863" y="2928033"/>
                    <a:pt x="-3476" y="2805049"/>
                    <a:pt x="0" y="2669885"/>
                  </a:cubicBezTo>
                  <a:cubicBezTo>
                    <a:pt x="253880" y="2498050"/>
                    <a:pt x="-57849" y="1108130"/>
                    <a:pt x="0" y="275707"/>
                  </a:cubicBezTo>
                  <a:close/>
                </a:path>
                <a:path w="11020538" h="2945594" fill="none" stroke="0" extrusionOk="0">
                  <a:moveTo>
                    <a:pt x="0" y="275707"/>
                  </a:moveTo>
                  <a:cubicBezTo>
                    <a:pt x="-89245" y="125053"/>
                    <a:pt x="215142" y="-1550"/>
                    <a:pt x="573702" y="0"/>
                  </a:cubicBezTo>
                  <a:cubicBezTo>
                    <a:pt x="5807918" y="-50122"/>
                    <a:pt x="8380901" y="-135422"/>
                    <a:pt x="10446835" y="0"/>
                  </a:cubicBezTo>
                  <a:cubicBezTo>
                    <a:pt x="10729599" y="19203"/>
                    <a:pt x="11028422" y="157968"/>
                    <a:pt x="11020538" y="275707"/>
                  </a:cubicBezTo>
                  <a:cubicBezTo>
                    <a:pt x="10858475" y="846458"/>
                    <a:pt x="11131466" y="2385108"/>
                    <a:pt x="11020538" y="2669885"/>
                  </a:cubicBezTo>
                  <a:cubicBezTo>
                    <a:pt x="11030374" y="2819889"/>
                    <a:pt x="10726110" y="2921782"/>
                    <a:pt x="10446835" y="2945594"/>
                  </a:cubicBezTo>
                  <a:cubicBezTo>
                    <a:pt x="7031777" y="3045720"/>
                    <a:pt x="2941431" y="2788577"/>
                    <a:pt x="573702" y="2945594"/>
                  </a:cubicBezTo>
                  <a:cubicBezTo>
                    <a:pt x="280125" y="2915220"/>
                    <a:pt x="-24357" y="2853614"/>
                    <a:pt x="0" y="2669885"/>
                  </a:cubicBezTo>
                  <a:cubicBezTo>
                    <a:pt x="207256" y="2451059"/>
                    <a:pt x="98884" y="628434"/>
                    <a:pt x="0" y="275707"/>
                  </a:cubicBezTo>
                  <a:close/>
                </a:path>
                <a:path w="11020538" h="2945594" fill="none" stroke="0" extrusionOk="0">
                  <a:moveTo>
                    <a:pt x="0" y="275707"/>
                  </a:moveTo>
                  <a:cubicBezTo>
                    <a:pt x="-72218" y="104735"/>
                    <a:pt x="247676" y="27091"/>
                    <a:pt x="573702" y="0"/>
                  </a:cubicBezTo>
                  <a:cubicBezTo>
                    <a:pt x="5479186" y="117845"/>
                    <a:pt x="8239458" y="131256"/>
                    <a:pt x="10446835" y="0"/>
                  </a:cubicBezTo>
                  <a:cubicBezTo>
                    <a:pt x="10778080" y="39020"/>
                    <a:pt x="11049271" y="169561"/>
                    <a:pt x="11020538" y="275707"/>
                  </a:cubicBezTo>
                  <a:cubicBezTo>
                    <a:pt x="10871649" y="815092"/>
                    <a:pt x="11167321" y="2300606"/>
                    <a:pt x="11020538" y="2669885"/>
                  </a:cubicBezTo>
                  <a:cubicBezTo>
                    <a:pt x="10978275" y="2832166"/>
                    <a:pt x="10722610" y="2894775"/>
                    <a:pt x="10446835" y="2945594"/>
                  </a:cubicBezTo>
                  <a:cubicBezTo>
                    <a:pt x="6730503" y="2989488"/>
                    <a:pt x="2909265" y="3089534"/>
                    <a:pt x="573702" y="2945594"/>
                  </a:cubicBezTo>
                  <a:cubicBezTo>
                    <a:pt x="261965" y="2870686"/>
                    <a:pt x="-55648" y="2856233"/>
                    <a:pt x="0" y="2669885"/>
                  </a:cubicBezTo>
                  <a:cubicBezTo>
                    <a:pt x="62148" y="2420868"/>
                    <a:pt x="104985" y="633846"/>
                    <a:pt x="0" y="275707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175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020538" h="5297257" fill="none" extrusionOk="0">
                          <a:moveTo>
                            <a:pt x="0" y="495823"/>
                          </a:moveTo>
                          <a:cubicBezTo>
                            <a:pt x="-48085" y="215124"/>
                            <a:pt x="286517" y="22504"/>
                            <a:pt x="573702" y="0"/>
                          </a:cubicBezTo>
                          <a:cubicBezTo>
                            <a:pt x="5435718" y="195472"/>
                            <a:pt x="8350121" y="229719"/>
                            <a:pt x="10446835" y="0"/>
                          </a:cubicBezTo>
                          <a:cubicBezTo>
                            <a:pt x="10792912" y="44125"/>
                            <a:pt x="11053769" y="260222"/>
                            <a:pt x="11020538" y="495823"/>
                          </a:cubicBezTo>
                          <a:cubicBezTo>
                            <a:pt x="10904020" y="1497686"/>
                            <a:pt x="11118035" y="4094983"/>
                            <a:pt x="11020538" y="4801433"/>
                          </a:cubicBezTo>
                          <a:cubicBezTo>
                            <a:pt x="10947828" y="5086777"/>
                            <a:pt x="10707239" y="5262757"/>
                            <a:pt x="10446835" y="5297257"/>
                          </a:cubicBezTo>
                          <a:cubicBezTo>
                            <a:pt x="6880531" y="5417512"/>
                            <a:pt x="3075129" y="5275284"/>
                            <a:pt x="573702" y="5297257"/>
                          </a:cubicBezTo>
                          <a:cubicBezTo>
                            <a:pt x="264349" y="5203428"/>
                            <a:pt x="-39607" y="5096464"/>
                            <a:pt x="0" y="4801433"/>
                          </a:cubicBezTo>
                          <a:cubicBezTo>
                            <a:pt x="31202" y="4322451"/>
                            <a:pt x="49912" y="1116075"/>
                            <a:pt x="0" y="495823"/>
                          </a:cubicBezTo>
                          <a:close/>
                        </a:path>
                        <a:path w="11020538" h="5297257" stroke="0" extrusionOk="0">
                          <a:moveTo>
                            <a:pt x="0" y="495823"/>
                          </a:moveTo>
                          <a:cubicBezTo>
                            <a:pt x="-47074" y="201415"/>
                            <a:pt x="278837" y="-22185"/>
                            <a:pt x="573702" y="0"/>
                          </a:cubicBezTo>
                          <a:cubicBezTo>
                            <a:pt x="1260056" y="617807"/>
                            <a:pt x="6716640" y="-58837"/>
                            <a:pt x="10446835" y="0"/>
                          </a:cubicBezTo>
                          <a:cubicBezTo>
                            <a:pt x="10735468" y="64777"/>
                            <a:pt x="10978370" y="276597"/>
                            <a:pt x="11020538" y="495823"/>
                          </a:cubicBezTo>
                          <a:cubicBezTo>
                            <a:pt x="11090207" y="994092"/>
                            <a:pt x="10987132" y="3300917"/>
                            <a:pt x="11020538" y="4801433"/>
                          </a:cubicBezTo>
                          <a:cubicBezTo>
                            <a:pt x="11052365" y="5095170"/>
                            <a:pt x="10762359" y="5306085"/>
                            <a:pt x="10446835" y="5297257"/>
                          </a:cubicBezTo>
                          <a:cubicBezTo>
                            <a:pt x="6237636" y="5493210"/>
                            <a:pt x="3519135" y="4961656"/>
                            <a:pt x="573702" y="5297257"/>
                          </a:cubicBezTo>
                          <a:cubicBezTo>
                            <a:pt x="302629" y="5262164"/>
                            <a:pt x="-2972" y="5063320"/>
                            <a:pt x="0" y="4801433"/>
                          </a:cubicBezTo>
                          <a:cubicBezTo>
                            <a:pt x="158880" y="4384780"/>
                            <a:pt x="35010" y="1956180"/>
                            <a:pt x="0" y="495823"/>
                          </a:cubicBezTo>
                          <a:close/>
                        </a:path>
                        <a:path w="11020538" h="5297257" fill="none" stroke="0" extrusionOk="0">
                          <a:moveTo>
                            <a:pt x="0" y="495823"/>
                          </a:moveTo>
                          <a:cubicBezTo>
                            <a:pt x="-83122" y="190560"/>
                            <a:pt x="221026" y="30537"/>
                            <a:pt x="573702" y="0"/>
                          </a:cubicBezTo>
                          <a:cubicBezTo>
                            <a:pt x="5624142" y="158111"/>
                            <a:pt x="8291222" y="36465"/>
                            <a:pt x="10446835" y="0"/>
                          </a:cubicBezTo>
                          <a:cubicBezTo>
                            <a:pt x="10734793" y="38116"/>
                            <a:pt x="11026356" y="287740"/>
                            <a:pt x="11020538" y="495823"/>
                          </a:cubicBezTo>
                          <a:cubicBezTo>
                            <a:pt x="10868278" y="1512356"/>
                            <a:pt x="11109049" y="4180070"/>
                            <a:pt x="11020538" y="4801433"/>
                          </a:cubicBezTo>
                          <a:cubicBezTo>
                            <a:pt x="11008736" y="5078916"/>
                            <a:pt x="10727355" y="5246059"/>
                            <a:pt x="10446835" y="5297257"/>
                          </a:cubicBezTo>
                          <a:cubicBezTo>
                            <a:pt x="6914526" y="5416840"/>
                            <a:pt x="3031202" y="5541219"/>
                            <a:pt x="573702" y="5297257"/>
                          </a:cubicBezTo>
                          <a:cubicBezTo>
                            <a:pt x="260156" y="5241493"/>
                            <a:pt x="-37972" y="5106475"/>
                            <a:pt x="0" y="4801433"/>
                          </a:cubicBezTo>
                          <a:cubicBezTo>
                            <a:pt x="159519" y="4325697"/>
                            <a:pt x="90279" y="1092329"/>
                            <a:pt x="0" y="49582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721756E2-E242-A277-ED6B-89F8EE2F2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9697">
              <a:off x="429270" y="1212469"/>
              <a:ext cx="785773" cy="78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75B9A7B2-AE39-9B39-9803-6362D6179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9272">
              <a:off x="10906710" y="6229977"/>
              <a:ext cx="1043661" cy="1041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27FB3A9-85A8-D32F-C437-1DD03F0B7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8403" y="361809"/>
            <a:ext cx="3657917" cy="7071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E577A8E-6946-62BB-A067-1C60A0DCD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835" y="1623205"/>
            <a:ext cx="350286" cy="4670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171D1B-C016-F931-66B0-A76E062E67B2}"/>
              </a:ext>
            </a:extLst>
          </p:cNvPr>
          <p:cNvSpPr txBox="1"/>
          <p:nvPr/>
        </p:nvSpPr>
        <p:spPr>
          <a:xfrm>
            <a:off x="1195124" y="1532265"/>
            <a:ext cx="772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E564ED6-9BC3-9BC2-5DDA-2A4CFCC54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057" y="2283464"/>
            <a:ext cx="350286" cy="4670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24CE32B-714F-29C9-4A7D-A958DA3F9E51}"/>
              </a:ext>
            </a:extLst>
          </p:cNvPr>
          <p:cNvSpPr txBox="1"/>
          <p:nvPr/>
        </p:nvSpPr>
        <p:spPr>
          <a:xfrm>
            <a:off x="1221978" y="2199206"/>
            <a:ext cx="7550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diện được thành phần vị ngữ của câu, hiểu được vị ngữ cho biết điều gì được nêu ở chủ 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564ED6-9BC3-9BC2-5DDA-2A4CFCC54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617" y="4137219"/>
            <a:ext cx="350286" cy="467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4CE32B-714F-29C9-4A7D-A958DA3F9E51}"/>
              </a:ext>
            </a:extLst>
          </p:cNvPr>
          <p:cNvSpPr txBox="1"/>
          <p:nvPr/>
        </p:nvSpPr>
        <p:spPr>
          <a:xfrm>
            <a:off x="1195124" y="3980306"/>
            <a:ext cx="755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ngữ cảnh, tìm được vị ngữ phù hợp với chủ 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48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xmlns="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14" y="3236862"/>
            <a:ext cx="1826925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964" y="3236862"/>
            <a:ext cx="1615811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09E1D0-918B-171D-DD34-21AC544CB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105" y="2083641"/>
            <a:ext cx="438492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" y="-1764"/>
            <a:ext cx="9145960" cy="68615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599769B-3A18-3C1A-D161-BB0313918320}"/>
              </a:ext>
            </a:extLst>
          </p:cNvPr>
          <p:cNvGrpSpPr/>
          <p:nvPr/>
        </p:nvGrpSpPr>
        <p:grpSpPr>
          <a:xfrm>
            <a:off x="27249" y="224200"/>
            <a:ext cx="9116751" cy="702299"/>
            <a:chOff x="-1017125" y="2634670"/>
            <a:chExt cx="9591742" cy="702299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6E6C6002-E1C9-C68F-190D-A11DBFE3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017125" y="2634670"/>
              <a:ext cx="9478637" cy="70229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079280F-3B80-B4C9-E4FE-DA7AC7C64ADB}"/>
                </a:ext>
              </a:extLst>
            </p:cNvPr>
            <p:cNvSpPr txBox="1"/>
            <p:nvPr/>
          </p:nvSpPr>
          <p:spPr>
            <a:xfrm>
              <a:off x="-592305" y="2675249"/>
              <a:ext cx="9166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</a:rPr>
                <a:t>Xác</a:t>
              </a:r>
              <a:r>
                <a:rPr kumimoji="0" lang="en-US" sz="2400" b="1" i="1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</a:rPr>
                <a:t> định vị ngữ của mỗi câu dưới đây:</a:t>
              </a:r>
              <a:endPara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5" y="1340768"/>
            <a:ext cx="81410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75856" y="2132856"/>
            <a:ext cx="396044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1760" y="3212976"/>
            <a:ext cx="496855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7516" y="4221088"/>
            <a:ext cx="28088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3688" y="5229200"/>
            <a:ext cx="583264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67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een sky Vectors &amp; Illustrations for Free Download | Freepik">
            <a:extLst>
              <a:ext uri="{FF2B5EF4-FFF2-40B4-BE49-F238E27FC236}">
                <a16:creationId xmlns="" xmlns:a16="http://schemas.microsoft.com/office/drawing/2014/main" id="{F8CE8627-83B1-4A2A-A9AB-D4F530BE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1">
            <a:extLst>
              <a:ext uri="{FF2B5EF4-FFF2-40B4-BE49-F238E27FC236}">
                <a16:creationId xmlns="" xmlns:a16="http://schemas.microsoft.com/office/drawing/2014/main" id="{E6476E95-0178-4A85-8A88-E4EEA8231319}"/>
              </a:ext>
            </a:extLst>
          </p:cNvPr>
          <p:cNvSpPr/>
          <p:nvPr/>
        </p:nvSpPr>
        <p:spPr>
          <a:xfrm>
            <a:off x="253603" y="240234"/>
            <a:ext cx="8636794" cy="6377531"/>
          </a:xfrm>
          <a:custGeom>
            <a:avLst/>
            <a:gdLst>
              <a:gd name="connsiteX0" fmla="*/ 0 w 11781453"/>
              <a:gd name="connsiteY0" fmla="*/ 690459 h 5094514"/>
              <a:gd name="connsiteX1" fmla="*/ 690459 w 11781453"/>
              <a:gd name="connsiteY1" fmla="*/ 0 h 5094514"/>
              <a:gd name="connsiteX2" fmla="*/ 11090994 w 11781453"/>
              <a:gd name="connsiteY2" fmla="*/ 0 h 5094514"/>
              <a:gd name="connsiteX3" fmla="*/ 11781453 w 11781453"/>
              <a:gd name="connsiteY3" fmla="*/ 690459 h 5094514"/>
              <a:gd name="connsiteX4" fmla="*/ 11781453 w 11781453"/>
              <a:gd name="connsiteY4" fmla="*/ 4404055 h 5094514"/>
              <a:gd name="connsiteX5" fmla="*/ 11090994 w 11781453"/>
              <a:gd name="connsiteY5" fmla="*/ 5094514 h 5094514"/>
              <a:gd name="connsiteX6" fmla="*/ 690459 w 11781453"/>
              <a:gd name="connsiteY6" fmla="*/ 5094514 h 5094514"/>
              <a:gd name="connsiteX7" fmla="*/ 0 w 11781453"/>
              <a:gd name="connsiteY7" fmla="*/ 4404055 h 5094514"/>
              <a:gd name="connsiteX8" fmla="*/ 0 w 11781453"/>
              <a:gd name="connsiteY8" fmla="*/ 690459 h 50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1453" h="5094514" fill="none" extrusionOk="0">
                <a:moveTo>
                  <a:pt x="0" y="690459"/>
                </a:moveTo>
                <a:cubicBezTo>
                  <a:pt x="1725" y="355830"/>
                  <a:pt x="326606" y="29331"/>
                  <a:pt x="690459" y="0"/>
                </a:cubicBezTo>
                <a:cubicBezTo>
                  <a:pt x="4521344" y="72427"/>
                  <a:pt x="7169040" y="61419"/>
                  <a:pt x="11090994" y="0"/>
                </a:cubicBezTo>
                <a:cubicBezTo>
                  <a:pt x="11470876" y="-9969"/>
                  <a:pt x="11724457" y="291889"/>
                  <a:pt x="11781453" y="690459"/>
                </a:cubicBezTo>
                <a:cubicBezTo>
                  <a:pt x="11882329" y="2511261"/>
                  <a:pt x="11674140" y="3764848"/>
                  <a:pt x="11781453" y="4404055"/>
                </a:cubicBezTo>
                <a:cubicBezTo>
                  <a:pt x="11794245" y="4720463"/>
                  <a:pt x="11452101" y="5071843"/>
                  <a:pt x="11090994" y="5094514"/>
                </a:cubicBezTo>
                <a:cubicBezTo>
                  <a:pt x="6763306" y="5124341"/>
                  <a:pt x="2575840" y="5015208"/>
                  <a:pt x="690459" y="5094514"/>
                </a:cubicBezTo>
                <a:cubicBezTo>
                  <a:pt x="336531" y="5091416"/>
                  <a:pt x="-72308" y="4799683"/>
                  <a:pt x="0" y="4404055"/>
                </a:cubicBezTo>
                <a:cubicBezTo>
                  <a:pt x="50037" y="3154905"/>
                  <a:pt x="770" y="2072176"/>
                  <a:pt x="0" y="690459"/>
                </a:cubicBezTo>
                <a:close/>
              </a:path>
              <a:path w="11781453" h="5094514" stroke="0" extrusionOk="0">
                <a:moveTo>
                  <a:pt x="0" y="690459"/>
                </a:moveTo>
                <a:cubicBezTo>
                  <a:pt x="6267" y="310837"/>
                  <a:pt x="327696" y="38684"/>
                  <a:pt x="690459" y="0"/>
                </a:cubicBezTo>
                <a:cubicBezTo>
                  <a:pt x="4180508" y="123000"/>
                  <a:pt x="8612621" y="-96860"/>
                  <a:pt x="11090994" y="0"/>
                </a:cubicBezTo>
                <a:cubicBezTo>
                  <a:pt x="11425653" y="-35570"/>
                  <a:pt x="11785171" y="301634"/>
                  <a:pt x="11781453" y="690459"/>
                </a:cubicBezTo>
                <a:cubicBezTo>
                  <a:pt x="11784626" y="1246364"/>
                  <a:pt x="11875720" y="2571764"/>
                  <a:pt x="11781453" y="4404055"/>
                </a:cubicBezTo>
                <a:cubicBezTo>
                  <a:pt x="11715903" y="4809132"/>
                  <a:pt x="11401787" y="5082970"/>
                  <a:pt x="11090994" y="5094514"/>
                </a:cubicBezTo>
                <a:cubicBezTo>
                  <a:pt x="8015354" y="4933807"/>
                  <a:pt x="3137648" y="5134181"/>
                  <a:pt x="690459" y="5094514"/>
                </a:cubicBezTo>
                <a:cubicBezTo>
                  <a:pt x="304526" y="5093584"/>
                  <a:pt x="-54527" y="4760683"/>
                  <a:pt x="0" y="4404055"/>
                </a:cubicBezTo>
                <a:cubicBezTo>
                  <a:pt x="32216" y="3684371"/>
                  <a:pt x="57206" y="1986174"/>
                  <a:pt x="0" y="690459"/>
                </a:cubicBezTo>
                <a:close/>
              </a:path>
            </a:pathLst>
          </a:cu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marR="0" lvl="0" indent="0" algn="just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933" b="1" i="0" u="none" strike="noStrike" kern="0" cap="none" spc="0" normalizeH="0" baseline="0" noProof="0" dirty="0">
              <a:ln>
                <a:noFill/>
              </a:ln>
              <a:solidFill>
                <a:srgbClr val="B3C3F0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4E3B6D1-466B-F5F5-8842-66B4785DCA32}"/>
              </a:ext>
            </a:extLst>
          </p:cNvPr>
          <p:cNvGrpSpPr/>
          <p:nvPr/>
        </p:nvGrpSpPr>
        <p:grpSpPr>
          <a:xfrm>
            <a:off x="539554" y="472816"/>
            <a:ext cx="8136902" cy="1444016"/>
            <a:chOff x="1345476" y="1269059"/>
            <a:chExt cx="1754912" cy="885825"/>
          </a:xfrm>
        </p:grpSpPr>
        <p:sp>
          <p:nvSpPr>
            <p:cNvPr id="3" name="Cloud 2">
              <a:extLst>
                <a:ext uri="{FF2B5EF4-FFF2-40B4-BE49-F238E27FC236}">
                  <a16:creationId xmlns="" xmlns:a16="http://schemas.microsoft.com/office/drawing/2014/main" id="{4FAF53C0-7F3E-2D6A-5961-C05405A74AAC}"/>
                </a:ext>
              </a:extLst>
            </p:cNvPr>
            <p:cNvSpPr/>
            <p:nvPr/>
          </p:nvSpPr>
          <p:spPr>
            <a:xfrm>
              <a:off x="1345476" y="1269059"/>
              <a:ext cx="1754912" cy="885825"/>
            </a:xfrm>
            <a:prstGeom prst="clou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BE04DCF-7E83-443C-FEBA-69039F002888}"/>
                </a:ext>
              </a:extLst>
            </p:cNvPr>
            <p:cNvSpPr txBox="1"/>
            <p:nvPr/>
          </p:nvSpPr>
          <p:spPr>
            <a:xfrm>
              <a:off x="1455843" y="1430172"/>
              <a:ext cx="1534178" cy="58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bg1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2800" b="1" smtClean="0">
                  <a:solidFill>
                    <a:schemeClr val="bg1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 ngữ của mỗi câu vừa tìm được ở bài tập 1 cho biết điều gì về đối tượng nêu ở chủ ngữ?</a:t>
              </a:r>
              <a:endParaRPr lang="en-US" sz="2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2" y="2348880"/>
            <a:ext cx="2005123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1944216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1944216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14">
            <a:extLst>
              <a:ext uri="{FF2B5EF4-FFF2-40B4-BE49-F238E27FC236}">
                <a16:creationId xmlns="" xmlns:a16="http://schemas.microsoft.com/office/drawing/2014/main" id="{892E0F6A-AA16-505F-62AB-283C4729645D}"/>
              </a:ext>
            </a:extLst>
          </p:cNvPr>
          <p:cNvSpPr/>
          <p:nvPr/>
        </p:nvSpPr>
        <p:spPr>
          <a:xfrm>
            <a:off x="835786" y="4365104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a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  <p:sp>
        <p:nvSpPr>
          <p:cNvPr id="12" name="Rectangle: Rounded Corners 14">
            <a:extLst>
              <a:ext uri="{FF2B5EF4-FFF2-40B4-BE49-F238E27FC236}">
                <a16:creationId xmlns="" xmlns:a16="http://schemas.microsoft.com/office/drawing/2014/main" id="{892E0F6A-AA16-505F-62AB-283C4729645D}"/>
              </a:ext>
            </a:extLst>
          </p:cNvPr>
          <p:cNvSpPr/>
          <p:nvPr/>
        </p:nvSpPr>
        <p:spPr>
          <a:xfrm>
            <a:off x="3786768" y="4336504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>
                <a:solidFill>
                  <a:srgbClr val="002060"/>
                </a:solidFill>
                <a:latin typeface="Calibri"/>
                <a:sym typeface="Arial"/>
              </a:rPr>
              <a:t>c</a:t>
            </a:r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,d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  <p:sp>
        <p:nvSpPr>
          <p:cNvPr id="13" name="Rectangle: Rounded Corners 14">
            <a:extLst>
              <a:ext uri="{FF2B5EF4-FFF2-40B4-BE49-F238E27FC236}">
                <a16:creationId xmlns="" xmlns:a16="http://schemas.microsoft.com/office/drawing/2014/main" id="{892E0F6A-AA16-505F-62AB-283C4729645D}"/>
              </a:ext>
            </a:extLst>
          </p:cNvPr>
          <p:cNvSpPr/>
          <p:nvPr/>
        </p:nvSpPr>
        <p:spPr>
          <a:xfrm>
            <a:off x="6865339" y="4310841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b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33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370</Words>
  <Application>Microsoft Office PowerPoint</Application>
  <PresentationFormat>On-screen Show (4:3)</PresentationFormat>
  <Paragraphs>37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2024-01-01T09:33:47Z</dcterms:created>
  <dcterms:modified xsi:type="dcterms:W3CDTF">2024-01-01T10:27:40Z</dcterms:modified>
</cp:coreProperties>
</file>