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5"/>
  </p:notesMasterIdLst>
  <p:sldIdLst>
    <p:sldId id="260" r:id="rId3"/>
    <p:sldId id="316" r:id="rId4"/>
    <p:sldId id="314" r:id="rId5"/>
    <p:sldId id="317" r:id="rId6"/>
    <p:sldId id="318" r:id="rId7"/>
    <p:sldId id="319" r:id="rId8"/>
    <p:sldId id="320" r:id="rId9"/>
    <p:sldId id="321" r:id="rId10"/>
    <p:sldId id="322" r:id="rId11"/>
    <p:sldId id="257" r:id="rId12"/>
    <p:sldId id="312" r:id="rId13"/>
    <p:sldId id="323" r:id="rId14"/>
    <p:sldId id="327" r:id="rId15"/>
    <p:sldId id="330" r:id="rId16"/>
    <p:sldId id="331" r:id="rId17"/>
    <p:sldId id="332" r:id="rId18"/>
    <p:sldId id="326" r:id="rId19"/>
    <p:sldId id="333" r:id="rId20"/>
    <p:sldId id="313" r:id="rId21"/>
    <p:sldId id="328" r:id="rId22"/>
    <p:sldId id="329" r:id="rId23"/>
    <p:sldId id="44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30D68-6CD1-48A7-ADA0-197511509E5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E7A6-BF73-45DB-82F8-97E7CF4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261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73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9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265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260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2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57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36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6053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870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61914" y="1423448"/>
            <a:ext cx="11217896" cy="526015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635653" y="207390"/>
            <a:ext cx="10864000" cy="104637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203007" y="224445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42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353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59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362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7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1" y="726023"/>
            <a:ext cx="1399512" cy="698587"/>
            <a:chOff x="138482" y="584556"/>
            <a:chExt cx="1049634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7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7662B02-7AD6-B845-16CB-25ED89F867E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0" y="303032"/>
            <a:ext cx="1265745" cy="126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4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8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17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jpg"/><Relationship Id="rId7" Type="http://schemas.openxmlformats.org/officeDocument/2006/relationships/slide" Target="slide6.xml"/><Relationship Id="rId12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BA819-9C35-F0D9-62A4-FCAA5D3E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871" y="2186321"/>
            <a:ext cx="8151058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7799" y="3550690"/>
            <a:ext cx="4617682" cy="3790419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9047672" y="5257929"/>
            <a:ext cx="1011696" cy="1179624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FAB2C419-47D1-383F-074B-F9506B8DF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1E974-EADD-6B93-CDE7-1788B0B6E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4" y="719119"/>
            <a:ext cx="10973751" cy="481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A8D0-71E7-13F6-9E59-429716450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70" y="223712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sự khác nhau về cách viết hoa tên người với tên cơ quan, tổ chức dưới đây: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B642B8-9539-1226-3B3D-C859B4C9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74" y="1820862"/>
            <a:ext cx="10156401" cy="22736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BA0D9-E633-C6E4-4755-7C2155323379}"/>
              </a:ext>
            </a:extLst>
          </p:cNvPr>
          <p:cNvGrpSpPr/>
          <p:nvPr/>
        </p:nvGrpSpPr>
        <p:grpSpPr>
          <a:xfrm>
            <a:off x="3584754" y="4185159"/>
            <a:ext cx="4278451" cy="2175001"/>
            <a:chOff x="892354" y="3758439"/>
            <a:chExt cx="4278451" cy="2175001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B2CD7833-E039-081E-E0AB-41C77AA1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6C0AC76-F800-3CB8-FB8A-6014D1B7F4A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2EFEE-54C3-AA87-0E24-425E4A33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40" y="1137921"/>
            <a:ext cx="4331854" cy="223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532461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người: </a:t>
            </a:r>
            <a:r>
              <a:rPr lang="vi-VN" sz="40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tất cái chữ cái đầu của các tiếng trong tên.</a:t>
            </a:r>
            <a:endParaRPr lang="en-US" sz="40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725502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cơ quan tổ chức: </a:t>
            </a: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chữ cái đầu ở tiếng đầu các bộ phận tạo nên tính chất “riêng” của tên đó.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7501C-38C3-1CAF-8B16-B54592EC1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770" y="1279207"/>
            <a:ext cx="5848350" cy="2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17760" y="3020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cách viết hoa tên cơ quan, tổ chức sau: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E45DE-55C2-A8DF-A0F9-48431BD83656}"/>
              </a:ext>
            </a:extLst>
          </p:cNvPr>
          <p:cNvSpPr txBox="1"/>
          <p:nvPr/>
        </p:nvSpPr>
        <p:spPr>
          <a:xfrm>
            <a:off x="924560" y="1930400"/>
            <a:ext cx="10566400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Uỷ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Trung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B60086-E75A-CF68-482C-099A1DEB3686}"/>
              </a:ext>
            </a:extLst>
          </p:cNvPr>
          <p:cNvCxnSpPr/>
          <p:nvPr/>
        </p:nvCxnSpPr>
        <p:spPr>
          <a:xfrm flipH="1">
            <a:off x="2794000" y="21640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836779-158E-570C-DC98-7E394494D739}"/>
              </a:ext>
            </a:extLst>
          </p:cNvPr>
          <p:cNvCxnSpPr/>
          <p:nvPr/>
        </p:nvCxnSpPr>
        <p:spPr>
          <a:xfrm flipH="1">
            <a:off x="8615680" y="21336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19A957-7438-4F8C-8710-8525EF7BCC03}"/>
              </a:ext>
            </a:extLst>
          </p:cNvPr>
          <p:cNvCxnSpPr/>
          <p:nvPr/>
        </p:nvCxnSpPr>
        <p:spPr>
          <a:xfrm flipH="1">
            <a:off x="2082800" y="30988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CB22B-9AE6-1F15-B69F-D9A3E386D8F1}"/>
              </a:ext>
            </a:extLst>
          </p:cNvPr>
          <p:cNvCxnSpPr/>
          <p:nvPr/>
        </p:nvCxnSpPr>
        <p:spPr>
          <a:xfrm flipH="1">
            <a:off x="6614160" y="30784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46C95B-0E6E-0842-C9C4-5EDD1A295926}"/>
              </a:ext>
            </a:extLst>
          </p:cNvPr>
          <p:cNvCxnSpPr/>
          <p:nvPr/>
        </p:nvCxnSpPr>
        <p:spPr>
          <a:xfrm flipH="1">
            <a:off x="3606800" y="400304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936872EE-06A6-8E3B-F648-EBA934D499D4}"/>
              </a:ext>
            </a:extLst>
          </p:cNvPr>
          <p:cNvSpPr/>
          <p:nvPr/>
        </p:nvSpPr>
        <p:spPr>
          <a:xfrm>
            <a:off x="1239520" y="4988561"/>
            <a:ext cx="10068560" cy="1534160"/>
          </a:xfrm>
          <a:prstGeom prst="roundRect">
            <a:avLst>
              <a:gd name="adj" fmla="val 24168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hoa chữ cái đầu của các từ ngữ chỉ loại hình cơ quan, tổ chức, chức năng, lĩnh vực hoạt động c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ủa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cơ quan, tổ chức.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2803A-3760-25A1-0F12-87BD6C96B5A9}"/>
              </a:ext>
            </a:extLst>
          </p:cNvPr>
          <p:cNvCxnSpPr/>
          <p:nvPr/>
        </p:nvCxnSpPr>
        <p:spPr>
          <a:xfrm flipH="1">
            <a:off x="6167120" y="398272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hợp nào dưới đây viết hoa đúng tên cơ quan, tổ chức?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0C658-7D5F-2213-EB1F-8D4DA855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69" y="2162492"/>
            <a:ext cx="10024995" cy="23790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6694BD-0533-229D-3571-A4D755F6F6E8}"/>
              </a:ext>
            </a:extLst>
          </p:cNvPr>
          <p:cNvSpPr/>
          <p:nvPr/>
        </p:nvSpPr>
        <p:spPr>
          <a:xfrm>
            <a:off x="1391920" y="3962400"/>
            <a:ext cx="522224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11F381-3BFB-A476-00A8-7046A68AAD2D}"/>
              </a:ext>
            </a:extLst>
          </p:cNvPr>
          <p:cNvSpPr/>
          <p:nvPr/>
        </p:nvSpPr>
        <p:spPr>
          <a:xfrm>
            <a:off x="7142480" y="4013200"/>
            <a:ext cx="384048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306606" y="173331"/>
            <a:ext cx="11357068" cy="108650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356240" y="0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</a:t>
            </a:r>
            <a:endParaRPr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643538" y="2242787"/>
            <a:ext cx="6268301" cy="2552733"/>
          </a:xfrm>
          <a:prstGeom prst="wedgeRoundRectCallout">
            <a:avLst>
              <a:gd name="adj1" fmla="val -62338"/>
              <a:gd name="adj2" fmla="val 200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Tên tổ chức Đội của trường em.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Tên một cơ quan hoặc tổ chức mà em biết.</a:t>
            </a:r>
            <a:endParaRPr lang="en-US" sz="36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6560" y="842790"/>
            <a:ext cx="11338560" cy="545641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4E03E-F53B-E36E-576A-DBF10E38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903" y="966531"/>
            <a:ext cx="2703325" cy="276340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0DAC71D3-1B13-F1A0-2022-D5B16363CCF1}"/>
              </a:ext>
            </a:extLst>
          </p:cNvPr>
          <p:cNvSpPr/>
          <p:nvPr/>
        </p:nvSpPr>
        <p:spPr>
          <a:xfrm>
            <a:off x="944880" y="1822525"/>
            <a:ext cx="7914640" cy="3562275"/>
          </a:xfrm>
          <a:prstGeom prst="roundRect">
            <a:avLst>
              <a:gd name="adj" fmla="val 24331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tổ chức Đội của trường em: 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Liên đội Tiểu học Ngọc Đồng.</a:t>
            </a:r>
          </a:p>
          <a:p>
            <a:pPr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Tên cơ quan, tổ chức em biết: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Ủy ban nhân dân tỉnh Phú Thọ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Bộ Tài nguyên và Môi trường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Sở Giáo dục và Đào tạo;…</a:t>
            </a:r>
          </a:p>
        </p:txBody>
      </p:sp>
    </p:spTree>
    <p:extLst>
      <p:ext uri="{BB962C8B-B14F-4D97-AF65-F5344CB8AC3E}">
        <p14:creationId xmlns:p14="http://schemas.microsoft.com/office/powerpoint/2010/main" val="19081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825CF7-0B72-8594-776A-F4261AFB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50" y="216600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5433170" y="1708300"/>
            <a:ext cx="5799111" cy="3704349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5301280" y="1928199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 dirty="0">
                <a:latin typeface="Cambria" panose="02040503050406030204" pitchFamily="18" charset="0"/>
                <a:ea typeface="Cambria" panose="02040503050406030204" pitchFamily="18" charset="0"/>
              </a:rPr>
              <a:t>WHOA!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6137341" y="3664803"/>
            <a:ext cx="5073584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oogle Shape;15077;p45">
            <a:extLst>
              <a:ext uri="{FF2B5EF4-FFF2-40B4-BE49-F238E27FC236}">
                <a16:creationId xmlns:a16="http://schemas.microsoft.com/office/drawing/2014/main" id="{3B06CD1E-5958-5B0C-CB0C-BE26BF604240}"/>
              </a:ext>
            </a:extLst>
          </p:cNvPr>
          <p:cNvGrpSpPr/>
          <p:nvPr/>
        </p:nvGrpSpPr>
        <p:grpSpPr>
          <a:xfrm>
            <a:off x="1085291" y="2271591"/>
            <a:ext cx="2735351" cy="3801624"/>
            <a:chOff x="2590725" y="1407025"/>
            <a:chExt cx="323700" cy="449875"/>
          </a:xfrm>
        </p:grpSpPr>
        <p:sp>
          <p:nvSpPr>
            <p:cNvPr id="39" name="Google Shape;15078;p45">
              <a:extLst>
                <a:ext uri="{FF2B5EF4-FFF2-40B4-BE49-F238E27FC236}">
                  <a16:creationId xmlns:a16="http://schemas.microsoft.com/office/drawing/2014/main" id="{6ED7D781-B4CF-68D2-017C-9189A001E41C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15079;p45">
              <a:extLst>
                <a:ext uri="{FF2B5EF4-FFF2-40B4-BE49-F238E27FC236}">
                  <a16:creationId xmlns:a16="http://schemas.microsoft.com/office/drawing/2014/main" id="{8175F6AF-A516-0A36-93D0-BD4248C5B402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15080;p45">
              <a:extLst>
                <a:ext uri="{FF2B5EF4-FFF2-40B4-BE49-F238E27FC236}">
                  <a16:creationId xmlns:a16="http://schemas.microsoft.com/office/drawing/2014/main" id="{F7731551-6E60-A14E-CCB3-E08E86119E46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15081;p45">
              <a:extLst>
                <a:ext uri="{FF2B5EF4-FFF2-40B4-BE49-F238E27FC236}">
                  <a16:creationId xmlns:a16="http://schemas.microsoft.com/office/drawing/2014/main" id="{9058A721-EA12-0126-7081-4138DE1EAC40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15082;p45">
              <a:extLst>
                <a:ext uri="{FF2B5EF4-FFF2-40B4-BE49-F238E27FC236}">
                  <a16:creationId xmlns:a16="http://schemas.microsoft.com/office/drawing/2014/main" id="{008B5FF8-C1EB-0844-841F-100DE0A384CF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15083;p45">
              <a:extLst>
                <a:ext uri="{FF2B5EF4-FFF2-40B4-BE49-F238E27FC236}">
                  <a16:creationId xmlns:a16="http://schemas.microsoft.com/office/drawing/2014/main" id="{6E1E82BB-FD16-511D-7C80-73D89FB9A858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15084;p45">
              <a:extLst>
                <a:ext uri="{FF2B5EF4-FFF2-40B4-BE49-F238E27FC236}">
                  <a16:creationId xmlns:a16="http://schemas.microsoft.com/office/drawing/2014/main" id="{DDACE3C0-7E0D-1B10-9CF5-FE8A75F119D5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15085;p45">
              <a:extLst>
                <a:ext uri="{FF2B5EF4-FFF2-40B4-BE49-F238E27FC236}">
                  <a16:creationId xmlns:a16="http://schemas.microsoft.com/office/drawing/2014/main" id="{F33E1F21-8770-464F-6ABF-3853DAF9981A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15086;p45">
              <a:extLst>
                <a:ext uri="{FF2B5EF4-FFF2-40B4-BE49-F238E27FC236}">
                  <a16:creationId xmlns:a16="http://schemas.microsoft.com/office/drawing/2014/main" id="{75A814A7-3C32-D180-1E6B-E282A77589E0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15087;p45">
              <a:extLst>
                <a:ext uri="{FF2B5EF4-FFF2-40B4-BE49-F238E27FC236}">
                  <a16:creationId xmlns:a16="http://schemas.microsoft.com/office/drawing/2014/main" id="{A2C4959D-02D8-CBC1-B1AA-3B92E2E6B80D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15088;p45">
              <a:extLst>
                <a:ext uri="{FF2B5EF4-FFF2-40B4-BE49-F238E27FC236}">
                  <a16:creationId xmlns:a16="http://schemas.microsoft.com/office/drawing/2014/main" id="{8231E523-3202-948F-978F-E6CD5D27718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15089;p45">
              <a:extLst>
                <a:ext uri="{FF2B5EF4-FFF2-40B4-BE49-F238E27FC236}">
                  <a16:creationId xmlns:a16="http://schemas.microsoft.com/office/drawing/2014/main" id="{4ABEEC46-B088-6723-4EFD-D4C242D6D832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15090;p45">
              <a:extLst>
                <a:ext uri="{FF2B5EF4-FFF2-40B4-BE49-F238E27FC236}">
                  <a16:creationId xmlns:a16="http://schemas.microsoft.com/office/drawing/2014/main" id="{61116708-4C46-B530-D2DF-BC1F1699B913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15091;p45">
              <a:extLst>
                <a:ext uri="{FF2B5EF4-FFF2-40B4-BE49-F238E27FC236}">
                  <a16:creationId xmlns:a16="http://schemas.microsoft.com/office/drawing/2014/main" id="{2FD3D435-01A1-9E3B-6817-CAA675C12C90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15092;p45">
              <a:extLst>
                <a:ext uri="{FF2B5EF4-FFF2-40B4-BE49-F238E27FC236}">
                  <a16:creationId xmlns:a16="http://schemas.microsoft.com/office/drawing/2014/main" id="{CD22F2D8-9217-47BD-769B-BD68AFA8B76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15093;p45">
              <a:extLst>
                <a:ext uri="{FF2B5EF4-FFF2-40B4-BE49-F238E27FC236}">
                  <a16:creationId xmlns:a16="http://schemas.microsoft.com/office/drawing/2014/main" id="{32623C7D-7FB5-59C8-BFF8-508DFD23A3A2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5094;p45">
              <a:extLst>
                <a:ext uri="{FF2B5EF4-FFF2-40B4-BE49-F238E27FC236}">
                  <a16:creationId xmlns:a16="http://schemas.microsoft.com/office/drawing/2014/main" id="{A3D7177E-66B0-E400-3187-8CB03ADE02E0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15095;p45">
              <a:extLst>
                <a:ext uri="{FF2B5EF4-FFF2-40B4-BE49-F238E27FC236}">
                  <a16:creationId xmlns:a16="http://schemas.microsoft.com/office/drawing/2014/main" id="{CF95C354-A499-C747-32CD-0A2D635BF38B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982721" y="2214880"/>
            <a:ext cx="7599679" cy="4267199"/>
          </a:xfrm>
          <a:prstGeom prst="wedgeRoundRectCallout">
            <a:avLst>
              <a:gd name="adj1" fmla="val -61536"/>
              <a:gd name="adj2" fmla="val -179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Chuẩn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bị một số tên cơ quan, tổ chức (có cách viết, cách viết sai)</a:t>
            </a: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lớp thành 2 nhóm, 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 cùng nhau tìm những tên cơ quan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tổ chức đúng có trong hộp đưa lên dán trên bảng.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Đội nào tìm được nhiều hơn và đúng sẽ thắng cuộc.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CA531-9677-5232-D4F5-8546A7277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614" y="568903"/>
            <a:ext cx="10553091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8AA6A-5FC8-1ED2-2BB9-89232750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22" y="1263691"/>
            <a:ext cx="9736156" cy="491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3D822-AF92-F0C9-D4BB-AF8132CB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2399" y="2844891"/>
            <a:ext cx="4915487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2378126" y="827859"/>
            <a:ext cx="7331367" cy="3776475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301966" y="3744969"/>
            <a:ext cx="1721868" cy="2393108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5086340" y="4889855"/>
            <a:ext cx="2227053" cy="1003356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9952306" y="3468039"/>
            <a:ext cx="1949327" cy="2709197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90A1FA8-BAB7-A85B-E38C-C605B433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77" y="798768"/>
            <a:ext cx="826079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8425545" y="5142649"/>
            <a:ext cx="2198913" cy="768295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821361" y="4660097"/>
            <a:ext cx="1188979" cy="551336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3577614" y="5169287"/>
            <a:ext cx="2198913" cy="768295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52934" y="3610259"/>
            <a:ext cx="1829223" cy="2374348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4" y="3274725"/>
            <a:ext cx="1446909" cy="1959017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338" y="1769732"/>
            <a:ext cx="1446909" cy="1959017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165521"/>
            <a:ext cx="1446909" cy="1959017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875" y="3530920"/>
            <a:ext cx="1446909" cy="1959017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3129561" y="2124537"/>
            <a:ext cx="783952" cy="912944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5451385" y="839491"/>
            <a:ext cx="783952" cy="912944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8084679" y="2516056"/>
            <a:ext cx="783952" cy="912944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8554747" y="94057"/>
            <a:ext cx="783952" cy="912944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4040466" y="3759009"/>
            <a:ext cx="1446909" cy="1959017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4481026" y="3398996"/>
            <a:ext cx="640015" cy="568923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3084915" y="4591763"/>
            <a:ext cx="416093" cy="205835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6938795" y="1947133"/>
            <a:ext cx="640015" cy="568923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3105247" y="4387583"/>
            <a:ext cx="416093" cy="205835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175451" y="2177929"/>
            <a:ext cx="1446909" cy="1959017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10248455" y="438079"/>
            <a:ext cx="692072" cy="568923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3123461" y="4058925"/>
            <a:ext cx="449937" cy="205835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525002" y="596193"/>
            <a:ext cx="1446909" cy="1959017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9507510" y="3602745"/>
            <a:ext cx="640015" cy="568923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3288115" y="4794963"/>
            <a:ext cx="416093" cy="205835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091380" y="3619088"/>
            <a:ext cx="1446909" cy="1959017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644687" y="213037"/>
            <a:ext cx="385772" cy="420265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082882" y="189072"/>
            <a:ext cx="385772" cy="420265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83054" y="189072"/>
            <a:ext cx="385772" cy="420265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893489" y="189905"/>
            <a:ext cx="385772" cy="420265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2453172" y="618935"/>
            <a:ext cx="7427603" cy="2797621"/>
            <a:chOff x="1868250" y="878189"/>
            <a:chExt cx="5570702" cy="2098216"/>
          </a:xfrm>
        </p:grpSpPr>
        <p:sp>
          <p:nvSpPr>
            <p:cNvPr id="1004" name="Google Shape;13821;p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/>
              <a:r>
                <a:rPr lang="en-US" sz="8800" kern="0" dirty="0">
                  <a:solidFill>
                    <a:srgbClr val="FFB229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4267" kern="0" dirty="0">
                <a:solidFill>
                  <a:srgbClr val="1D1D1B"/>
                </a:solidFill>
              </a:endParaRPr>
            </a:p>
          </p:txBody>
        </p:sp>
      </p:grpSp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AB2CB3E8-EF0D-335B-A8F0-830C5176150A}"/>
              </a:ext>
            </a:extLst>
          </p:cNvPr>
          <p:cNvSpPr/>
          <p:nvPr/>
        </p:nvSpPr>
        <p:spPr>
          <a:xfrm>
            <a:off x="10119360" y="6217920"/>
            <a:ext cx="1656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918892" y="2911503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440484"/>
            <a:ext cx="4890021" cy="1290244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533139" y="3330363"/>
              <a:ext cx="195871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498106"/>
            <a:ext cx="4890021" cy="1232623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538162" y="3373579"/>
              <a:ext cx="199598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576939" y="308212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396" y="89376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2.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870878" y="2804495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255154" y="2895108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513014"/>
            <a:ext cx="4890021" cy="1217715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985837" y="3422696"/>
              <a:ext cx="2674517" cy="80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511356"/>
            <a:ext cx="4890021" cy="1219374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753242" y="3383516"/>
              <a:ext cx="3544096" cy="421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9598882" y="291116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102304" y="2988887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656277" y="1094895"/>
            <a:ext cx="6445425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3. Quy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108780" y="4625547"/>
            <a:ext cx="4895864" cy="1223455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95245" y="3012491"/>
            <a:ext cx="4890020" cy="1217714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710426" y="3420078"/>
              <a:ext cx="356280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5" y="4504460"/>
            <a:ext cx="4890022" cy="1226270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816496" y="3378344"/>
              <a:ext cx="345099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365115" y="4789263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282149" y="3205976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7083379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Nêu quy tắc viết hoa tên cơ quan tổ chức, đoàn thể?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314450" y="3462859"/>
            <a:ext cx="9648825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10245103" y="3359974"/>
            <a:ext cx="1519061" cy="1058363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736" y="1372354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960013" y="1189069"/>
            <a:ext cx="5402484" cy="3756836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538107" y="2135649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HÔM NAY CÁC NGƯƠI MAY MẮN ĐÓ, TA SẼ TRỞ LẠI VÀO MỘT NGÀY KHÁC 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7898091" y="2024615"/>
            <a:ext cx="2959371" cy="4113132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549</Words>
  <Application>Microsoft Office PowerPoint</Application>
  <PresentationFormat>Widescreen</PresentationFormat>
  <Paragraphs>65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Arial</vt:lpstr>
      <vt:lpstr>Calibri</vt:lpstr>
      <vt:lpstr>Cambria</vt:lpstr>
      <vt:lpstr>DFPOP1-W9</vt:lpstr>
      <vt:lpstr>Inria Sans</vt:lpstr>
      <vt:lpstr>SVN-Blade Runner</vt:lpstr>
      <vt:lpstr>Times New Roman</vt:lpstr>
      <vt:lpstr>Grammar Subject for Pre-K: Adjectives by Slidesgo</vt:lpstr>
      <vt:lpstr>Crafting and Mining! by Slidesgo</vt:lpstr>
      <vt:lpstr>01</vt:lpstr>
      <vt:lpstr>WHOA!</vt:lpstr>
      <vt:lpstr>PowerPoint Presentation</vt:lpstr>
      <vt:lpstr>PowerPoint Presentation</vt:lpstr>
      <vt:lpstr>1. Quy tắc viết hoa nào đúng?</vt:lpstr>
      <vt:lpstr>2. Quy tắc viết tên tổ chức nào đúng?</vt:lpstr>
      <vt:lpstr>3. Quy tắc viết tên cơ quan nào đúng?</vt:lpstr>
      <vt:lpstr>4. Nêu quy tắc viết hoa tên cơ quan tổ chức, đoàn thể?</vt:lpstr>
      <vt:lpstr>PowerPoint Presentation</vt:lpstr>
      <vt:lpstr>PowerPoint Presentation</vt:lpstr>
      <vt:lpstr>02</vt:lpstr>
      <vt:lpstr>1. Nêu sự khác nhau về cách viết hoa tên người với tên cơ quan, tổ chức dưới đây:</vt:lpstr>
      <vt:lpstr>PowerPoint Presentation</vt:lpstr>
      <vt:lpstr>PowerPoint Presentation</vt:lpstr>
      <vt:lpstr> 2. Nhận xét cách viết hoa tên cơ quan, tổ chức sau:</vt:lpstr>
      <vt:lpstr>3. Trường hợp nào dưới đây viết hoa đúng tên cơ quan, tổ chức?</vt:lpstr>
      <vt:lpstr>4. Viết</vt:lpstr>
      <vt:lpstr>PowerPoint Presentation</vt:lpstr>
      <vt:lpstr>03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 HOẠT ĐỘNG</dc:title>
  <dc:creator>Thao Tran</dc:creator>
  <cp:lastModifiedBy>Admin</cp:lastModifiedBy>
  <cp:revision>30</cp:revision>
  <dcterms:created xsi:type="dcterms:W3CDTF">2024-01-08T01:16:38Z</dcterms:created>
  <dcterms:modified xsi:type="dcterms:W3CDTF">2025-05-13T02:39:15Z</dcterms:modified>
</cp:coreProperties>
</file>