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282" r:id="rId5"/>
    <p:sldId id="365" r:id="rId6"/>
    <p:sldId id="259" r:id="rId7"/>
    <p:sldId id="273" r:id="rId8"/>
    <p:sldId id="275" r:id="rId9"/>
    <p:sldId id="747" r:id="rId10"/>
    <p:sldId id="296" r:id="rId11"/>
    <p:sldId id="329" r:id="rId12"/>
    <p:sldId id="331" r:id="rId13"/>
    <p:sldId id="3229" r:id="rId14"/>
    <p:sldId id="357" r:id="rId15"/>
    <p:sldId id="362" r:id="rId16"/>
    <p:sldId id="367" r:id="rId17"/>
    <p:sldId id="363" r:id="rId18"/>
    <p:sldId id="364" r:id="rId19"/>
    <p:sldId id="3230" r:id="rId20"/>
    <p:sldId id="3231" r:id="rId21"/>
    <p:sldId id="3232" r:id="rId22"/>
    <p:sldId id="3233" r:id="rId23"/>
    <p:sldId id="323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48E05-4686-4749-896C-59965E228CAA}"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68419-6453-410C-A121-C8D4E2396632}" type="slidenum">
              <a:rPr lang="en-US" smtClean="0"/>
              <a:t>‹#›</a:t>
            </a:fld>
            <a:endParaRPr lang="en-US"/>
          </a:p>
        </p:txBody>
      </p:sp>
    </p:spTree>
    <p:extLst>
      <p:ext uri="{BB962C8B-B14F-4D97-AF65-F5344CB8AC3E}">
        <p14:creationId xmlns:p14="http://schemas.microsoft.com/office/powerpoint/2010/main" val="299774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05436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144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908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2599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33694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42526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69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0818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04755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4025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759ABA-7799-4154-8CE1-B3C87A2D5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7" name="Picture 6">
            <a:extLst>
              <a:ext uri="{FF2B5EF4-FFF2-40B4-BE49-F238E27FC236}">
                <a16:creationId xmlns:a16="http://schemas.microsoft.com/office/drawing/2014/main" id="{8071620F-1D70-4F77-8C6F-593C821F9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43902939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2025/5/13</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3246282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24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7622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0112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2689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0131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967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38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8299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9831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1808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0512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9983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270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6296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8473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13/05/2025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40563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8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06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2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7550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3423576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81042554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35595149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259278564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4629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2779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656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64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2771741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23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2.xml"/><Relationship Id="rId6" Type="http://schemas.openxmlformats.org/officeDocument/2006/relationships/slide" Target="slide5.xml"/><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65C7BE6-4AD3-2CE2-4A76-B72E07B042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7" name="Picture 18">
            <a:extLst>
              <a:ext uri="{FF2B5EF4-FFF2-40B4-BE49-F238E27FC236}">
                <a16:creationId xmlns:a16="http://schemas.microsoft.com/office/drawing/2014/main" id="{22547632-5E81-BC44-333D-634892771D17}"/>
              </a:ext>
            </a:extLst>
          </p:cNvPr>
          <p:cNvPicPr>
            <a:picLocks noChangeAspect="1"/>
          </p:cNvPicPr>
          <p:nvPr/>
        </p:nvPicPr>
        <p:blipFill>
          <a:blip r:embed="rId3"/>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id="{6441FD0C-C044-A87E-CEBE-DE51D0F8830E}"/>
              </a:ext>
            </a:extLst>
          </p:cNvPr>
          <p:cNvPicPr>
            <a:picLocks noChangeAspect="1"/>
          </p:cNvPicPr>
          <p:nvPr/>
        </p:nvPicPr>
        <p:blipFill>
          <a:blip r:embed="rId3"/>
          <a:srcRect/>
          <a:stretch>
            <a:fillRect/>
          </a:stretch>
        </p:blipFill>
        <p:spPr>
          <a:xfrm>
            <a:off x="5580701" y="6085841"/>
            <a:ext cx="4077428" cy="1544318"/>
          </a:xfrm>
          <a:prstGeom prst="rect">
            <a:avLst/>
          </a:prstGeom>
        </p:spPr>
      </p:pic>
      <p:pic>
        <p:nvPicPr>
          <p:cNvPr id="40" name="Picture 18">
            <a:extLst>
              <a:ext uri="{FF2B5EF4-FFF2-40B4-BE49-F238E27FC236}">
                <a16:creationId xmlns:a16="http://schemas.microsoft.com/office/drawing/2014/main" id="{1A433ED1-1F25-3BFA-38C0-FEFF660705BB}"/>
              </a:ext>
            </a:extLst>
          </p:cNvPr>
          <p:cNvPicPr>
            <a:picLocks noChangeAspect="1"/>
          </p:cNvPicPr>
          <p:nvPr/>
        </p:nvPicPr>
        <p:blipFill>
          <a:blip r:embed="rId3"/>
          <a:srcRect/>
          <a:stretch>
            <a:fillRect/>
          </a:stretch>
        </p:blipFill>
        <p:spPr>
          <a:xfrm>
            <a:off x="8932428" y="6026430"/>
            <a:ext cx="4077428" cy="1544318"/>
          </a:xfrm>
          <a:prstGeom prst="rect">
            <a:avLst/>
          </a:prstGeom>
        </p:spPr>
      </p:pic>
      <p:pic>
        <p:nvPicPr>
          <p:cNvPr id="15" name="Picture 14" descr="A picture containing picture frame&#10;&#10;Description automatically generated">
            <a:extLst>
              <a:ext uri="{FF2B5EF4-FFF2-40B4-BE49-F238E27FC236}">
                <a16:creationId xmlns:a16="http://schemas.microsoft.com/office/drawing/2014/main" id="{37D0ECA6-E37A-4D04-90A9-ED026EF99EAB}"/>
              </a:ext>
            </a:extLst>
          </p:cNvPr>
          <p:cNvPicPr>
            <a:picLocks noChangeAspect="1"/>
          </p:cNvPicPr>
          <p:nvPr/>
        </p:nvPicPr>
        <p:blipFill>
          <a:blip r:embed="rId4">
            <a:alphaModFix amt="91000"/>
            <a:extLst>
              <a:ext uri="{BEBA8EAE-BF5A-486C-A8C5-ECC9F3942E4B}">
                <a14:imgProps xmlns:a14="http://schemas.microsoft.com/office/drawing/2010/main">
                  <a14:imgLayer r:embed="rId5">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290892" y="-532221"/>
            <a:ext cx="12985873" cy="6550041"/>
          </a:xfrm>
          <a:prstGeom prst="rect">
            <a:avLst/>
          </a:prstGeom>
        </p:spPr>
      </p:pic>
      <p:pic>
        <p:nvPicPr>
          <p:cNvPr id="3" name="Picture 2">
            <a:extLst>
              <a:ext uri="{FF2B5EF4-FFF2-40B4-BE49-F238E27FC236}">
                <a16:creationId xmlns:a16="http://schemas.microsoft.com/office/drawing/2014/main" id="{F43F27C9-8178-BCB4-D520-B980A4885DAF}"/>
              </a:ext>
            </a:extLst>
          </p:cNvPr>
          <p:cNvPicPr>
            <a:picLocks noChangeAspect="1"/>
          </p:cNvPicPr>
          <p:nvPr/>
        </p:nvPicPr>
        <p:blipFill>
          <a:blip r:embed="rId6"/>
          <a:stretch>
            <a:fillRect/>
          </a:stretch>
        </p:blipFill>
        <p:spPr>
          <a:xfrm>
            <a:off x="3205872" y="0"/>
            <a:ext cx="5608806" cy="1621677"/>
          </a:xfrm>
          <a:prstGeom prst="rect">
            <a:avLst/>
          </a:prstGeom>
        </p:spPr>
      </p:pic>
      <p:pic>
        <p:nvPicPr>
          <p:cNvPr id="4" name="Picture 3">
            <a:extLst>
              <a:ext uri="{FF2B5EF4-FFF2-40B4-BE49-F238E27FC236}">
                <a16:creationId xmlns:a16="http://schemas.microsoft.com/office/drawing/2014/main" id="{D9EF17E7-0C69-C2E5-9AD2-57FF7AB17932}"/>
              </a:ext>
            </a:extLst>
          </p:cNvPr>
          <p:cNvPicPr>
            <a:picLocks noChangeAspect="1"/>
          </p:cNvPicPr>
          <p:nvPr/>
        </p:nvPicPr>
        <p:blipFill>
          <a:blip r:embed="rId7"/>
          <a:stretch>
            <a:fillRect/>
          </a:stretch>
        </p:blipFill>
        <p:spPr>
          <a:xfrm>
            <a:off x="1434057" y="1786825"/>
            <a:ext cx="9419136" cy="1493649"/>
          </a:xfrm>
          <a:prstGeom prst="rect">
            <a:avLst/>
          </a:prstGeom>
        </p:spPr>
      </p:pic>
      <p:sp>
        <p:nvSpPr>
          <p:cNvPr id="5" name="TextBox 4">
            <a:extLst>
              <a:ext uri="{FF2B5EF4-FFF2-40B4-BE49-F238E27FC236}">
                <a16:creationId xmlns:a16="http://schemas.microsoft.com/office/drawing/2014/main" id="{FAE63A21-6DC3-895F-8AD6-9800EA62D5F1}"/>
              </a:ext>
            </a:extLst>
          </p:cNvPr>
          <p:cNvSpPr txBox="1"/>
          <p:nvPr/>
        </p:nvSpPr>
        <p:spPr>
          <a:xfrm>
            <a:off x="2086462" y="5936303"/>
            <a:ext cx="6700520" cy="523220"/>
          </a:xfrm>
          <a:prstGeom prst="rect">
            <a:avLst/>
          </a:prstGeom>
          <a:noFill/>
        </p:spPr>
        <p:txBody>
          <a:bodyPr wrap="square">
            <a:spAutoFit/>
          </a:bodyPr>
          <a:lstStyle/>
          <a:p>
            <a:pPr algn="ctr"/>
            <a:r>
              <a:rPr lang="en-US" sz="2800" dirty="0">
                <a:highlight>
                  <a:srgbClr val="FFFF00"/>
                </a:highlight>
                <a:latin typeface="Times New Roman" panose="02020603050405020304" pitchFamily="18" charset="0"/>
                <a:cs typeface="Times New Roman" panose="02020603050405020304" pitchFamily="18" charset="0"/>
              </a:rPr>
              <a:t>GIÁO VIÊN: VŨ NGỌC ÁNH</a:t>
            </a:r>
          </a:p>
        </p:txBody>
      </p:sp>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E6FA4-924E-6CEE-6382-7B41D3AEDB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731313" y="2885209"/>
            <a:ext cx="2743200" cy="4364181"/>
          </a:xfrm>
          <a:prstGeom prst="rect">
            <a:avLst/>
          </a:prstGeom>
        </p:spPr>
      </p:pic>
      <p:pic>
        <p:nvPicPr>
          <p:cNvPr id="3" name="Picture 2">
            <a:extLst>
              <a:ext uri="{FF2B5EF4-FFF2-40B4-BE49-F238E27FC236}">
                <a16:creationId xmlns:a16="http://schemas.microsoft.com/office/drawing/2014/main" id="{0EDA8DC5-528D-DFCB-C795-B18150EA249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219775" y="2977880"/>
            <a:ext cx="2743200" cy="3930227"/>
          </a:xfrm>
          <a:prstGeom prst="rect">
            <a:avLst/>
          </a:prstGeom>
        </p:spPr>
      </p:pic>
      <p:pic>
        <p:nvPicPr>
          <p:cNvPr id="6" name="Picture 2" descr="Bánh sinh nhật lễ kỷ Niệm Muốn chúc Mừng Sinh nhật - cờ hiệu png tải về -  Miễn phí trong suốt Dòng png Tải về.">
            <a:extLst>
              <a:ext uri="{FF2B5EF4-FFF2-40B4-BE49-F238E27FC236}">
                <a16:creationId xmlns:a16="http://schemas.microsoft.com/office/drawing/2014/main" id="{F6820EDA-E8AF-1DD2-9D35-6D4A9CCFD8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79" b="90000" l="3667" r="99444">
                        <a14:foregroundMark x1="3667" y1="40263" x2="3667" y2="40263"/>
                        <a14:foregroundMark x1="8333" y1="39211" x2="8333" y2="39211"/>
                        <a14:foregroundMark x1="29778" y1="26842" x2="29778" y2="26842"/>
                        <a14:foregroundMark x1="36000" y1="17368" x2="36000" y2="17368"/>
                        <a14:foregroundMark x1="41778" y1="7368" x2="41778" y2="7368"/>
                        <a14:foregroundMark x1="23222" y1="30789" x2="23222" y2="30789"/>
                        <a14:foregroundMark x1="15111" y1="37895" x2="15111" y2="37895"/>
                        <a14:foregroundMark x1="58222" y1="7105" x2="58222" y2="7105"/>
                        <a14:foregroundMark x1="65111" y1="22105" x2="65111" y2="22105"/>
                        <a14:foregroundMark x1="70000" y1="26842" x2="70000" y2="26842"/>
                        <a14:foregroundMark x1="77222" y1="30789" x2="77222" y2="30789"/>
                        <a14:foregroundMark x1="83222" y1="35789" x2="83222" y2="35789"/>
                        <a14:foregroundMark x1="90111" y1="39474" x2="90111" y2="39474"/>
                        <a14:foregroundMark x1="96111" y1="39211" x2="96111" y2="39211"/>
                        <a14:foregroundMark x1="29556" y1="24474" x2="29556" y2="24474"/>
                        <a14:foregroundMark x1="9778" y1="39211" x2="9778" y2="39211"/>
                        <a14:foregroundMark x1="99444" y1="35789" x2="99444" y2="35789"/>
                      </a14:backgroundRemoval>
                    </a14:imgEffect>
                  </a14:imgLayer>
                </a14:imgProps>
              </a:ext>
              <a:ext uri="{28A0092B-C50C-407E-A947-70E740481C1C}">
                <a14:useLocalDpi xmlns:a14="http://schemas.microsoft.com/office/drawing/2010/main" val="0"/>
              </a:ext>
            </a:extLst>
          </a:blip>
          <a:srcRect/>
          <a:stretch>
            <a:fillRect/>
          </a:stretch>
        </p:blipFill>
        <p:spPr bwMode="auto">
          <a:xfrm>
            <a:off x="-88474" y="-133350"/>
            <a:ext cx="12280474" cy="4364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88A79C-6084-FDFD-060E-C39316C8D60B}"/>
              </a:ext>
            </a:extLst>
          </p:cNvPr>
          <p:cNvPicPr>
            <a:picLocks noChangeAspect="1"/>
          </p:cNvPicPr>
          <p:nvPr/>
        </p:nvPicPr>
        <p:blipFill>
          <a:blip r:embed="rId8"/>
          <a:stretch>
            <a:fillRect/>
          </a:stretch>
        </p:blipFill>
        <p:spPr>
          <a:xfrm>
            <a:off x="3282812" y="2119760"/>
            <a:ext cx="6102625" cy="2847079"/>
          </a:xfrm>
          <a:prstGeom prst="rect">
            <a:avLst/>
          </a:prstGeom>
        </p:spPr>
      </p:pic>
    </p:spTree>
    <p:extLst>
      <p:ext uri="{BB962C8B-B14F-4D97-AF65-F5344CB8AC3E}">
        <p14:creationId xmlns:p14="http://schemas.microsoft.com/office/powerpoint/2010/main" val="101521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821440" y="1585149"/>
            <a:ext cx="7351010" cy="3046988"/>
          </a:xfrm>
          <a:prstGeom prst="rect">
            <a:avLst/>
          </a:prstGeom>
          <a:noFill/>
        </p:spPr>
        <p:txBody>
          <a:bodyPr wrap="square" rtlCol="0">
            <a:spAutoFit/>
          </a:bodyPr>
          <a:lstStyle/>
          <a:p>
            <a:pPr lvl="0" algn="just">
              <a:defRPr/>
            </a:pP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vốn có truyền thống yêu nước từ rất sớm. Trong quá trình dựng nước và giữ nước, vùng đất Nam Bộ luôn xuất hiện những tấm gương anh hùng tiêu biểu, có đóng góp to lớn trong sự nghiệp đấu tranh, giải phóng dân tộc.</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6DA98D7-D928-4BC5-09F0-D0576030791A}"/>
              </a:ext>
            </a:extLst>
          </p:cNvPr>
          <p:cNvPicPr>
            <a:picLocks noChangeAspect="1"/>
          </p:cNvPicPr>
          <p:nvPr/>
        </p:nvPicPr>
        <p:blipFill>
          <a:blip r:embed="rId5"/>
          <a:stretch>
            <a:fillRect/>
          </a:stretch>
        </p:blipFill>
        <p:spPr>
          <a:xfrm>
            <a:off x="362145" y="103201"/>
            <a:ext cx="4285859" cy="1146147"/>
          </a:xfrm>
          <a:prstGeom prst="rect">
            <a:avLst/>
          </a:prstGeom>
        </p:spPr>
      </p:pic>
    </p:spTree>
    <p:extLst>
      <p:ext uri="{BB962C8B-B14F-4D97-AF65-F5344CB8AC3E}">
        <p14:creationId xmlns:p14="http://schemas.microsoft.com/office/powerpoint/2010/main" val="274118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ectangle: Folded Corner 1">
            <a:extLst>
              <a:ext uri="{FF2B5EF4-FFF2-40B4-BE49-F238E27FC236}">
                <a16:creationId xmlns:a16="http://schemas.microsoft.com/office/drawing/2014/main" id="{78EF407F-AFD9-09D4-DA6D-770C9D8679C2}"/>
              </a:ext>
            </a:extLst>
          </p:cNvPr>
          <p:cNvSpPr/>
          <p:nvPr/>
        </p:nvSpPr>
        <p:spPr>
          <a:xfrm>
            <a:off x="904875" y="1485900"/>
            <a:ext cx="6137564" cy="2553966"/>
          </a:xfrm>
          <a:prstGeom prst="foldedCorne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Truyền thống yêu nước và cách mạng của người dân Nam Bộ có gì nổi bật?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C4F545D-47E0-EE50-D11B-D40185A734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4" b="90000" l="6719" r="93750">
                        <a14:foregroundMark x1="44063" y1="12031" x2="54375" y2="10469"/>
                        <a14:foregroundMark x1="54375" y1="10469" x2="55781" y2="10469"/>
                        <a14:foregroundMark x1="54531" y1="7344" x2="52969" y2="7344"/>
                        <a14:foregroundMark x1="90469" y1="38281" x2="91889" y2="44935"/>
                        <a14:foregroundMark x1="6719" y1="40313" x2="11719" y2="50313"/>
                        <a14:foregroundMark x1="11719" y1="50313" x2="12188" y2="50781"/>
                        <a14:backgroundMark x1="91406" y1="46406" x2="92500" y2="49375"/>
                        <a14:backgroundMark x1="91875" y1="45781" x2="92500" y2="48125"/>
                        <a14:backgroundMark x1="92969" y1="50625" x2="93906" y2="54531"/>
                        <a14:backgroundMark x1="92656" y1="49844" x2="93125" y2="52031"/>
                        <a14:backgroundMark x1="92031" y1="45625" x2="92813" y2="46875"/>
                        <a14:backgroundMark x1="92656" y1="46406" x2="92656" y2="47500"/>
                        <a14:backgroundMark x1="92344" y1="45469" x2="92188" y2="46719"/>
                        <a14:backgroundMark x1="92188" y1="45625" x2="92188" y2="47344"/>
                        <a14:backgroundMark x1="92188" y1="45000" x2="91875" y2="46406"/>
                        <a14:backgroundMark x1="93125" y1="49688" x2="92969" y2="48906"/>
                        <a14:backgroundMark x1="92344" y1="45000" x2="91719" y2="45938"/>
                        <a14:backgroundMark x1="92656" y1="48906" x2="93281" y2="51406"/>
                      </a14:backgroundRemoval>
                    </a14:imgEffect>
                  </a14:imgLayer>
                </a14:imgProps>
              </a:ext>
            </a:extLst>
          </a:blip>
          <a:stretch>
            <a:fillRect/>
          </a:stretch>
        </p:blipFill>
        <p:spPr>
          <a:xfrm>
            <a:off x="6970279" y="2329022"/>
            <a:ext cx="4528978" cy="4528978"/>
          </a:xfrm>
          <a:prstGeom prst="rect">
            <a:avLst/>
          </a:prstGeom>
        </p:spPr>
      </p:pic>
    </p:spTree>
    <p:extLst>
      <p:ext uri="{BB962C8B-B14F-4D97-AF65-F5344CB8AC3E}">
        <p14:creationId xmlns:p14="http://schemas.microsoft.com/office/powerpoint/2010/main" val="95189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610579" y="348813"/>
            <a:ext cx="10800031" cy="5632311"/>
          </a:xfrm>
          <a:prstGeom prst="rect">
            <a:avLst/>
          </a:prstGeom>
          <a:noFill/>
        </p:spPr>
        <p:txBody>
          <a:bodyPr wrap="square">
            <a:spAutoFit/>
          </a:bodyPr>
          <a:lstStyle/>
          <a:p>
            <a:pPr lvl="0" algn="just">
              <a:defRPr/>
            </a:pPr>
            <a:r>
              <a:rPr lang="en-US"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có truyền thống yêu nước, đấu tranh từ rất sớm, biểu hiện thông qua các phong trào yêu nước, chống giặc ngoại xâm diễn ra liên tục, rộng khắp. Để ghi nhận và biểu dương tinh thần chiến đấu kiên cường của quân dân Nam Bộ, tháng 2/1946, trong đợt tôn vinh chiến công vang dội, Chủ tịch Hồ Chí Minh thay mặt Chính phủ tặng đồng bào Nam Bộ danh hiệu vẻ vang: “Thành đồng Tổ quốc”.</a:t>
            </a:r>
            <a:endParaRPr kumimoji="0" lang="zh-CN" alt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273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5481CE03-CCB4-41A4-B3CE-54A5C069B6EF}"/>
              </a:ext>
            </a:extLst>
          </p:cNvPr>
          <p:cNvPicPr>
            <a:picLocks noChangeAspect="1"/>
          </p:cNvPicPr>
          <p:nvPr/>
        </p:nvPicPr>
        <p:blipFill>
          <a:blip r:embed="rId12"/>
          <a:stretch>
            <a:fillRect/>
          </a:stretch>
        </p:blipFill>
        <p:spPr>
          <a:xfrm>
            <a:off x="2944615" y="1775855"/>
            <a:ext cx="3353091" cy="3365284"/>
          </a:xfrm>
          <a:prstGeom prst="rect">
            <a:avLst/>
          </a:prstGeom>
        </p:spPr>
      </p:pic>
    </p:spTree>
    <p:extLst>
      <p:ext uri="{BB962C8B-B14F-4D97-AF65-F5344CB8AC3E}">
        <p14:creationId xmlns:p14="http://schemas.microsoft.com/office/powerpoint/2010/main" val="351135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cs typeface="Arial" panose="020B0604020202020204" pitchFamily="34" charset="0"/>
              </a:rPr>
              <a:t>   </a:t>
            </a:r>
            <a:r>
              <a:rPr lang="vi-VN" sz="4400" dirty="0">
                <a:solidFill>
                  <a:srgbClr val="0070C0"/>
                </a:solidFill>
                <a:cs typeface="Arial" panose="020B0604020202020204" pitchFamily="34" charset="0"/>
              </a:rPr>
              <a:t>Em hãy viết một đoạn văn ngắn (khoảng 4 - 5 câu) bày tỏ cảm nghĩ về truyền thống, yêu nước, cách mạng của đồng bào Nam Bộ.</a:t>
            </a:r>
            <a:endParaRPr kumimoji="0" lang="en-US" sz="4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591529" y="767913"/>
            <a:ext cx="10800031" cy="4832092"/>
          </a:xfrm>
          <a:prstGeom prst="rect">
            <a:avLst/>
          </a:prstGeom>
          <a:noFill/>
        </p:spPr>
        <p:txBody>
          <a:bodyPr wrap="square">
            <a:spAutoFit/>
          </a:bodyPr>
          <a:lstStyle/>
          <a:p>
            <a:pPr lvl="0" algn="just">
              <a:defRPr/>
            </a:pPr>
            <a:r>
              <a:rPr lang="en-US"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Trong lịch sử đấu tranh yêu nước và cách mạng, người dân Nam Bộ luôn thể hiện tinh thần yêu nước, khí phách anh hùng, với nhiều tấm gương tiêu biểu, như: Trương Định, Nguyễn Trung Trực, Nguyễn Thị Định,…. Vì vậy, Bác Hồ đã tặng quân và dân Nam Bộ danh hiệu “thành đồng Tổ quốc”.</a:t>
            </a:r>
            <a:endParaRPr kumimoji="0" lang="zh-CN" altLang="en-US" sz="4400" b="0" i="0" u="none" strike="noStrike" kern="1200" cap="none" spc="0" normalizeH="0" baseline="0" noProof="0" dirty="0">
              <a:ln>
                <a:noFill/>
              </a:ln>
              <a:solidFill>
                <a:srgbClr val="FF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205821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5" name="Picture 4">
            <a:extLst>
              <a:ext uri="{FF2B5EF4-FFF2-40B4-BE49-F238E27FC236}">
                <a16:creationId xmlns:a16="http://schemas.microsoft.com/office/drawing/2014/main" id="{D3788856-864B-886F-2DC4-1D8FAB981825}"/>
              </a:ext>
            </a:extLst>
          </p:cNvPr>
          <p:cNvPicPr>
            <a:picLocks noChangeAspect="1"/>
          </p:cNvPicPr>
          <p:nvPr/>
        </p:nvPicPr>
        <p:blipFill>
          <a:blip r:embed="rId12"/>
          <a:stretch>
            <a:fillRect/>
          </a:stretch>
        </p:blipFill>
        <p:spPr>
          <a:xfrm>
            <a:off x="1058130" y="1892194"/>
            <a:ext cx="7224386" cy="2798307"/>
          </a:xfrm>
          <a:prstGeom prst="rect">
            <a:avLst/>
          </a:prstGeom>
        </p:spPr>
      </p:pic>
    </p:spTree>
    <p:extLst>
      <p:ext uri="{BB962C8B-B14F-4D97-AF65-F5344CB8AC3E}">
        <p14:creationId xmlns:p14="http://schemas.microsoft.com/office/powerpoint/2010/main" val="1645149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70C0"/>
                </a:solidFill>
                <a:latin typeface="Cambria" panose="02040503050406030204" pitchFamily="18" charset="0"/>
                <a:ea typeface="Cambria" panose="02040503050406030204" pitchFamily="18" charset="0"/>
                <a:cs typeface="Arial" panose="020B0604020202020204" pitchFamily="34" charset="0"/>
              </a:rPr>
              <a:t>Liên hệ và cho biết điểm giống hoặc khác nhau trong đời sống văn hóa của người dân Nam Bộ so với địa phương em hoặc địa phương khác mà em biết.</a:t>
            </a:r>
            <a:endPar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7282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512008567"/>
              </p:ext>
            </p:extLst>
          </p:nvPr>
        </p:nvGraphicFramePr>
        <p:xfrm>
          <a:off x="723900" y="447675"/>
          <a:ext cx="10144125" cy="5395913"/>
        </p:xfrm>
        <a:graphic>
          <a:graphicData uri="http://schemas.openxmlformats.org/drawingml/2006/table">
            <a:tbl>
              <a:tblPr/>
              <a:tblGrid>
                <a:gridCol w="2724150">
                  <a:extLst>
                    <a:ext uri="{9D8B030D-6E8A-4147-A177-3AD203B41FA5}">
                      <a16:colId xmlns:a16="http://schemas.microsoft.com/office/drawing/2014/main" val="471956577"/>
                    </a:ext>
                  </a:extLst>
                </a:gridCol>
                <a:gridCol w="3657600">
                  <a:extLst>
                    <a:ext uri="{9D8B030D-6E8A-4147-A177-3AD203B41FA5}">
                      <a16:colId xmlns:a16="http://schemas.microsoft.com/office/drawing/2014/main" val="3640047367"/>
                    </a:ext>
                  </a:extLst>
                </a:gridCol>
                <a:gridCol w="3762375">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Tree>
    <p:extLst>
      <p:ext uri="{BB962C8B-B14F-4D97-AF65-F5344CB8AC3E}">
        <p14:creationId xmlns:p14="http://schemas.microsoft.com/office/powerpoint/2010/main" val="23338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BE7E022C-356E-969D-A065-57343B27E65C}"/>
              </a:ext>
            </a:extLst>
          </p:cNvPr>
          <p:cNvPicPr>
            <a:picLocks noChangeAspect="1"/>
          </p:cNvPicPr>
          <p:nvPr/>
        </p:nvPicPr>
        <p:blipFill>
          <a:blip r:embed="rId12"/>
          <a:stretch>
            <a:fillRect/>
          </a:stretch>
        </p:blipFill>
        <p:spPr>
          <a:xfrm>
            <a:off x="3023870" y="1726693"/>
            <a:ext cx="3194581" cy="3365284"/>
          </a:xfrm>
          <a:prstGeom prst="rect">
            <a:avLst/>
          </a:prstGeom>
        </p:spPr>
      </p:pic>
    </p:spTree>
    <p:extLst>
      <p:ext uri="{BB962C8B-B14F-4D97-AF65-F5344CB8AC3E}">
        <p14:creationId xmlns:p14="http://schemas.microsoft.com/office/powerpoint/2010/main" val="2807465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4162376993"/>
              </p:ext>
            </p:extLst>
          </p:nvPr>
        </p:nvGraphicFramePr>
        <p:xfrm>
          <a:off x="723900" y="447675"/>
          <a:ext cx="10591799" cy="5395913"/>
        </p:xfrm>
        <a:graphic>
          <a:graphicData uri="http://schemas.openxmlformats.org/drawingml/2006/table">
            <a:tbl>
              <a:tblPr/>
              <a:tblGrid>
                <a:gridCol w="2526119">
                  <a:extLst>
                    <a:ext uri="{9D8B030D-6E8A-4147-A177-3AD203B41FA5}">
                      <a16:colId xmlns:a16="http://schemas.microsoft.com/office/drawing/2014/main" val="471956577"/>
                    </a:ext>
                  </a:extLst>
                </a:gridCol>
                <a:gridCol w="4137266">
                  <a:extLst>
                    <a:ext uri="{9D8B030D-6E8A-4147-A177-3AD203B41FA5}">
                      <a16:colId xmlns:a16="http://schemas.microsoft.com/office/drawing/2014/main" val="3640047367"/>
                    </a:ext>
                  </a:extLst>
                </a:gridCol>
                <a:gridCol w="3928414">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
        <p:nvSpPr>
          <p:cNvPr id="3" name="TextBox 2">
            <a:extLst>
              <a:ext uri="{FF2B5EF4-FFF2-40B4-BE49-F238E27FC236}">
                <a16:creationId xmlns:a16="http://schemas.microsoft.com/office/drawing/2014/main" id="{54B03429-A0EE-D17B-7356-5D39F78E7CB3}"/>
              </a:ext>
            </a:extLst>
          </p:cNvPr>
          <p:cNvSpPr txBox="1"/>
          <p:nvPr/>
        </p:nvSpPr>
        <p:spPr>
          <a:xfrm>
            <a:off x="1028700" y="1762125"/>
            <a:ext cx="203835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Nhà</a:t>
            </a:r>
            <a:r>
              <a:rPr lang="en-US" sz="3600" b="1" dirty="0">
                <a:solidFill>
                  <a:srgbClr val="FF0000"/>
                </a:solidFill>
                <a:latin typeface="Cambria" panose="02040503050406030204" pitchFamily="18" charset="0"/>
                <a:ea typeface="Cambria" panose="02040503050406030204" pitchFamily="18" charset="0"/>
              </a:rPr>
              <a:t> ở</a:t>
            </a:r>
          </a:p>
        </p:txBody>
      </p:sp>
      <p:sp>
        <p:nvSpPr>
          <p:cNvPr id="4" name="TextBox 3">
            <a:extLst>
              <a:ext uri="{FF2B5EF4-FFF2-40B4-BE49-F238E27FC236}">
                <a16:creationId xmlns:a16="http://schemas.microsoft.com/office/drawing/2014/main" id="{7F8392B8-7FE0-0361-DD30-1DC171319189}"/>
              </a:ext>
            </a:extLst>
          </p:cNvPr>
          <p:cNvSpPr txBox="1"/>
          <p:nvPr/>
        </p:nvSpPr>
        <p:spPr>
          <a:xfrm>
            <a:off x="3286124" y="15430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Ở vùng sông nước, phổ biến kiểu nhà sàn, nhà nổi.</a:t>
            </a:r>
          </a:p>
          <a:p>
            <a:pPr algn="just"/>
            <a:r>
              <a:rPr lang="vi-VN" sz="2000" b="1" dirty="0">
                <a:solidFill>
                  <a:srgbClr val="FF0000"/>
                </a:solidFill>
                <a:latin typeface="Cambria" panose="02040503050406030204" pitchFamily="18" charset="0"/>
                <a:ea typeface="Cambria" panose="02040503050406030204" pitchFamily="18" charset="0"/>
              </a:rPr>
              <a:t>- Tại các miệt vườn, chủ yếu là nhà lợp bằng lá.</a:t>
            </a:r>
            <a:endParaRPr lang="en-US" sz="2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5EC3432-97E6-1D72-5B09-3C72F17F951E}"/>
              </a:ext>
            </a:extLst>
          </p:cNvPr>
          <p:cNvSpPr txBox="1"/>
          <p:nvPr/>
        </p:nvSpPr>
        <p:spPr>
          <a:xfrm>
            <a:off x="7467599" y="1533525"/>
            <a:ext cx="3733801" cy="1631216"/>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Phổ biến là nhà sàn làm từ gỗ, tre, nứa, lá,…</a:t>
            </a:r>
          </a:p>
          <a:p>
            <a:pPr algn="just"/>
            <a:r>
              <a:rPr lang="vi-VN" sz="2000" b="1" dirty="0">
                <a:solidFill>
                  <a:srgbClr val="FF0000"/>
                </a:solidFill>
                <a:latin typeface="Cambria" panose="02040503050406030204" pitchFamily="18" charset="0"/>
                <a:ea typeface="Cambria" panose="02040503050406030204" pitchFamily="18" charset="0"/>
              </a:rPr>
              <a:t>- Mỗi buôn làng có một ngôi nhà chung (nhà Rông hoặc nhà Dài,…)</a:t>
            </a:r>
            <a:endParaRPr lang="en-US" sz="2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6F6346-04F9-3927-F75B-BB0DAACB0179}"/>
              </a:ext>
            </a:extLst>
          </p:cNvPr>
          <p:cNvSpPr txBox="1"/>
          <p:nvPr/>
        </p:nvSpPr>
        <p:spPr>
          <a:xfrm>
            <a:off x="857250" y="3781425"/>
            <a:ext cx="222885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Trang </a:t>
            </a:r>
            <a:r>
              <a:rPr lang="en-US" sz="3600" b="1" dirty="0" err="1">
                <a:solidFill>
                  <a:srgbClr val="FF0000"/>
                </a:solidFill>
                <a:latin typeface="Cambria" panose="02040503050406030204" pitchFamily="18" charset="0"/>
                <a:ea typeface="Cambria" panose="02040503050406030204" pitchFamily="18" charset="0"/>
              </a:rPr>
              <a:t>phục</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C3DD0CC-776D-6B43-10A1-C86480C236B1}"/>
              </a:ext>
            </a:extLst>
          </p:cNvPr>
          <p:cNvSpPr txBox="1"/>
          <p:nvPr/>
        </p:nvSpPr>
        <p:spPr>
          <a:xfrm>
            <a:off x="3305174" y="35623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lụa hoặc vải dệt từ sợi bông.</a:t>
            </a:r>
          </a:p>
          <a:p>
            <a:pPr algn="just"/>
            <a:r>
              <a:rPr lang="vi-VN" sz="2000" b="1" dirty="0">
                <a:solidFill>
                  <a:srgbClr val="FF0000"/>
                </a:solidFill>
                <a:latin typeface="Cambria" panose="02040503050406030204" pitchFamily="18" charset="0"/>
                <a:ea typeface="Cambria" panose="02040503050406030204" pitchFamily="18" charset="0"/>
              </a:rPr>
              <a:t>- Trang phục phổ biến là áo bà ba và khăn rằn.</a:t>
            </a:r>
            <a:endParaRPr lang="en-US" sz="20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C88B0-598C-8E45-1A1B-D3E93D13DF4F}"/>
              </a:ext>
            </a:extLst>
          </p:cNvPr>
          <p:cNvSpPr txBox="1"/>
          <p:nvPr/>
        </p:nvSpPr>
        <p:spPr>
          <a:xfrm>
            <a:off x="7486649" y="3552825"/>
            <a:ext cx="3733801" cy="193899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thổ cẩm, trang trí hoa văn sặc sỡ.</a:t>
            </a:r>
          </a:p>
          <a:p>
            <a:pPr algn="just"/>
            <a:r>
              <a:rPr lang="vi-VN" sz="2000" b="1" dirty="0">
                <a:solidFill>
                  <a:srgbClr val="FF0000"/>
                </a:solidFill>
                <a:latin typeface="Cambria" panose="02040503050406030204" pitchFamily="18" charset="0"/>
                <a:ea typeface="Cambria" panose="02040503050406030204" pitchFamily="18" charset="0"/>
              </a:rPr>
              <a:t>- Nam đóng khố, mình trần, khoác thêm tấm choàng khi trời lạnh.</a:t>
            </a:r>
          </a:p>
          <a:p>
            <a:pPr algn="just"/>
            <a:r>
              <a:rPr lang="vi-VN" sz="2000" b="1" dirty="0">
                <a:solidFill>
                  <a:srgbClr val="FF0000"/>
                </a:solidFill>
                <a:latin typeface="Cambria" panose="02040503050406030204" pitchFamily="18" charset="0"/>
                <a:ea typeface="Cambria" panose="02040503050406030204" pitchFamily="18" charset="0"/>
              </a:rPr>
              <a:t>- Nữ mặc áo chui đầu, vát tấm.</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62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pic>
        <p:nvPicPr>
          <p:cNvPr id="4" name="Picture 3">
            <a:extLst>
              <a:ext uri="{FF2B5EF4-FFF2-40B4-BE49-F238E27FC236}">
                <a16:creationId xmlns:a16="http://schemas.microsoft.com/office/drawing/2014/main" id="{CF623163-F999-4A16-150A-41C0AF08A2AB}"/>
              </a:ext>
            </a:extLst>
          </p:cNvPr>
          <p:cNvPicPr>
            <a:picLocks noChangeAspect="1"/>
          </p:cNvPicPr>
          <p:nvPr/>
        </p:nvPicPr>
        <p:blipFill>
          <a:blip r:embed="rId4"/>
          <a:stretch>
            <a:fillRect/>
          </a:stretch>
        </p:blipFill>
        <p:spPr>
          <a:xfrm>
            <a:off x="2335982" y="969543"/>
            <a:ext cx="7139035" cy="2347163"/>
          </a:xfrm>
          <a:prstGeom prst="rect">
            <a:avLst/>
          </a:prstGeom>
        </p:spPr>
      </p:pic>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476172" y="1833758"/>
            <a:ext cx="4351383" cy="3416320"/>
          </a:xfrm>
          <a:prstGeom prst="rect">
            <a:avLst/>
          </a:prstGeom>
          <a:noFill/>
        </p:spPr>
        <p:txBody>
          <a:bodyPr wrap="square" rtlCol="0">
            <a:spAutoFit/>
          </a:bodyPr>
          <a:lstStyle/>
          <a:p>
            <a:pPr lvl="0" algn="ctr">
              <a:defRPr/>
            </a:pPr>
            <a:r>
              <a:rPr lang="en-US" sz="5400" b="1" dirty="0" err="1">
                <a:solidFill>
                  <a:prstClr val="black"/>
                </a:solidFill>
                <a:cs typeface="Arial" panose="020B0604020202020204" pitchFamily="34" charset="0"/>
              </a:rPr>
              <a:t>Giới</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thiệu</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trang</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phục</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và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nhà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cửa</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của</a:t>
            </a:r>
            <a:r>
              <a:rPr lang="en-US" sz="5400" b="1" dirty="0">
                <a:solidFill>
                  <a:prstClr val="black"/>
                </a:solidFill>
                <a:cs typeface="Arial" panose="020B0604020202020204" pitchFamily="34" charset="0"/>
              </a:rPr>
              <a:t> Nam </a:t>
            </a:r>
            <a:r>
              <a:rPr lang="en-US" sz="5400" b="1" dirty="0" err="1">
                <a:solidFill>
                  <a:prstClr val="black"/>
                </a:solidFill>
                <a:cs typeface="Arial" panose="020B0604020202020204" pitchFamily="34" charset="0"/>
              </a:rPr>
              <a:t>Bộ</a:t>
            </a:r>
            <a:endParaRPr kumimoji="0" lang="vi-VN" sz="5400" b="1"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63192" y="2334630"/>
            <a:ext cx="4617617" cy="1446550"/>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chợ nổi của Nam Bộ</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610855"/>
            <a:ext cx="4617617" cy="2123658"/>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phương tiện đi lại của Nam Bộ</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id="{AE3A23C9-A52F-4AE9-A8CC-598E6FDE73DC}"/>
              </a:ext>
            </a:extLst>
          </p:cNvPr>
          <p:cNvSpPr txBox="1"/>
          <p:nvPr/>
        </p:nvSpPr>
        <p:spPr>
          <a:xfrm>
            <a:off x="3120769" y="1796825"/>
            <a:ext cx="2714841" cy="278691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Khám phá</a:t>
            </a:r>
          </a:p>
        </p:txBody>
      </p:sp>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Scale>
                                      <p:cBhvr>
                                        <p:cTn id="1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9"/>
                                        </p:tgtEl>
                                        <p:attrNameLst>
                                          <p:attrName>ppt_x</p:attrName>
                                          <p:attrName>ppt_y</p:attrName>
                                        </p:attrNameLst>
                                      </p:cBhvr>
                                    </p:animMotion>
                                    <p:animEffect transition="in" filter="fade">
                                      <p:cBhvr>
                                        <p:cTn id="2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699576" y="76900"/>
            <a:ext cx="3093341" cy="66800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281264" y="1193874"/>
            <a:ext cx="8805585" cy="1635051"/>
          </a:xfrm>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 name="connsiteX0" fmla="*/ 0 w 8805585"/>
              <a:gd name="connsiteY0" fmla="*/ 272514 h 1635051"/>
              <a:gd name="connsiteX1" fmla="*/ 272514 w 8805585"/>
              <a:gd name="connsiteY1" fmla="*/ 0 h 1635051"/>
              <a:gd name="connsiteX2" fmla="*/ 614737 w 8805585"/>
              <a:gd name="connsiteY2" fmla="*/ 0 h 1635051"/>
              <a:gd name="connsiteX3" fmla="*/ 1287382 w 8805585"/>
              <a:gd name="connsiteY3" fmla="*/ 0 h 1635051"/>
              <a:gd name="connsiteX4" fmla="*/ 2042633 w 8805585"/>
              <a:gd name="connsiteY4" fmla="*/ 0 h 1635051"/>
              <a:gd name="connsiteX5" fmla="*/ 2797884 w 8805585"/>
              <a:gd name="connsiteY5" fmla="*/ 0 h 1635051"/>
              <a:gd name="connsiteX6" fmla="*/ 3387924 w 8805585"/>
              <a:gd name="connsiteY6" fmla="*/ 0 h 1635051"/>
              <a:gd name="connsiteX7" fmla="*/ 4060569 w 8805585"/>
              <a:gd name="connsiteY7" fmla="*/ 0 h 1635051"/>
              <a:gd name="connsiteX8" fmla="*/ 4733215 w 8805585"/>
              <a:gd name="connsiteY8" fmla="*/ 0 h 1635051"/>
              <a:gd name="connsiteX9" fmla="*/ 5240649 w 8805585"/>
              <a:gd name="connsiteY9" fmla="*/ 0 h 1635051"/>
              <a:gd name="connsiteX10" fmla="*/ 5995900 w 8805585"/>
              <a:gd name="connsiteY10" fmla="*/ 0 h 1635051"/>
              <a:gd name="connsiteX11" fmla="*/ 6338123 w 8805585"/>
              <a:gd name="connsiteY11" fmla="*/ 0 h 1635051"/>
              <a:gd name="connsiteX12" fmla="*/ 6762952 w 8805585"/>
              <a:gd name="connsiteY12" fmla="*/ 0 h 1635051"/>
              <a:gd name="connsiteX13" fmla="*/ 7435597 w 8805585"/>
              <a:gd name="connsiteY13" fmla="*/ 0 h 1635051"/>
              <a:gd name="connsiteX14" fmla="*/ 7943031 w 8805585"/>
              <a:gd name="connsiteY14" fmla="*/ 0 h 1635051"/>
              <a:gd name="connsiteX15" fmla="*/ 8533071 w 8805585"/>
              <a:gd name="connsiteY15" fmla="*/ 0 h 1635051"/>
              <a:gd name="connsiteX16" fmla="*/ 8805585 w 8805585"/>
              <a:gd name="connsiteY16" fmla="*/ 272514 h 1635051"/>
              <a:gd name="connsiteX17" fmla="*/ 8805585 w 8805585"/>
              <a:gd name="connsiteY17" fmla="*/ 828426 h 1635051"/>
              <a:gd name="connsiteX18" fmla="*/ 8805585 w 8805585"/>
              <a:gd name="connsiteY18" fmla="*/ 1362537 h 1635051"/>
              <a:gd name="connsiteX19" fmla="*/ 8533071 w 8805585"/>
              <a:gd name="connsiteY19" fmla="*/ 1635051 h 1635051"/>
              <a:gd name="connsiteX20" fmla="*/ 7943031 w 8805585"/>
              <a:gd name="connsiteY20" fmla="*/ 1635051 h 1635051"/>
              <a:gd name="connsiteX21" fmla="*/ 7187780 w 8805585"/>
              <a:gd name="connsiteY21" fmla="*/ 1635051 h 1635051"/>
              <a:gd name="connsiteX22" fmla="*/ 6515135 w 8805585"/>
              <a:gd name="connsiteY22" fmla="*/ 1635051 h 1635051"/>
              <a:gd name="connsiteX23" fmla="*/ 6172912 w 8805585"/>
              <a:gd name="connsiteY23" fmla="*/ 1635051 h 1635051"/>
              <a:gd name="connsiteX24" fmla="*/ 5830689 w 8805585"/>
              <a:gd name="connsiteY24" fmla="*/ 1635051 h 1635051"/>
              <a:gd name="connsiteX25" fmla="*/ 5240649 w 8805585"/>
              <a:gd name="connsiteY25" fmla="*/ 1635051 h 1635051"/>
              <a:gd name="connsiteX26" fmla="*/ 4733215 w 8805585"/>
              <a:gd name="connsiteY26" fmla="*/ 1635051 h 1635051"/>
              <a:gd name="connsiteX27" fmla="*/ 4143175 w 8805585"/>
              <a:gd name="connsiteY27" fmla="*/ 1635051 h 1635051"/>
              <a:gd name="connsiteX28" fmla="*/ 3800952 w 8805585"/>
              <a:gd name="connsiteY28" fmla="*/ 1635051 h 1635051"/>
              <a:gd name="connsiteX29" fmla="*/ 3045701 w 8805585"/>
              <a:gd name="connsiteY29" fmla="*/ 1635051 h 1635051"/>
              <a:gd name="connsiteX30" fmla="*/ 2538267 w 8805585"/>
              <a:gd name="connsiteY30" fmla="*/ 1635051 h 1635051"/>
              <a:gd name="connsiteX31" fmla="*/ 1865621 w 8805585"/>
              <a:gd name="connsiteY31" fmla="*/ 1635051 h 1635051"/>
              <a:gd name="connsiteX32" fmla="*/ 1440793 w 8805585"/>
              <a:gd name="connsiteY32" fmla="*/ 1635051 h 1635051"/>
              <a:gd name="connsiteX33" fmla="*/ 1098570 w 8805585"/>
              <a:gd name="connsiteY33" fmla="*/ 1635051 h 1635051"/>
              <a:gd name="connsiteX34" fmla="*/ 272514 w 8805585"/>
              <a:gd name="connsiteY34" fmla="*/ 1635051 h 1635051"/>
              <a:gd name="connsiteX35" fmla="*/ 0 w 8805585"/>
              <a:gd name="connsiteY35" fmla="*/ 1362537 h 1635051"/>
              <a:gd name="connsiteX36" fmla="*/ 0 w 8805585"/>
              <a:gd name="connsiteY36" fmla="*/ 795725 h 1635051"/>
              <a:gd name="connsiteX37" fmla="*/ 0 w 8805585"/>
              <a:gd name="connsiteY37"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805585" h="1635051" fill="none" extrusionOk="0">
                <a:moveTo>
                  <a:pt x="0" y="272514"/>
                </a:moveTo>
                <a:cubicBezTo>
                  <a:pt x="-35245" y="132974"/>
                  <a:pt x="113946" y="43542"/>
                  <a:pt x="272514" y="0"/>
                </a:cubicBezTo>
                <a:cubicBezTo>
                  <a:pt x="438823" y="-12418"/>
                  <a:pt x="522528" y="271"/>
                  <a:pt x="697343" y="0"/>
                </a:cubicBezTo>
                <a:cubicBezTo>
                  <a:pt x="886798" y="2606"/>
                  <a:pt x="882808" y="24896"/>
                  <a:pt x="1039566" y="0"/>
                </a:cubicBezTo>
                <a:cubicBezTo>
                  <a:pt x="1178299" y="-35291"/>
                  <a:pt x="1374603" y="-18461"/>
                  <a:pt x="1547000" y="0"/>
                </a:cubicBezTo>
                <a:cubicBezTo>
                  <a:pt x="1737802" y="-23433"/>
                  <a:pt x="1819408" y="45938"/>
                  <a:pt x="2054434" y="0"/>
                </a:cubicBezTo>
                <a:cubicBezTo>
                  <a:pt x="2224949" y="-22468"/>
                  <a:pt x="2530413" y="134909"/>
                  <a:pt x="2809685" y="0"/>
                </a:cubicBezTo>
                <a:cubicBezTo>
                  <a:pt x="3066120" y="-65966"/>
                  <a:pt x="3223049" y="38726"/>
                  <a:pt x="3317119" y="0"/>
                </a:cubicBezTo>
                <a:cubicBezTo>
                  <a:pt x="3436831" y="-25189"/>
                  <a:pt x="3723808" y="52558"/>
                  <a:pt x="3824554" y="0"/>
                </a:cubicBezTo>
                <a:cubicBezTo>
                  <a:pt x="3934310" y="-27100"/>
                  <a:pt x="4001471" y="20735"/>
                  <a:pt x="4166777" y="0"/>
                </a:cubicBezTo>
                <a:cubicBezTo>
                  <a:pt x="4341724" y="1062"/>
                  <a:pt x="4422590" y="38104"/>
                  <a:pt x="4509000" y="0"/>
                </a:cubicBezTo>
                <a:cubicBezTo>
                  <a:pt x="4596146" y="-27975"/>
                  <a:pt x="4975302" y="57432"/>
                  <a:pt x="5264251" y="0"/>
                </a:cubicBezTo>
                <a:cubicBezTo>
                  <a:pt x="5547220" y="-51653"/>
                  <a:pt x="5584029" y="26413"/>
                  <a:pt x="5689079" y="0"/>
                </a:cubicBezTo>
                <a:cubicBezTo>
                  <a:pt x="5801986" y="-9286"/>
                  <a:pt x="6041506" y="-11543"/>
                  <a:pt x="6196513" y="0"/>
                </a:cubicBezTo>
                <a:cubicBezTo>
                  <a:pt x="6321058" y="-28532"/>
                  <a:pt x="6513220" y="45589"/>
                  <a:pt x="6869159" y="0"/>
                </a:cubicBezTo>
                <a:cubicBezTo>
                  <a:pt x="7190924" y="-43039"/>
                  <a:pt x="7250695" y="15715"/>
                  <a:pt x="7376593" y="0"/>
                </a:cubicBezTo>
                <a:cubicBezTo>
                  <a:pt x="7472017" y="-36651"/>
                  <a:pt x="7622441" y="39552"/>
                  <a:pt x="7718816" y="0"/>
                </a:cubicBezTo>
                <a:cubicBezTo>
                  <a:pt x="7811433" y="-5149"/>
                  <a:pt x="8058637" y="-21886"/>
                  <a:pt x="8533071" y="0"/>
                </a:cubicBezTo>
                <a:cubicBezTo>
                  <a:pt x="8698824" y="8907"/>
                  <a:pt x="8859973" y="151440"/>
                  <a:pt x="8805585" y="272514"/>
                </a:cubicBezTo>
                <a:cubicBezTo>
                  <a:pt x="8838072" y="376480"/>
                  <a:pt x="8781507" y="552978"/>
                  <a:pt x="8805585" y="795725"/>
                </a:cubicBezTo>
                <a:cubicBezTo>
                  <a:pt x="8802966" y="1049888"/>
                  <a:pt x="8718185" y="1115690"/>
                  <a:pt x="8805585" y="1362537"/>
                </a:cubicBezTo>
                <a:cubicBezTo>
                  <a:pt x="8826000" y="1471550"/>
                  <a:pt x="8655825" y="1688720"/>
                  <a:pt x="8533071" y="1635051"/>
                </a:cubicBezTo>
                <a:cubicBezTo>
                  <a:pt x="8337574" y="1687727"/>
                  <a:pt x="8153130" y="1585291"/>
                  <a:pt x="8025637" y="1635051"/>
                </a:cubicBezTo>
                <a:cubicBezTo>
                  <a:pt x="7883145" y="1665618"/>
                  <a:pt x="7450778" y="1603133"/>
                  <a:pt x="7270386" y="1635051"/>
                </a:cubicBezTo>
                <a:cubicBezTo>
                  <a:pt x="7097811" y="1706396"/>
                  <a:pt x="6800149" y="1644135"/>
                  <a:pt x="6680346" y="1635051"/>
                </a:cubicBezTo>
                <a:cubicBezTo>
                  <a:pt x="6541022" y="1680429"/>
                  <a:pt x="6284818" y="1611515"/>
                  <a:pt x="6090306" y="1635051"/>
                </a:cubicBezTo>
                <a:cubicBezTo>
                  <a:pt x="5912223" y="1658008"/>
                  <a:pt x="5572944" y="1605751"/>
                  <a:pt x="5417661" y="1635051"/>
                </a:cubicBezTo>
                <a:cubicBezTo>
                  <a:pt x="5219517" y="1628934"/>
                  <a:pt x="5174484" y="1626058"/>
                  <a:pt x="5075438" y="1635051"/>
                </a:cubicBezTo>
                <a:cubicBezTo>
                  <a:pt x="4946615" y="1690238"/>
                  <a:pt x="4618863" y="1642908"/>
                  <a:pt x="4402793" y="1635051"/>
                </a:cubicBezTo>
                <a:cubicBezTo>
                  <a:pt x="4154758" y="1662518"/>
                  <a:pt x="4188387" y="1631298"/>
                  <a:pt x="3977964" y="1635051"/>
                </a:cubicBezTo>
                <a:cubicBezTo>
                  <a:pt x="3771804" y="1663613"/>
                  <a:pt x="3691745" y="1620914"/>
                  <a:pt x="3387924" y="1635051"/>
                </a:cubicBezTo>
                <a:cubicBezTo>
                  <a:pt x="3102846" y="1652126"/>
                  <a:pt x="3161013" y="1593467"/>
                  <a:pt x="2963095" y="1635051"/>
                </a:cubicBezTo>
                <a:cubicBezTo>
                  <a:pt x="2781971" y="1648420"/>
                  <a:pt x="2541332" y="1584689"/>
                  <a:pt x="2373056" y="1635051"/>
                </a:cubicBezTo>
                <a:cubicBezTo>
                  <a:pt x="2150866" y="1695808"/>
                  <a:pt x="1889144" y="1568455"/>
                  <a:pt x="1617805" y="1635051"/>
                </a:cubicBezTo>
                <a:cubicBezTo>
                  <a:pt x="1280620" y="1713040"/>
                  <a:pt x="1261244" y="1630224"/>
                  <a:pt x="1110370" y="1635051"/>
                </a:cubicBezTo>
                <a:cubicBezTo>
                  <a:pt x="891049" y="1611744"/>
                  <a:pt x="646813" y="1528865"/>
                  <a:pt x="272514" y="1635051"/>
                </a:cubicBezTo>
                <a:cubicBezTo>
                  <a:pt x="163878" y="1621219"/>
                  <a:pt x="21712" y="1498714"/>
                  <a:pt x="0" y="1362537"/>
                </a:cubicBezTo>
                <a:cubicBezTo>
                  <a:pt x="-8151" y="1084680"/>
                  <a:pt x="42226" y="1046815"/>
                  <a:pt x="0" y="817526"/>
                </a:cubicBezTo>
                <a:cubicBezTo>
                  <a:pt x="-81276" y="578035"/>
                  <a:pt x="78053" y="464917"/>
                  <a:pt x="0" y="272514"/>
                </a:cubicBezTo>
                <a:close/>
              </a:path>
              <a:path w="8805585" h="1635051" stroke="0" extrusionOk="0">
                <a:moveTo>
                  <a:pt x="0" y="272514"/>
                </a:moveTo>
                <a:cubicBezTo>
                  <a:pt x="6768" y="117978"/>
                  <a:pt x="76524" y="-30011"/>
                  <a:pt x="272514" y="0"/>
                </a:cubicBezTo>
                <a:cubicBezTo>
                  <a:pt x="437181" y="-22125"/>
                  <a:pt x="482814" y="-1209"/>
                  <a:pt x="614737" y="0"/>
                </a:cubicBezTo>
                <a:cubicBezTo>
                  <a:pt x="747828" y="-15023"/>
                  <a:pt x="1111470" y="-35200"/>
                  <a:pt x="1287382" y="0"/>
                </a:cubicBezTo>
                <a:cubicBezTo>
                  <a:pt x="1463143" y="-1687"/>
                  <a:pt x="1773746" y="44975"/>
                  <a:pt x="2042633" y="0"/>
                </a:cubicBezTo>
                <a:cubicBezTo>
                  <a:pt x="2302903" y="-4414"/>
                  <a:pt x="2624462" y="124679"/>
                  <a:pt x="2797884" y="0"/>
                </a:cubicBezTo>
                <a:cubicBezTo>
                  <a:pt x="2978741" y="-63452"/>
                  <a:pt x="3229566" y="14289"/>
                  <a:pt x="3387924" y="0"/>
                </a:cubicBezTo>
                <a:cubicBezTo>
                  <a:pt x="3531731" y="-37667"/>
                  <a:pt x="3893894" y="-3039"/>
                  <a:pt x="4060569" y="0"/>
                </a:cubicBezTo>
                <a:cubicBezTo>
                  <a:pt x="4262692" y="-56769"/>
                  <a:pt x="4483085" y="11217"/>
                  <a:pt x="4733215" y="0"/>
                </a:cubicBezTo>
                <a:cubicBezTo>
                  <a:pt x="4966525" y="-35162"/>
                  <a:pt x="5022532" y="4102"/>
                  <a:pt x="5240649" y="0"/>
                </a:cubicBezTo>
                <a:cubicBezTo>
                  <a:pt x="5490531" y="6527"/>
                  <a:pt x="5608819" y="33023"/>
                  <a:pt x="5995900" y="0"/>
                </a:cubicBezTo>
                <a:cubicBezTo>
                  <a:pt x="6343970" y="-9261"/>
                  <a:pt x="6252807" y="21226"/>
                  <a:pt x="6338123" y="0"/>
                </a:cubicBezTo>
                <a:cubicBezTo>
                  <a:pt x="6416773" y="-54844"/>
                  <a:pt x="6570130" y="28415"/>
                  <a:pt x="6762952" y="0"/>
                </a:cubicBezTo>
                <a:cubicBezTo>
                  <a:pt x="6937419" y="-27062"/>
                  <a:pt x="7279403" y="89566"/>
                  <a:pt x="7435597" y="0"/>
                </a:cubicBezTo>
                <a:cubicBezTo>
                  <a:pt x="7577518" y="-40643"/>
                  <a:pt x="7754348" y="47569"/>
                  <a:pt x="7943031" y="0"/>
                </a:cubicBezTo>
                <a:cubicBezTo>
                  <a:pt x="8139103" y="6401"/>
                  <a:pt x="8276830" y="54396"/>
                  <a:pt x="8533071" y="0"/>
                </a:cubicBezTo>
                <a:cubicBezTo>
                  <a:pt x="8682533" y="-6801"/>
                  <a:pt x="8827491" y="96354"/>
                  <a:pt x="8805585" y="272514"/>
                </a:cubicBezTo>
                <a:cubicBezTo>
                  <a:pt x="8844939" y="463480"/>
                  <a:pt x="8774520" y="588124"/>
                  <a:pt x="8805585" y="828426"/>
                </a:cubicBezTo>
                <a:cubicBezTo>
                  <a:pt x="8829068" y="1070436"/>
                  <a:pt x="8765403" y="1247689"/>
                  <a:pt x="8805585" y="1362537"/>
                </a:cubicBezTo>
                <a:cubicBezTo>
                  <a:pt x="8838144" y="1574224"/>
                  <a:pt x="8714185" y="1570097"/>
                  <a:pt x="8533071" y="1635051"/>
                </a:cubicBezTo>
                <a:cubicBezTo>
                  <a:pt x="8383443" y="1642423"/>
                  <a:pt x="8183912" y="1569786"/>
                  <a:pt x="7943031" y="1635051"/>
                </a:cubicBezTo>
                <a:cubicBezTo>
                  <a:pt x="7764501" y="1684250"/>
                  <a:pt x="7366988" y="1608934"/>
                  <a:pt x="7187780" y="1635051"/>
                </a:cubicBezTo>
                <a:cubicBezTo>
                  <a:pt x="6980082" y="1650521"/>
                  <a:pt x="6776759" y="1583956"/>
                  <a:pt x="6515135" y="1635051"/>
                </a:cubicBezTo>
                <a:cubicBezTo>
                  <a:pt x="6277044" y="1699718"/>
                  <a:pt x="6275013" y="1584887"/>
                  <a:pt x="6172912" y="1635051"/>
                </a:cubicBezTo>
                <a:cubicBezTo>
                  <a:pt x="6088217" y="1662609"/>
                  <a:pt x="5943793" y="1620026"/>
                  <a:pt x="5830689" y="1635051"/>
                </a:cubicBezTo>
                <a:cubicBezTo>
                  <a:pt x="5681307" y="1651923"/>
                  <a:pt x="5410940" y="1622899"/>
                  <a:pt x="5240649" y="1635051"/>
                </a:cubicBezTo>
                <a:cubicBezTo>
                  <a:pt x="5065714" y="1680554"/>
                  <a:pt x="4955144" y="1605287"/>
                  <a:pt x="4733215" y="1635051"/>
                </a:cubicBezTo>
                <a:cubicBezTo>
                  <a:pt x="4560568" y="1688111"/>
                  <a:pt x="4305874" y="1613923"/>
                  <a:pt x="4143175" y="1635051"/>
                </a:cubicBezTo>
                <a:cubicBezTo>
                  <a:pt x="3971682" y="1685273"/>
                  <a:pt x="3976121" y="1634860"/>
                  <a:pt x="3800952" y="1635051"/>
                </a:cubicBezTo>
                <a:cubicBezTo>
                  <a:pt x="3677434" y="1625682"/>
                  <a:pt x="3224202" y="1646181"/>
                  <a:pt x="3045701" y="1635051"/>
                </a:cubicBezTo>
                <a:cubicBezTo>
                  <a:pt x="2850787" y="1651147"/>
                  <a:pt x="2759763" y="1599561"/>
                  <a:pt x="2538267" y="1635051"/>
                </a:cubicBezTo>
                <a:cubicBezTo>
                  <a:pt x="2339585" y="1690708"/>
                  <a:pt x="2180800" y="1573404"/>
                  <a:pt x="1865621" y="1635051"/>
                </a:cubicBezTo>
                <a:cubicBezTo>
                  <a:pt x="1557024" y="1667571"/>
                  <a:pt x="1533187" y="1633563"/>
                  <a:pt x="1440793" y="1635051"/>
                </a:cubicBezTo>
                <a:cubicBezTo>
                  <a:pt x="1348305" y="1633315"/>
                  <a:pt x="1205414" y="1606221"/>
                  <a:pt x="1098570" y="1635051"/>
                </a:cubicBezTo>
                <a:cubicBezTo>
                  <a:pt x="1022411" y="1665997"/>
                  <a:pt x="653687" y="1605100"/>
                  <a:pt x="272514" y="1635051"/>
                </a:cubicBezTo>
                <a:cubicBezTo>
                  <a:pt x="112965" y="1627729"/>
                  <a:pt x="-28870" y="1571193"/>
                  <a:pt x="0" y="1362537"/>
                </a:cubicBezTo>
                <a:cubicBezTo>
                  <a:pt x="-59997" y="1222728"/>
                  <a:pt x="85605" y="1065469"/>
                  <a:pt x="0" y="795725"/>
                </a:cubicBezTo>
                <a:cubicBezTo>
                  <a:pt x="-77545" y="533259"/>
                  <a:pt x="48618" y="370854"/>
                  <a:pt x="0" y="272514"/>
                </a:cubicBezTo>
                <a:close/>
              </a:path>
              <a:path w="8805585" h="1635051" fill="none" stroke="0" extrusionOk="0">
                <a:moveTo>
                  <a:pt x="0" y="272514"/>
                </a:moveTo>
                <a:cubicBezTo>
                  <a:pt x="-42123" y="171979"/>
                  <a:pt x="94390" y="-12032"/>
                  <a:pt x="272514" y="0"/>
                </a:cubicBezTo>
                <a:cubicBezTo>
                  <a:pt x="448380" y="-9348"/>
                  <a:pt x="503773" y="1772"/>
                  <a:pt x="697343" y="0"/>
                </a:cubicBezTo>
                <a:cubicBezTo>
                  <a:pt x="888174" y="-10991"/>
                  <a:pt x="884779" y="21899"/>
                  <a:pt x="1039566" y="0"/>
                </a:cubicBezTo>
                <a:cubicBezTo>
                  <a:pt x="1196836" y="-6896"/>
                  <a:pt x="1395181" y="54795"/>
                  <a:pt x="1547000" y="0"/>
                </a:cubicBezTo>
                <a:cubicBezTo>
                  <a:pt x="1743314" y="-27256"/>
                  <a:pt x="1837611" y="46492"/>
                  <a:pt x="2054434" y="0"/>
                </a:cubicBezTo>
                <a:cubicBezTo>
                  <a:pt x="2185493" y="-68948"/>
                  <a:pt x="2554516" y="22666"/>
                  <a:pt x="2809685" y="0"/>
                </a:cubicBezTo>
                <a:cubicBezTo>
                  <a:pt x="3068695" y="-71756"/>
                  <a:pt x="3205790" y="12146"/>
                  <a:pt x="3317119" y="0"/>
                </a:cubicBezTo>
                <a:cubicBezTo>
                  <a:pt x="3415327" y="-37604"/>
                  <a:pt x="3707420" y="30958"/>
                  <a:pt x="3824554" y="0"/>
                </a:cubicBezTo>
                <a:cubicBezTo>
                  <a:pt x="3947999" y="-16495"/>
                  <a:pt x="4001267" y="3916"/>
                  <a:pt x="4166777" y="0"/>
                </a:cubicBezTo>
                <a:cubicBezTo>
                  <a:pt x="4343907" y="-4491"/>
                  <a:pt x="4430777" y="33111"/>
                  <a:pt x="4509000" y="0"/>
                </a:cubicBezTo>
                <a:cubicBezTo>
                  <a:pt x="4565598" y="-42404"/>
                  <a:pt x="4927161" y="-15479"/>
                  <a:pt x="5264251" y="0"/>
                </a:cubicBezTo>
                <a:cubicBezTo>
                  <a:pt x="5544198" y="-64032"/>
                  <a:pt x="5571276" y="44078"/>
                  <a:pt x="5689079" y="0"/>
                </a:cubicBezTo>
                <a:cubicBezTo>
                  <a:pt x="5823276" y="-39875"/>
                  <a:pt x="6080889" y="-1264"/>
                  <a:pt x="6196513" y="0"/>
                </a:cubicBezTo>
                <a:cubicBezTo>
                  <a:pt x="6325477" y="-22919"/>
                  <a:pt x="6555484" y="17795"/>
                  <a:pt x="6869159" y="0"/>
                </a:cubicBezTo>
                <a:cubicBezTo>
                  <a:pt x="7189784" y="-20426"/>
                  <a:pt x="7285068" y="21168"/>
                  <a:pt x="7376593" y="0"/>
                </a:cubicBezTo>
                <a:cubicBezTo>
                  <a:pt x="7491041" y="-28473"/>
                  <a:pt x="7622250" y="25225"/>
                  <a:pt x="7718816" y="0"/>
                </a:cubicBezTo>
                <a:cubicBezTo>
                  <a:pt x="7909311" y="3450"/>
                  <a:pt x="8156405" y="-51688"/>
                  <a:pt x="8533071" y="0"/>
                </a:cubicBezTo>
                <a:cubicBezTo>
                  <a:pt x="8744950" y="-4257"/>
                  <a:pt x="8827974" y="122079"/>
                  <a:pt x="8805585" y="272514"/>
                </a:cubicBezTo>
                <a:cubicBezTo>
                  <a:pt x="8893370" y="413458"/>
                  <a:pt x="8804872" y="567667"/>
                  <a:pt x="8805585" y="795725"/>
                </a:cubicBezTo>
                <a:cubicBezTo>
                  <a:pt x="8809877" y="1037427"/>
                  <a:pt x="8739823" y="1149628"/>
                  <a:pt x="8805585" y="1362537"/>
                </a:cubicBezTo>
                <a:cubicBezTo>
                  <a:pt x="8818122" y="1468011"/>
                  <a:pt x="8690382" y="1705142"/>
                  <a:pt x="8533071" y="1635051"/>
                </a:cubicBezTo>
                <a:cubicBezTo>
                  <a:pt x="8371827" y="1725671"/>
                  <a:pt x="8178104" y="1581794"/>
                  <a:pt x="8025637" y="1635051"/>
                </a:cubicBezTo>
                <a:cubicBezTo>
                  <a:pt x="7847710" y="1639338"/>
                  <a:pt x="7445094" y="1562905"/>
                  <a:pt x="7270386" y="1635051"/>
                </a:cubicBezTo>
                <a:cubicBezTo>
                  <a:pt x="7100071" y="1710186"/>
                  <a:pt x="6829598" y="1627497"/>
                  <a:pt x="6680346" y="1635051"/>
                </a:cubicBezTo>
                <a:cubicBezTo>
                  <a:pt x="6556880" y="1670287"/>
                  <a:pt x="6265920" y="1600337"/>
                  <a:pt x="6090306" y="1635051"/>
                </a:cubicBezTo>
                <a:cubicBezTo>
                  <a:pt x="5932444" y="1638239"/>
                  <a:pt x="5608275" y="1589063"/>
                  <a:pt x="5417661" y="1635051"/>
                </a:cubicBezTo>
                <a:cubicBezTo>
                  <a:pt x="5221578" y="1635103"/>
                  <a:pt x="5175149" y="1626276"/>
                  <a:pt x="5075438" y="1635051"/>
                </a:cubicBezTo>
                <a:cubicBezTo>
                  <a:pt x="4972012" y="1635725"/>
                  <a:pt x="4669322" y="1672689"/>
                  <a:pt x="4402793" y="1635051"/>
                </a:cubicBezTo>
                <a:cubicBezTo>
                  <a:pt x="4159118" y="1670046"/>
                  <a:pt x="4198216" y="1618808"/>
                  <a:pt x="3977964" y="1635051"/>
                </a:cubicBezTo>
                <a:cubicBezTo>
                  <a:pt x="3774649" y="1649787"/>
                  <a:pt x="3672302" y="1614134"/>
                  <a:pt x="3387924" y="1635051"/>
                </a:cubicBezTo>
                <a:cubicBezTo>
                  <a:pt x="3108529" y="1656515"/>
                  <a:pt x="3151543" y="1625783"/>
                  <a:pt x="2963095" y="1635051"/>
                </a:cubicBezTo>
                <a:cubicBezTo>
                  <a:pt x="2748749" y="1637246"/>
                  <a:pt x="2546830" y="1582780"/>
                  <a:pt x="2373056" y="1635051"/>
                </a:cubicBezTo>
                <a:cubicBezTo>
                  <a:pt x="2148291" y="1632097"/>
                  <a:pt x="1918859" y="1508255"/>
                  <a:pt x="1617805" y="1635051"/>
                </a:cubicBezTo>
                <a:cubicBezTo>
                  <a:pt x="1291340" y="1699513"/>
                  <a:pt x="1256835" y="1638015"/>
                  <a:pt x="1110370" y="1635051"/>
                </a:cubicBezTo>
                <a:cubicBezTo>
                  <a:pt x="925195" y="1624491"/>
                  <a:pt x="546916" y="1610670"/>
                  <a:pt x="272514" y="1635051"/>
                </a:cubicBezTo>
                <a:cubicBezTo>
                  <a:pt x="148521" y="1629057"/>
                  <a:pt x="31078" y="1475808"/>
                  <a:pt x="0" y="1362537"/>
                </a:cubicBezTo>
                <a:cubicBezTo>
                  <a:pt x="-8332" y="1078459"/>
                  <a:pt x="30051" y="1038896"/>
                  <a:pt x="0" y="817526"/>
                </a:cubicBezTo>
                <a:cubicBezTo>
                  <a:pt x="-73027" y="570595"/>
                  <a:pt x="44639" y="469477"/>
                  <a:pt x="0" y="272514"/>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05585" h="1635051" fill="none" extrusionOk="0">
                        <a:moveTo>
                          <a:pt x="0" y="272514"/>
                        </a:moveTo>
                        <a:cubicBezTo>
                          <a:pt x="-21553" y="134014"/>
                          <a:pt x="110760" y="10868"/>
                          <a:pt x="272514" y="0"/>
                        </a:cubicBezTo>
                        <a:cubicBezTo>
                          <a:pt x="451601" y="-9149"/>
                          <a:pt x="508063" y="3207"/>
                          <a:pt x="697343" y="0"/>
                        </a:cubicBezTo>
                        <a:cubicBezTo>
                          <a:pt x="886623" y="-3207"/>
                          <a:pt x="879343" y="24489"/>
                          <a:pt x="1039566" y="0"/>
                        </a:cubicBezTo>
                        <a:cubicBezTo>
                          <a:pt x="1199789" y="-24489"/>
                          <a:pt x="1361205" y="21867"/>
                          <a:pt x="1547000" y="0"/>
                        </a:cubicBezTo>
                        <a:cubicBezTo>
                          <a:pt x="1732795" y="-21867"/>
                          <a:pt x="1852192" y="59605"/>
                          <a:pt x="2054434" y="0"/>
                        </a:cubicBezTo>
                        <a:cubicBezTo>
                          <a:pt x="2256676" y="-59605"/>
                          <a:pt x="2546571" y="62235"/>
                          <a:pt x="2809685" y="0"/>
                        </a:cubicBezTo>
                        <a:cubicBezTo>
                          <a:pt x="3072799" y="-62235"/>
                          <a:pt x="3203230" y="14559"/>
                          <a:pt x="3317119" y="0"/>
                        </a:cubicBezTo>
                        <a:cubicBezTo>
                          <a:pt x="3431008" y="-14559"/>
                          <a:pt x="3710664" y="33622"/>
                          <a:pt x="3824554" y="0"/>
                        </a:cubicBezTo>
                        <a:cubicBezTo>
                          <a:pt x="3938444" y="-33622"/>
                          <a:pt x="3996023" y="1461"/>
                          <a:pt x="4166777" y="0"/>
                        </a:cubicBezTo>
                        <a:cubicBezTo>
                          <a:pt x="4337531" y="-1461"/>
                          <a:pt x="4434567" y="25135"/>
                          <a:pt x="4509000" y="0"/>
                        </a:cubicBezTo>
                        <a:cubicBezTo>
                          <a:pt x="4583433" y="-25135"/>
                          <a:pt x="4979883" y="48211"/>
                          <a:pt x="5264251" y="0"/>
                        </a:cubicBezTo>
                        <a:cubicBezTo>
                          <a:pt x="5548619" y="-48211"/>
                          <a:pt x="5582416" y="28807"/>
                          <a:pt x="5689079" y="0"/>
                        </a:cubicBezTo>
                        <a:cubicBezTo>
                          <a:pt x="5795742" y="-28807"/>
                          <a:pt x="6066006" y="18057"/>
                          <a:pt x="6196513" y="0"/>
                        </a:cubicBezTo>
                        <a:cubicBezTo>
                          <a:pt x="6327020" y="-18057"/>
                          <a:pt x="6542634" y="36688"/>
                          <a:pt x="6869159" y="0"/>
                        </a:cubicBezTo>
                        <a:cubicBezTo>
                          <a:pt x="7195684" y="-36688"/>
                          <a:pt x="7270850" y="36904"/>
                          <a:pt x="7376593" y="0"/>
                        </a:cubicBezTo>
                        <a:cubicBezTo>
                          <a:pt x="7482336" y="-36904"/>
                          <a:pt x="7611498" y="35524"/>
                          <a:pt x="7718816" y="0"/>
                        </a:cubicBezTo>
                        <a:cubicBezTo>
                          <a:pt x="7826134" y="-35524"/>
                          <a:pt x="8132083" y="5952"/>
                          <a:pt x="8533071" y="0"/>
                        </a:cubicBezTo>
                        <a:cubicBezTo>
                          <a:pt x="8711254" y="-177"/>
                          <a:pt x="8835394" y="152299"/>
                          <a:pt x="8805585" y="272514"/>
                        </a:cubicBezTo>
                        <a:cubicBezTo>
                          <a:pt x="8861244" y="408745"/>
                          <a:pt x="8798162" y="556436"/>
                          <a:pt x="8805585" y="795725"/>
                        </a:cubicBezTo>
                        <a:cubicBezTo>
                          <a:pt x="8813008" y="1035014"/>
                          <a:pt x="8740242" y="1145313"/>
                          <a:pt x="8805585" y="1362537"/>
                        </a:cubicBezTo>
                        <a:cubicBezTo>
                          <a:pt x="8819351" y="1472521"/>
                          <a:pt x="8689746" y="1671867"/>
                          <a:pt x="8533071" y="1635051"/>
                        </a:cubicBezTo>
                        <a:cubicBezTo>
                          <a:pt x="8371842" y="1690178"/>
                          <a:pt x="8166745" y="1597949"/>
                          <a:pt x="8025637" y="1635051"/>
                        </a:cubicBezTo>
                        <a:cubicBezTo>
                          <a:pt x="7884529" y="1672153"/>
                          <a:pt x="7444796" y="1570456"/>
                          <a:pt x="7270386" y="1635051"/>
                        </a:cubicBezTo>
                        <a:cubicBezTo>
                          <a:pt x="7095976" y="1699646"/>
                          <a:pt x="6824236" y="1615799"/>
                          <a:pt x="6680346" y="1635051"/>
                        </a:cubicBezTo>
                        <a:cubicBezTo>
                          <a:pt x="6536456" y="1654303"/>
                          <a:pt x="6253336" y="1629333"/>
                          <a:pt x="6090306" y="1635051"/>
                        </a:cubicBezTo>
                        <a:cubicBezTo>
                          <a:pt x="5927276" y="1640769"/>
                          <a:pt x="5611161" y="1632234"/>
                          <a:pt x="5417661" y="1635051"/>
                        </a:cubicBezTo>
                        <a:cubicBezTo>
                          <a:pt x="5224162" y="1637868"/>
                          <a:pt x="5182362" y="1629586"/>
                          <a:pt x="5075438" y="1635051"/>
                        </a:cubicBezTo>
                        <a:cubicBezTo>
                          <a:pt x="4968514" y="1640516"/>
                          <a:pt x="4649145" y="1607709"/>
                          <a:pt x="4402793" y="1635051"/>
                        </a:cubicBezTo>
                        <a:cubicBezTo>
                          <a:pt x="4156441" y="1662393"/>
                          <a:pt x="4185078" y="1624311"/>
                          <a:pt x="3977964" y="1635051"/>
                        </a:cubicBezTo>
                        <a:cubicBezTo>
                          <a:pt x="3770850" y="1645791"/>
                          <a:pt x="3674445" y="1614507"/>
                          <a:pt x="3387924" y="1635051"/>
                        </a:cubicBezTo>
                        <a:cubicBezTo>
                          <a:pt x="3101403" y="1655595"/>
                          <a:pt x="3159824" y="1610918"/>
                          <a:pt x="2963095" y="1635051"/>
                        </a:cubicBezTo>
                        <a:cubicBezTo>
                          <a:pt x="2766366" y="1659184"/>
                          <a:pt x="2543017" y="1596664"/>
                          <a:pt x="2373056" y="1635051"/>
                        </a:cubicBezTo>
                        <a:cubicBezTo>
                          <a:pt x="2203095" y="1673438"/>
                          <a:pt x="1955932" y="1558833"/>
                          <a:pt x="1617805" y="1635051"/>
                        </a:cubicBezTo>
                        <a:cubicBezTo>
                          <a:pt x="1279678" y="1711269"/>
                          <a:pt x="1260652" y="1632363"/>
                          <a:pt x="1110370" y="1635051"/>
                        </a:cubicBezTo>
                        <a:cubicBezTo>
                          <a:pt x="960089" y="1637739"/>
                          <a:pt x="613240" y="1576720"/>
                          <a:pt x="272514" y="1635051"/>
                        </a:cubicBezTo>
                        <a:cubicBezTo>
                          <a:pt x="165864" y="1626470"/>
                          <a:pt x="8216" y="1473889"/>
                          <a:pt x="0" y="1362537"/>
                        </a:cubicBezTo>
                        <a:cubicBezTo>
                          <a:pt x="-9177" y="1091269"/>
                          <a:pt x="43761" y="1044116"/>
                          <a:pt x="0" y="817526"/>
                        </a:cubicBezTo>
                        <a:cubicBezTo>
                          <a:pt x="-43761" y="590936"/>
                          <a:pt x="54808" y="473948"/>
                          <a:pt x="0" y="272514"/>
                        </a:cubicBezTo>
                        <a:close/>
                      </a:path>
                      <a:path w="8805585" h="1635051" stroke="0" extrusionOk="0">
                        <a:moveTo>
                          <a:pt x="0" y="272514"/>
                        </a:moveTo>
                        <a:cubicBezTo>
                          <a:pt x="-19076" y="157216"/>
                          <a:pt x="109907" y="-16929"/>
                          <a:pt x="272514" y="0"/>
                        </a:cubicBezTo>
                        <a:cubicBezTo>
                          <a:pt x="417777" y="-29689"/>
                          <a:pt x="488916" y="15700"/>
                          <a:pt x="614737" y="0"/>
                        </a:cubicBezTo>
                        <a:cubicBezTo>
                          <a:pt x="740558" y="-15700"/>
                          <a:pt x="1119051" y="2793"/>
                          <a:pt x="1287382" y="0"/>
                        </a:cubicBezTo>
                        <a:cubicBezTo>
                          <a:pt x="1455714" y="-2793"/>
                          <a:pt x="1774060" y="52703"/>
                          <a:pt x="2042633" y="0"/>
                        </a:cubicBezTo>
                        <a:cubicBezTo>
                          <a:pt x="2311206" y="-52703"/>
                          <a:pt x="2628103" y="73959"/>
                          <a:pt x="2797884" y="0"/>
                        </a:cubicBezTo>
                        <a:cubicBezTo>
                          <a:pt x="2967665" y="-73959"/>
                          <a:pt x="3239937" y="49579"/>
                          <a:pt x="3387924" y="0"/>
                        </a:cubicBezTo>
                        <a:cubicBezTo>
                          <a:pt x="3535911" y="-49579"/>
                          <a:pt x="3876148" y="6639"/>
                          <a:pt x="4060569" y="0"/>
                        </a:cubicBezTo>
                        <a:cubicBezTo>
                          <a:pt x="4244990" y="-6639"/>
                          <a:pt x="4480511" y="35684"/>
                          <a:pt x="4733215" y="0"/>
                        </a:cubicBezTo>
                        <a:cubicBezTo>
                          <a:pt x="4985919" y="-35684"/>
                          <a:pt x="5033572" y="17239"/>
                          <a:pt x="5240649" y="0"/>
                        </a:cubicBezTo>
                        <a:cubicBezTo>
                          <a:pt x="5447726" y="-17239"/>
                          <a:pt x="5641971" y="34294"/>
                          <a:pt x="5995900" y="0"/>
                        </a:cubicBezTo>
                        <a:cubicBezTo>
                          <a:pt x="6349829" y="-34294"/>
                          <a:pt x="6252925" y="17467"/>
                          <a:pt x="6338123" y="0"/>
                        </a:cubicBezTo>
                        <a:cubicBezTo>
                          <a:pt x="6423321" y="-17467"/>
                          <a:pt x="6564323" y="42344"/>
                          <a:pt x="6762952" y="0"/>
                        </a:cubicBezTo>
                        <a:cubicBezTo>
                          <a:pt x="6961581" y="-42344"/>
                          <a:pt x="7282039" y="51672"/>
                          <a:pt x="7435597" y="0"/>
                        </a:cubicBezTo>
                        <a:cubicBezTo>
                          <a:pt x="7589156" y="-51672"/>
                          <a:pt x="7766114" y="16731"/>
                          <a:pt x="7943031" y="0"/>
                        </a:cubicBezTo>
                        <a:cubicBezTo>
                          <a:pt x="8119948" y="-16731"/>
                          <a:pt x="8259293" y="64526"/>
                          <a:pt x="8533071" y="0"/>
                        </a:cubicBezTo>
                        <a:cubicBezTo>
                          <a:pt x="8709924" y="-10591"/>
                          <a:pt x="8824238" y="97793"/>
                          <a:pt x="8805585" y="272514"/>
                        </a:cubicBezTo>
                        <a:cubicBezTo>
                          <a:pt x="8850011" y="459347"/>
                          <a:pt x="8755139" y="562410"/>
                          <a:pt x="8805585" y="828426"/>
                        </a:cubicBezTo>
                        <a:cubicBezTo>
                          <a:pt x="8856031" y="1094442"/>
                          <a:pt x="8753972" y="1240705"/>
                          <a:pt x="8805585" y="1362537"/>
                        </a:cubicBezTo>
                        <a:cubicBezTo>
                          <a:pt x="8837140" y="1543605"/>
                          <a:pt x="8711798" y="1608016"/>
                          <a:pt x="8533071" y="1635051"/>
                        </a:cubicBezTo>
                        <a:cubicBezTo>
                          <a:pt x="8411864" y="1637793"/>
                          <a:pt x="8140944" y="1587753"/>
                          <a:pt x="7943031" y="1635051"/>
                        </a:cubicBezTo>
                        <a:cubicBezTo>
                          <a:pt x="7745118" y="1682349"/>
                          <a:pt x="7381984" y="1626935"/>
                          <a:pt x="7187780" y="1635051"/>
                        </a:cubicBezTo>
                        <a:cubicBezTo>
                          <a:pt x="6993576" y="1643167"/>
                          <a:pt x="6763563" y="1578975"/>
                          <a:pt x="6515135" y="1635051"/>
                        </a:cubicBezTo>
                        <a:cubicBezTo>
                          <a:pt x="6266708" y="1691127"/>
                          <a:pt x="6275715" y="1605059"/>
                          <a:pt x="6172912" y="1635051"/>
                        </a:cubicBezTo>
                        <a:cubicBezTo>
                          <a:pt x="6070109" y="1665043"/>
                          <a:pt x="5959649" y="1614792"/>
                          <a:pt x="5830689" y="1635051"/>
                        </a:cubicBezTo>
                        <a:cubicBezTo>
                          <a:pt x="5701729" y="1655310"/>
                          <a:pt x="5421695" y="1582327"/>
                          <a:pt x="5240649" y="1635051"/>
                        </a:cubicBezTo>
                        <a:cubicBezTo>
                          <a:pt x="5059603" y="1687775"/>
                          <a:pt x="4933233" y="1615443"/>
                          <a:pt x="4733215" y="1635051"/>
                        </a:cubicBezTo>
                        <a:cubicBezTo>
                          <a:pt x="4533197" y="1654659"/>
                          <a:pt x="4312803" y="1593841"/>
                          <a:pt x="4143175" y="1635051"/>
                        </a:cubicBezTo>
                        <a:cubicBezTo>
                          <a:pt x="3973547" y="1676261"/>
                          <a:pt x="3969077" y="1628647"/>
                          <a:pt x="3800952" y="1635051"/>
                        </a:cubicBezTo>
                        <a:cubicBezTo>
                          <a:pt x="3632827" y="1641455"/>
                          <a:pt x="3243560" y="1615709"/>
                          <a:pt x="3045701" y="1635051"/>
                        </a:cubicBezTo>
                        <a:cubicBezTo>
                          <a:pt x="2847842" y="1654393"/>
                          <a:pt x="2776327" y="1596641"/>
                          <a:pt x="2538267" y="1635051"/>
                        </a:cubicBezTo>
                        <a:cubicBezTo>
                          <a:pt x="2300207" y="1673461"/>
                          <a:pt x="2181514" y="1593159"/>
                          <a:pt x="1865621" y="1635051"/>
                        </a:cubicBezTo>
                        <a:cubicBezTo>
                          <a:pt x="1549728" y="1676943"/>
                          <a:pt x="1537151" y="1633016"/>
                          <a:pt x="1440793" y="1635051"/>
                        </a:cubicBezTo>
                        <a:cubicBezTo>
                          <a:pt x="1344435" y="1637086"/>
                          <a:pt x="1181833" y="1607163"/>
                          <a:pt x="1098570" y="1635051"/>
                        </a:cubicBezTo>
                        <a:cubicBezTo>
                          <a:pt x="1015307" y="1662939"/>
                          <a:pt x="621353" y="1545589"/>
                          <a:pt x="272514" y="1635051"/>
                        </a:cubicBezTo>
                        <a:cubicBezTo>
                          <a:pt x="119220" y="1636928"/>
                          <a:pt x="-23979" y="1541545"/>
                          <a:pt x="0" y="1362537"/>
                        </a:cubicBezTo>
                        <a:cubicBezTo>
                          <a:pt x="-55271" y="1221697"/>
                          <a:pt x="58533" y="1047536"/>
                          <a:pt x="0" y="795725"/>
                        </a:cubicBezTo>
                        <a:cubicBezTo>
                          <a:pt x="-58533" y="543914"/>
                          <a:pt x="33915" y="381439"/>
                          <a:pt x="0" y="27251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468790" y="1239083"/>
            <a:ext cx="8421570" cy="1323439"/>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Hoạt động </a:t>
            </a:r>
            <a:r>
              <a:rPr lang="en-US" sz="4000" b="1" dirty="0">
                <a:solidFill>
                  <a:srgbClr val="FF0000"/>
                </a:solidFill>
                <a:latin typeface="Calibri" panose="020F0502020204030204" pitchFamily="34" charset="0"/>
                <a:cs typeface="Calibri" panose="020F0502020204030204" pitchFamily="34" charset="0"/>
              </a:rPr>
              <a:t>1</a:t>
            </a:r>
            <a:r>
              <a:rPr lang="vi-VN" sz="4000" b="1" dirty="0">
                <a:solidFill>
                  <a:srgbClr val="FF0000"/>
                </a:solidFill>
                <a:latin typeface="Calibri" panose="020F0502020204030204" pitchFamily="34" charset="0"/>
                <a:cs typeface="Calibri" panose="020F0502020204030204" pitchFamily="34" charset="0"/>
              </a:rPr>
              <a:t>: Truyền thống yêu nước và cách mạng của đồng bào Nam Bộ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4248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2"/>
          <a:srcRect/>
          <a:stretch>
            <a:fillRect/>
          </a:stretch>
        </p:blipFill>
        <p:spPr>
          <a:xfrm>
            <a:off x="-1564669" y="4715265"/>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tangle: Rounded Corners 14">
            <a:extLst>
              <a:ext uri="{FF2B5EF4-FFF2-40B4-BE49-F238E27FC236}">
                <a16:creationId xmlns:a16="http://schemas.microsoft.com/office/drawing/2014/main" id="{9E2D26E2-6654-4180-87C3-264B7F41A223}"/>
              </a:ext>
            </a:extLst>
          </p:cNvPr>
          <p:cNvSpPr/>
          <p:nvPr/>
        </p:nvSpPr>
        <p:spPr>
          <a:xfrm>
            <a:off x="516975" y="143483"/>
            <a:ext cx="10953577" cy="1437668"/>
          </a:xfrm>
          <a:prstGeom prst="roundRect">
            <a:avLst>
              <a:gd name="adj" fmla="val 46046"/>
            </a:avLst>
          </a:prstGeom>
          <a:solidFill>
            <a:srgbClr val="D9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4B673952-892B-4429-B17E-8CF50E98F6A2}"/>
              </a:ext>
            </a:extLst>
          </p:cNvPr>
          <p:cNvSpPr txBox="1"/>
          <p:nvPr/>
        </p:nvSpPr>
        <p:spPr>
          <a:xfrm>
            <a:off x="830416" y="188038"/>
            <a:ext cx="10326694" cy="1246495"/>
          </a:xfrm>
          <a:prstGeom prst="rect">
            <a:avLst/>
          </a:prstGeom>
          <a:noFill/>
        </p:spPr>
        <p:txBody>
          <a:bodyPr wrap="square">
            <a:spAutoFit/>
          </a:bodyPr>
          <a:lstStyle/>
          <a:p>
            <a:pPr lvl="0" algn="just">
              <a:defRPr/>
            </a:pPr>
            <a:r>
              <a:rPr lang="vi-VN" altLang="zh-CN" sz="2500" b="1" dirty="0">
                <a:solidFill>
                  <a:sysClr val="windowText" lastClr="000000"/>
                </a:solidFill>
                <a:latin typeface="Cambria" panose="02040503050406030204" pitchFamily="18" charset="0"/>
                <a:ea typeface="Cambria" panose="02040503050406030204" pitchFamily="18" charset="0"/>
                <a:cs typeface="#9Slide03 Arima Madurai Black" panose="00000A00000000000000" pitchFamily="2" charset="0"/>
              </a:rPr>
              <a:t>Đọc thông tin và quan sát các hình 5, 6, em hãy kể lại câu chuyện về một nhân vật lịch sử tiêu biểu cho truyền thống yêu nước và cách mạng của nhân dân Nam Bộ.</a:t>
            </a:r>
            <a:endParaRPr kumimoji="0" lang="zh-CN" altLang="en-US" sz="2500" b="0" i="1"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9Slide03 Arima Madurai Black" panose="00000A00000000000000" pitchFamily="2" charset="0"/>
            </a:endParaRPr>
          </a:p>
        </p:txBody>
      </p:sp>
      <p:pic>
        <p:nvPicPr>
          <p:cNvPr id="4" name="Picture 3">
            <a:extLst>
              <a:ext uri="{FF2B5EF4-FFF2-40B4-BE49-F238E27FC236}">
                <a16:creationId xmlns:a16="http://schemas.microsoft.com/office/drawing/2014/main" id="{32A1D675-F27F-A555-AA1D-6561AB937996}"/>
              </a:ext>
            </a:extLst>
          </p:cNvPr>
          <p:cNvPicPr>
            <a:picLocks noChangeAspect="1"/>
          </p:cNvPicPr>
          <p:nvPr/>
        </p:nvPicPr>
        <p:blipFill>
          <a:blip r:embed="rId3"/>
          <a:stretch>
            <a:fillRect/>
          </a:stretch>
        </p:blipFill>
        <p:spPr>
          <a:xfrm>
            <a:off x="261937" y="2228849"/>
            <a:ext cx="4833938"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E5D82E6-3AFF-940B-A69C-85F6641C283E}"/>
              </a:ext>
            </a:extLst>
          </p:cNvPr>
          <p:cNvPicPr>
            <a:picLocks noChangeAspect="1"/>
          </p:cNvPicPr>
          <p:nvPr/>
        </p:nvPicPr>
        <p:blipFill>
          <a:blip r:embed="rId4"/>
          <a:stretch>
            <a:fillRect/>
          </a:stretch>
        </p:blipFill>
        <p:spPr>
          <a:xfrm>
            <a:off x="5634037" y="2266950"/>
            <a:ext cx="6449947" cy="3143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991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569</Words>
  <Application>Microsoft Office PowerPoint</Application>
  <PresentationFormat>Widescreen</PresentationFormat>
  <Paragraphs>46</Paragraphs>
  <Slides>21</Slides>
  <Notes>10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等线</vt:lpstr>
      <vt:lpstr>#9Slide03 Bebas Neue Bold</vt:lpstr>
      <vt:lpstr>Arial</vt:lpstr>
      <vt:lpstr>Calibri</vt:lpstr>
      <vt:lpstr>Cambria</vt:lpstr>
      <vt:lpstr>iCiel Crocante</vt:lpstr>
      <vt:lpstr>Times New Roman</vt:lpstr>
      <vt:lpstr>迷你简卡通</vt:lpstr>
      <vt:lpstr>1_Office 主题​​</vt:lpstr>
      <vt:lpstr>Office 主题​​</vt:lpstr>
      <vt:lpstr>3_Office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Vungocanh99hp@gmail.com</cp:lastModifiedBy>
  <cp:revision>21</cp:revision>
  <dcterms:created xsi:type="dcterms:W3CDTF">2024-01-24T11:50:16Z</dcterms:created>
  <dcterms:modified xsi:type="dcterms:W3CDTF">2025-05-13T01:31:49Z</dcterms:modified>
</cp:coreProperties>
</file>