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Lst>
  <p:notesMasterIdLst>
    <p:notesMasterId r:id="rId29"/>
  </p:notesMasterIdLst>
  <p:handoutMasterIdLst>
    <p:handoutMasterId r:id="rId30"/>
  </p:handoutMasterIdLst>
  <p:sldIdLst>
    <p:sldId id="395" r:id="rId3"/>
    <p:sldId id="396" r:id="rId4"/>
    <p:sldId id="397" r:id="rId5"/>
    <p:sldId id="398" r:id="rId6"/>
    <p:sldId id="399" r:id="rId7"/>
    <p:sldId id="401" r:id="rId8"/>
    <p:sldId id="400" r:id="rId9"/>
    <p:sldId id="402" r:id="rId10"/>
    <p:sldId id="403" r:id="rId11"/>
    <p:sldId id="404" r:id="rId12"/>
    <p:sldId id="405" r:id="rId13"/>
    <p:sldId id="406" r:id="rId14"/>
    <p:sldId id="408" r:id="rId15"/>
    <p:sldId id="407" r:id="rId16"/>
    <p:sldId id="414" r:id="rId17"/>
    <p:sldId id="410" r:id="rId18"/>
    <p:sldId id="411" r:id="rId19"/>
    <p:sldId id="412" r:id="rId20"/>
    <p:sldId id="409" r:id="rId21"/>
    <p:sldId id="415" r:id="rId22"/>
    <p:sldId id="416" r:id="rId23"/>
    <p:sldId id="417" r:id="rId24"/>
    <p:sldId id="418" r:id="rId25"/>
    <p:sldId id="419" r:id="rId26"/>
    <p:sldId id="280" r:id="rId27"/>
    <p:sldId id="385"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4660"/>
  </p:normalViewPr>
  <p:slideViewPr>
    <p:cSldViewPr>
      <p:cViewPr varScale="1">
        <p:scale>
          <a:sx n="91" d="100"/>
          <a:sy n="91" d="100"/>
        </p:scale>
        <p:origin x="564"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2022/6/29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2022/6/29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117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LỜI KÊU GỌI TOÀN DÂN TẬP THỂ DỤC (T1,2)</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339502"/>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1419622"/>
            <a:ext cx="8683772" cy="1815882"/>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Giữ </a:t>
            </a:r>
            <a:r>
              <a:rPr lang="vi-VN" sz="28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a:t>
            </a:r>
            <a:r>
              <a:rPr lang="vi-VN" sz="2800" dirty="0" smtClean="0">
                <a:solidFill>
                  <a:srgbClr val="000000"/>
                </a:solidFill>
                <a:latin typeface="Times New Roman" panose="02020603050405020304" pitchFamily="18" charset="0"/>
                <a:cs typeface="Times New Roman" panose="02020603050405020304" pitchFamily="18" charset="0"/>
              </a:rPr>
              <a:t>mới, </a:t>
            </a:r>
            <a:r>
              <a:rPr lang="vi-VN" sz="2800" dirty="0">
                <a:solidFill>
                  <a:srgbClr val="000000"/>
                </a:solidFill>
                <a:latin typeface="Times New Roman" panose="02020603050405020304" pitchFamily="18" charset="0"/>
                <a:cs typeface="Times New Roman" panose="02020603050405020304" pitchFamily="18" charset="0"/>
              </a:rPr>
              <a:t>việc gì cũng cần có sức khỏe mới làm thành công.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Mỗi </a:t>
            </a:r>
            <a:r>
              <a:rPr lang="vi-VN" sz="2800" dirty="0">
                <a:solidFill>
                  <a:srgbClr val="000000"/>
                </a:solidFill>
                <a:latin typeface="Times New Roman" panose="02020603050405020304" pitchFamily="18" charset="0"/>
                <a:cs typeface="Times New Roman" panose="02020603050405020304" pitchFamily="18" charset="0"/>
              </a:rPr>
              <a:t>một người dân yếu ớt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tức </a:t>
            </a:r>
            <a:r>
              <a:rPr lang="vi-VN" sz="2800" dirty="0">
                <a:solidFill>
                  <a:srgbClr val="000000"/>
                </a:solidFill>
                <a:latin typeface="Times New Roman" panose="02020603050405020304" pitchFamily="18" charset="0"/>
                <a:cs typeface="Times New Roman" panose="02020603050405020304" pitchFamily="18" charset="0"/>
              </a:rPr>
              <a:t>là cả nước yếu ớt, mỗi một người dân khỏe mạnh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là </a:t>
            </a:r>
            <a:r>
              <a:rPr lang="vi-VN" sz="2800" dirty="0">
                <a:solidFill>
                  <a:srgbClr val="000000"/>
                </a:solidFill>
                <a:latin typeface="Times New Roman" panose="02020603050405020304" pitchFamily="18" charset="0"/>
                <a:cs typeface="Times New Roman" panose="02020603050405020304" pitchFamily="18" charset="0"/>
              </a:rPr>
              <a:t>cả nước khỏe mạnh.</a:t>
            </a:r>
          </a:p>
        </p:txBody>
      </p:sp>
      <p:cxnSp>
        <p:nvCxnSpPr>
          <p:cNvPr id="4" name="Straight Connector 3">
            <a:extLst>
              <a:ext uri="{FF2B5EF4-FFF2-40B4-BE49-F238E27FC236}">
                <a16:creationId xmlns:a16="http://schemas.microsoft.com/office/drawing/2014/main" id="{670D8E3D-FBEE-18F9-2F59-7EDFBC0EE8D5}"/>
              </a:ext>
            </a:extLst>
          </p:cNvPr>
          <p:cNvCxnSpPr/>
          <p:nvPr/>
        </p:nvCxnSpPr>
        <p:spPr>
          <a:xfrm flipH="1">
            <a:off x="3419872" y="1563638"/>
            <a:ext cx="72008" cy="286188"/>
          </a:xfrm>
          <a:prstGeom prst="line">
            <a:avLst/>
          </a:prstGeom>
          <a:noFill/>
          <a:ln w="38100" cap="flat" cmpd="sng" algn="ctr">
            <a:solidFill>
              <a:srgbClr val="FF0000"/>
            </a:solidFill>
            <a:prstDash val="solid"/>
          </a:ln>
          <a:effectLst/>
        </p:spPr>
      </p:cxnSp>
      <p:cxnSp>
        <p:nvCxnSpPr>
          <p:cNvPr id="5" name="Straight Connector 4">
            <a:extLst>
              <a:ext uri="{FF2B5EF4-FFF2-40B4-BE49-F238E27FC236}">
                <a16:creationId xmlns:a16="http://schemas.microsoft.com/office/drawing/2014/main" id="{670D8E3D-FBEE-18F9-2F59-7EDFBC0EE8D5}"/>
              </a:ext>
            </a:extLst>
          </p:cNvPr>
          <p:cNvCxnSpPr/>
          <p:nvPr/>
        </p:nvCxnSpPr>
        <p:spPr>
          <a:xfrm flipH="1">
            <a:off x="6660232" y="1563638"/>
            <a:ext cx="72008" cy="286188"/>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670D8E3D-FBEE-18F9-2F59-7EDFBC0EE8D5}"/>
              </a:ext>
            </a:extLst>
          </p:cNvPr>
          <p:cNvCxnSpPr/>
          <p:nvPr/>
        </p:nvCxnSpPr>
        <p:spPr>
          <a:xfrm flipH="1">
            <a:off x="1763688" y="1901761"/>
            <a:ext cx="72008" cy="425802"/>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670D8E3D-FBEE-18F9-2F59-7EDFBC0EE8D5}"/>
              </a:ext>
            </a:extLst>
          </p:cNvPr>
          <p:cNvCxnSpPr/>
          <p:nvPr/>
        </p:nvCxnSpPr>
        <p:spPr>
          <a:xfrm flipH="1">
            <a:off x="6444208" y="1971568"/>
            <a:ext cx="72008" cy="286188"/>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70D8E3D-FBEE-18F9-2F59-7EDFBC0EE8D5}"/>
              </a:ext>
            </a:extLst>
          </p:cNvPr>
          <p:cNvCxnSpPr/>
          <p:nvPr/>
        </p:nvCxnSpPr>
        <p:spPr>
          <a:xfrm flipH="1">
            <a:off x="1043608" y="2420935"/>
            <a:ext cx="72008" cy="286188"/>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670D8E3D-FBEE-18F9-2F59-7EDFBC0EE8D5}"/>
              </a:ext>
            </a:extLst>
          </p:cNvPr>
          <p:cNvCxnSpPr/>
          <p:nvPr/>
        </p:nvCxnSpPr>
        <p:spPr>
          <a:xfrm flipH="1">
            <a:off x="1124640" y="2427734"/>
            <a:ext cx="72008" cy="286188"/>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id="{670D8E3D-FBEE-18F9-2F59-7EDFBC0EE8D5}"/>
              </a:ext>
            </a:extLst>
          </p:cNvPr>
          <p:cNvCxnSpPr/>
          <p:nvPr/>
        </p:nvCxnSpPr>
        <p:spPr>
          <a:xfrm flipH="1">
            <a:off x="5364088" y="2420935"/>
            <a:ext cx="72008" cy="286188"/>
          </a:xfrm>
          <a:prstGeom prst="line">
            <a:avLst/>
          </a:prstGeom>
          <a:noFill/>
          <a:ln w="38100" cap="flat" cmpd="sng" algn="ctr">
            <a:solidFill>
              <a:srgbClr val="FF0000"/>
            </a:solidFill>
            <a:prstDash val="solid"/>
          </a:ln>
          <a:effectLst/>
        </p:spPr>
      </p:cxnSp>
      <p:grpSp>
        <p:nvGrpSpPr>
          <p:cNvPr id="12" name="Group 11">
            <a:extLst>
              <a:ext uri="{FF2B5EF4-FFF2-40B4-BE49-F238E27FC236}">
                <a16:creationId xmlns:a16="http://schemas.microsoft.com/office/drawing/2014/main" id="{FDC925C4-4AE6-77C2-1417-50128BE8D9CB}"/>
              </a:ext>
            </a:extLst>
          </p:cNvPr>
          <p:cNvGrpSpPr/>
          <p:nvPr/>
        </p:nvGrpSpPr>
        <p:grpSpPr>
          <a:xfrm>
            <a:off x="8028384" y="2713923"/>
            <a:ext cx="216024" cy="361884"/>
            <a:chOff x="4750193" y="5915370"/>
            <a:chExt cx="219339" cy="574220"/>
          </a:xfrm>
        </p:grpSpPr>
        <p:cxnSp>
          <p:nvCxnSpPr>
            <p:cNvPr id="13" name="Straight Connector 12">
              <a:extLst>
                <a:ext uri="{FF2B5EF4-FFF2-40B4-BE49-F238E27FC236}">
                  <a16:creationId xmlns:a16="http://schemas.microsoft.com/office/drawing/2014/main" id="{48CC09A5-4974-0A33-98FB-F0CCA25D206B}"/>
                </a:ext>
              </a:extLst>
            </p:cNvPr>
            <p:cNvCxnSpPr/>
            <p:nvPr/>
          </p:nvCxnSpPr>
          <p:spPr>
            <a:xfrm flipH="1">
              <a:off x="4750193" y="5915370"/>
              <a:ext cx="173620" cy="574220"/>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0F1F4F65-95F3-A871-8D8C-3922D249CD37}"/>
                </a:ext>
              </a:extLst>
            </p:cNvPr>
            <p:cNvCxnSpPr/>
            <p:nvPr/>
          </p:nvCxnSpPr>
          <p:spPr>
            <a:xfrm flipH="1">
              <a:off x="4795912" y="5915370"/>
              <a:ext cx="173620" cy="574220"/>
            </a:xfrm>
            <a:prstGeom prst="line">
              <a:avLst/>
            </a:prstGeom>
            <a:noFill/>
            <a:ln w="38100" cap="flat" cmpd="sng" algn="ctr">
              <a:solidFill>
                <a:srgbClr val="FF0000"/>
              </a:solidFill>
              <a:prstDash val="solid"/>
            </a:ln>
            <a:effectLst/>
          </p:spPr>
        </p:cxnSp>
      </p:grpSp>
      <p:cxnSp>
        <p:nvCxnSpPr>
          <p:cNvPr id="15" name="Straight Connector 14">
            <a:extLst>
              <a:ext uri="{FF2B5EF4-FFF2-40B4-BE49-F238E27FC236}">
                <a16:creationId xmlns:a16="http://schemas.microsoft.com/office/drawing/2014/main" id="{670D8E3D-FBEE-18F9-2F59-7EDFBC0EE8D5}"/>
              </a:ext>
            </a:extLst>
          </p:cNvPr>
          <p:cNvCxnSpPr/>
          <p:nvPr/>
        </p:nvCxnSpPr>
        <p:spPr>
          <a:xfrm flipH="1">
            <a:off x="4716016" y="2797730"/>
            <a:ext cx="72008" cy="286188"/>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670D8E3D-FBEE-18F9-2F59-7EDFBC0EE8D5}"/>
              </a:ext>
            </a:extLst>
          </p:cNvPr>
          <p:cNvCxnSpPr/>
          <p:nvPr/>
        </p:nvCxnSpPr>
        <p:spPr>
          <a:xfrm flipH="1">
            <a:off x="8791276" y="2391657"/>
            <a:ext cx="72008" cy="286188"/>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id="{455AB03A-A976-8BE8-5689-BD575F414A8E}"/>
              </a:ext>
            </a:extLst>
          </p:cNvPr>
          <p:cNvSpPr txBox="1"/>
          <p:nvPr/>
        </p:nvSpPr>
        <p:spPr>
          <a:xfrm>
            <a:off x="179512" y="3335675"/>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4052151"/>
            <a:ext cx="118333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1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chủ</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1722307" y="4031139"/>
            <a:ext cx="6264696" cy="430887"/>
          </a:xfrm>
          <a:prstGeom prst="rect">
            <a:avLst/>
          </a:prstGeom>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chế độ xã hội đảm bảo quyền làm chủ của người dân</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barn(inVertical)">
                                      <p:cBhvr>
                                        <p:cTn id="8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3046988"/>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p:txBody>
      </p:sp>
      <p:cxnSp>
        <p:nvCxnSpPr>
          <p:cNvPr id="11" name="Straight Connector 10"/>
          <p:cNvCxnSpPr/>
          <p:nvPr/>
        </p:nvCxnSpPr>
        <p:spPr>
          <a:xfrm>
            <a:off x="5652120" y="1635646"/>
            <a:ext cx="1008112" cy="0"/>
          </a:xfrm>
          <a:prstGeom prst="line">
            <a:avLst/>
          </a:prstGeom>
          <a:noFill/>
          <a:ln w="28575" cap="flat" cmpd="sng" algn="ctr">
            <a:solidFill>
              <a:srgbClr val="C00000"/>
            </a:solidFill>
            <a:prstDash val="solid"/>
          </a:ln>
          <a:effectLst/>
        </p:spPr>
      </p:cxnSp>
      <p:cxnSp>
        <p:nvCxnSpPr>
          <p:cNvPr id="13" name="Straight Connector 12"/>
          <p:cNvCxnSpPr/>
          <p:nvPr/>
        </p:nvCxnSpPr>
        <p:spPr>
          <a:xfrm>
            <a:off x="395536" y="2139702"/>
            <a:ext cx="1512168" cy="0"/>
          </a:xfrm>
          <a:prstGeom prst="line">
            <a:avLst/>
          </a:prstGeom>
          <a:noFill/>
          <a:ln w="28575" cap="flat" cmpd="sng" algn="ctr">
            <a:solidFill>
              <a:srgbClr val="C00000"/>
            </a:solidFill>
            <a:prstDash val="solid"/>
          </a:ln>
          <a:effectLst/>
        </p:spPr>
      </p:cxnSp>
      <p:cxnSp>
        <p:nvCxnSpPr>
          <p:cNvPr id="15" name="Straight Connector 14"/>
          <p:cNvCxnSpPr/>
          <p:nvPr/>
        </p:nvCxnSpPr>
        <p:spPr>
          <a:xfrm>
            <a:off x="1547664" y="3579862"/>
            <a:ext cx="3312368" cy="0"/>
          </a:xfrm>
          <a:prstGeom prst="line">
            <a:avLst/>
          </a:prstGeom>
          <a:noFill/>
          <a:ln w="28575" cap="flat" cmpd="sng" algn="ctr">
            <a:solidFill>
              <a:srgbClr val="C00000"/>
            </a:solidFill>
            <a:prstDash val="solid"/>
          </a:ln>
          <a:effectLst/>
        </p:spPr>
      </p:cxn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79512" y="132180"/>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83797" y="1025938"/>
            <a:ext cx="8640960" cy="1077218"/>
          </a:xfrm>
          <a:prstGeom prst="rect">
            <a:avLst/>
          </a:prstGeom>
        </p:spPr>
        <p:txBody>
          <a:bodyPr wrap="square">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Ngày </a:t>
            </a:r>
            <a:r>
              <a:rPr lang="vi-VN" sz="3200" dirty="0">
                <a:solidFill>
                  <a:srgbClr val="000000"/>
                </a:solidFill>
                <a:latin typeface="Times New Roman" panose="02020603050405020304" pitchFamily="18" charset="0"/>
                <a:cs typeface="Times New Roman" panose="02020603050405020304" pitchFamily="18" charset="0"/>
              </a:rPr>
              <a:t>nào cũng </a:t>
            </a:r>
            <a:r>
              <a:rPr lang="vi-VN" sz="3200" dirty="0" smtClean="0">
                <a:solidFill>
                  <a:srgbClr val="000000"/>
                </a:solidFill>
                <a:latin typeface="Times New Roman" panose="02020603050405020304" pitchFamily="18" charset="0"/>
                <a:cs typeface="Times New Roman" panose="02020603050405020304" pitchFamily="18" charset="0"/>
              </a:rPr>
              <a:t>tập</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thì khí huyết lưu thông</a:t>
            </a:r>
            <a:r>
              <a:rPr lang="vi-VN" sz="3200" dirty="0" smtClean="0">
                <a:solidFill>
                  <a:srgbClr val="000000"/>
                </a:solidFill>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tinh thần đầy đủ</a:t>
            </a:r>
            <a:r>
              <a:rPr lang="vi-VN" sz="3200" dirty="0" smtClean="0">
                <a:solidFill>
                  <a:srgbClr val="000000"/>
                </a:solidFill>
                <a:latin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như </a:t>
            </a:r>
            <a:r>
              <a:rPr lang="vi-VN" sz="3200" dirty="0">
                <a:solidFill>
                  <a:srgbClr val="000000"/>
                </a:solidFill>
                <a:latin typeface="Times New Roman" panose="02020603050405020304" pitchFamily="18" charset="0"/>
                <a:cs typeface="Times New Roman" panose="02020603050405020304" pitchFamily="18" charset="0"/>
              </a:rPr>
              <a:t>vậy là sức khỏe</a:t>
            </a:r>
            <a:r>
              <a:rPr lang="vi-VN"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9223" y="1048434"/>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7742674" y="108265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104573"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640605"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5700948" y="150898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A82FF51-30D9-6B0F-7ECB-FC63D44EC3EC}"/>
              </a:ext>
            </a:extLst>
          </p:cNvPr>
          <p:cNvGrpSpPr/>
          <p:nvPr/>
        </p:nvGrpSpPr>
        <p:grpSpPr>
          <a:xfrm>
            <a:off x="34295" y="1116888"/>
            <a:ext cx="515628" cy="516321"/>
            <a:chOff x="8003458" y="943897"/>
            <a:chExt cx="793713" cy="707923"/>
          </a:xfrm>
        </p:grpSpPr>
        <p:sp>
          <p:nvSpPr>
            <p:cNvPr id="11" name="Oval 10">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sp>
        <p:nvSpPr>
          <p:cNvPr id="13" name="TextBox 12">
            <a:extLst>
              <a:ext uri="{FF2B5EF4-FFF2-40B4-BE49-F238E27FC236}">
                <a16:creationId xmlns:a16="http://schemas.microsoft.com/office/drawing/2014/main" id="{EA8B0F51-B79E-7F12-647D-25CAD9D1D624}"/>
              </a:ext>
            </a:extLst>
          </p:cNvPr>
          <p:cNvSpPr txBox="1"/>
          <p:nvPr/>
        </p:nvSpPr>
        <p:spPr>
          <a:xfrm>
            <a:off x="-180528" y="2264382"/>
            <a:ext cx="325402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82232" y="2734329"/>
            <a:ext cx="4145752" cy="430887"/>
          </a:xfrm>
          <a:prstGeom prst="rect">
            <a:avLst/>
          </a:prstGeom>
        </p:spPr>
        <p:txBody>
          <a:bodyPr wrap="square">
            <a:spAutoFit/>
          </a:bodyPr>
          <a:lstStyle/>
          <a:p>
            <a:r>
              <a:rPr lang="vi-VN" b="1" dirty="0" smtClean="0">
                <a:solidFill>
                  <a:srgbClr val="000000"/>
                </a:solidFill>
                <a:latin typeface="Times New Roman" panose="02020603050405020304" pitchFamily="18" charset="0"/>
                <a:cs typeface="Times New Roman" panose="02020603050405020304" pitchFamily="18" charset="0"/>
              </a:rPr>
              <a:t> </a:t>
            </a:r>
            <a:r>
              <a:rPr lang="vi-VN" sz="2200" b="1" dirty="0" smtClean="0">
                <a:solidFill>
                  <a:srgbClr val="000000"/>
                </a:solidFill>
                <a:latin typeface="Times New Roman" panose="02020603050405020304" pitchFamily="18" charset="0"/>
                <a:cs typeface="Times New Roman" panose="02020603050405020304" pitchFamily="18" charset="0"/>
              </a:rPr>
              <a:t>Bồi bổ </a:t>
            </a:r>
            <a:r>
              <a:rPr lang="vi-VN" sz="2200" dirty="0" smtClean="0">
                <a:solidFill>
                  <a:srgbClr val="000000"/>
                </a:solidFill>
                <a:latin typeface="Times New Roman" panose="02020603050405020304" pitchFamily="18" charset="0"/>
                <a:cs typeface="Times New Roman" panose="02020603050405020304" pitchFamily="18" charset="0"/>
              </a:rPr>
              <a:t>: làm cho khỏe mạnh hơn</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92109" y="3195994"/>
            <a:ext cx="3220753" cy="430887"/>
          </a:xfrm>
          <a:prstGeom prst="rect">
            <a:avLst/>
          </a:prstGeom>
        </p:spPr>
        <p:txBody>
          <a:bodyPr wrap="none">
            <a:spAutoFit/>
          </a:bodyPr>
          <a:lstStyle/>
          <a:p>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Bổn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phận</a:t>
            </a: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việc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phải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5850" y="3651870"/>
            <a:ext cx="7416824"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Khí huyết</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hơi sức và máu, tạo nên sức sống của con người.</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214810" y="4138524"/>
            <a:ext cx="7543681" cy="430887"/>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 </a:t>
            </a:r>
            <a:r>
              <a:rPr lang="vi-VN" sz="2200" b="1" dirty="0">
                <a:solidFill>
                  <a:srgbClr val="000000"/>
                </a:solidFill>
                <a:latin typeface="Times New Roman" panose="02020603050405020304" pitchFamily="18" charset="0"/>
                <a:cs typeface="Times New Roman" panose="02020603050405020304" pitchFamily="18" charset="0"/>
              </a:rPr>
              <a:t>Lưu thông</a:t>
            </a:r>
            <a:r>
              <a:rPr lang="vi-VN" sz="2200" dirty="0">
                <a:solidFill>
                  <a:srgbClr val="000000"/>
                </a:solidFill>
                <a:latin typeface="Times New Roman" panose="02020603050405020304" pitchFamily="18" charset="0"/>
                <a:cs typeface="Times New Roman" panose="02020603050405020304" pitchFamily="18" charset="0"/>
              </a:rPr>
              <a:t> : thông suốt, không bị ứ đọng</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9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1000"/>
                                        <p:tgtEl>
                                          <p:spTgt spid="8">
                                            <p:txEl>
                                              <p:pRg st="0" end="0"/>
                                            </p:txEl>
                                          </p:spTgt>
                                        </p:tgtEl>
                                      </p:cBhvr>
                                    </p:animEffect>
                                    <p:anim calcmode="lin" valueType="num">
                                      <p:cBhvr>
                                        <p:cTn id="5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49">
            <a:extLst>
              <a:ext uri="{FF2B5EF4-FFF2-40B4-BE49-F238E27FC236}">
                <a16:creationId xmlns:a16="http://schemas.microsoft.com/office/drawing/2014/main" id="{93FE627E-DB70-C93E-2B1F-FD3DE04271F8}"/>
              </a:ext>
            </a:extLst>
          </p:cNvPr>
          <p:cNvSpPr/>
          <p:nvPr/>
        </p:nvSpPr>
        <p:spPr>
          <a:xfrm>
            <a:off x="107504" y="123478"/>
            <a:ext cx="2455588" cy="1147200"/>
          </a:xfrm>
          <a:custGeom>
            <a:avLst/>
            <a:gdLst>
              <a:gd name="connsiteX0" fmla="*/ 301055 w 2455588"/>
              <a:gd name="connsiteY0" fmla="*/ 143400 h 1147200"/>
              <a:gd name="connsiteX1" fmla="*/ 2455588 w 2455588"/>
              <a:gd name="connsiteY1" fmla="*/ 143400 h 1147200"/>
              <a:gd name="connsiteX2" fmla="*/ 2154533 w 2455588"/>
              <a:gd name="connsiteY2" fmla="*/ 1003800 h 1147200"/>
              <a:gd name="connsiteX3" fmla="*/ 0 w 2455588"/>
              <a:gd name="connsiteY3" fmla="*/ 1003800 h 1147200"/>
              <a:gd name="connsiteX4" fmla="*/ 301055 w 2455588"/>
              <a:gd name="connsiteY4" fmla="*/ 143400 h 11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88" h="1147200" fill="none" extrusionOk="0">
                <a:moveTo>
                  <a:pt x="301055" y="143400"/>
                </a:moveTo>
                <a:cubicBezTo>
                  <a:pt x="919542" y="-296662"/>
                  <a:pt x="1717976" y="610307"/>
                  <a:pt x="2455588" y="143400"/>
                </a:cubicBezTo>
                <a:cubicBezTo>
                  <a:pt x="2416926" y="442376"/>
                  <a:pt x="2348241" y="680286"/>
                  <a:pt x="2154533" y="1003800"/>
                </a:cubicBezTo>
                <a:cubicBezTo>
                  <a:pt x="1520404" y="1431469"/>
                  <a:pt x="603148" y="555729"/>
                  <a:pt x="0" y="1003800"/>
                </a:cubicBezTo>
                <a:cubicBezTo>
                  <a:pt x="51354" y="709811"/>
                  <a:pt x="282259" y="329459"/>
                  <a:pt x="301055" y="143400"/>
                </a:cubicBezTo>
                <a:close/>
              </a:path>
              <a:path w="2455588" h="1147200" stroke="0" extrusionOk="0">
                <a:moveTo>
                  <a:pt x="301055" y="143400"/>
                </a:moveTo>
                <a:cubicBezTo>
                  <a:pt x="1097220" y="-466928"/>
                  <a:pt x="1727191" y="548037"/>
                  <a:pt x="2455588" y="143400"/>
                </a:cubicBezTo>
                <a:cubicBezTo>
                  <a:pt x="2292616" y="524088"/>
                  <a:pt x="2300586" y="797180"/>
                  <a:pt x="2154533" y="1003800"/>
                </a:cubicBezTo>
                <a:cubicBezTo>
                  <a:pt x="1477785" y="1421646"/>
                  <a:pt x="714066" y="539196"/>
                  <a:pt x="0" y="1003800"/>
                </a:cubicBezTo>
                <a:cubicBezTo>
                  <a:pt x="63471" y="781979"/>
                  <a:pt x="182135" y="281510"/>
                  <a:pt x="301055" y="143400"/>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 đọc đoạn</a:t>
            </a:r>
          </a:p>
        </p:txBody>
      </p:sp>
      <p:grpSp>
        <p:nvGrpSpPr>
          <p:cNvPr id="3" name="Group 2">
            <a:extLst>
              <a:ext uri="{FF2B5EF4-FFF2-40B4-BE49-F238E27FC236}">
                <a16:creationId xmlns:a16="http://schemas.microsoft.com/office/drawing/2014/main" id="{CA82FF51-30D9-6B0F-7ECB-FC63D44EC3EC}"/>
              </a:ext>
            </a:extLst>
          </p:cNvPr>
          <p:cNvGrpSpPr/>
          <p:nvPr/>
        </p:nvGrpSpPr>
        <p:grpSpPr>
          <a:xfrm>
            <a:off x="107504" y="1089616"/>
            <a:ext cx="590597" cy="707923"/>
            <a:chOff x="8003458" y="943897"/>
            <a:chExt cx="793713" cy="707923"/>
          </a:xfrm>
        </p:grpSpPr>
        <p:sp>
          <p:nvSpPr>
            <p:cNvPr id="4" name="Oval 3">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sp>
        <p:nvSpPr>
          <p:cNvPr id="6" name="Rectangle 5"/>
          <p:cNvSpPr/>
          <p:nvPr/>
        </p:nvSpPr>
        <p:spPr>
          <a:xfrm>
            <a:off x="179512" y="1245644"/>
            <a:ext cx="8655493" cy="1077218"/>
          </a:xfrm>
          <a:prstGeom prst="rect">
            <a:avLst/>
          </a:prstGeom>
        </p:spPr>
        <p:txBody>
          <a:bodyPr wrap="square">
            <a:spAutoFit/>
          </a:bodyPr>
          <a:lstStyle/>
          <a:p>
            <a:pPr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Tôi </a:t>
            </a:r>
            <a:r>
              <a:rPr lang="vi-VN" sz="3200" dirty="0">
                <a:solidFill>
                  <a:srgbClr val="000000"/>
                </a:solidFill>
                <a:latin typeface="Times New Roman" panose="02020603050405020304" pitchFamily="18" charset="0"/>
                <a:cs typeface="Times New Roman" panose="02020603050405020304" pitchFamily="18" charset="0"/>
              </a:rPr>
              <a:t>mong đồng bào ta ai cũng gắng tập thể dục. </a:t>
            </a:r>
            <a:r>
              <a:rPr lang="vi-VN" sz="3200" dirty="0">
                <a:solidFill>
                  <a:srgbClr val="000000"/>
                </a:solidFill>
                <a:latin typeface="Times New Roman" panose="02020603050405020304" pitchFamily="18" charset="0"/>
                <a:cs typeface="Times New Roman" panose="02020603050405020304" pitchFamily="18" charset="0"/>
              </a:rPr>
              <a:t>Tự tôi, ngày nào tôi cũng tập.</a:t>
            </a:r>
          </a:p>
        </p:txBody>
      </p:sp>
      <p:grpSp>
        <p:nvGrpSpPr>
          <p:cNvPr id="7" name="Group 6">
            <a:extLst>
              <a:ext uri="{FF2B5EF4-FFF2-40B4-BE49-F238E27FC236}">
                <a16:creationId xmlns:a16="http://schemas.microsoft.com/office/drawing/2014/main" id="{1C4F2C5D-6672-5BB6-323A-BABC41E41E64}"/>
              </a:ext>
            </a:extLst>
          </p:cNvPr>
          <p:cNvGrpSpPr/>
          <p:nvPr/>
        </p:nvGrpSpPr>
        <p:grpSpPr>
          <a:xfrm>
            <a:off x="0" y="2637805"/>
            <a:ext cx="3484715" cy="1245113"/>
            <a:chOff x="-200382" y="1576098"/>
            <a:chExt cx="4075345" cy="1245113"/>
          </a:xfrm>
        </p:grpSpPr>
        <p:sp>
          <p:nvSpPr>
            <p:cNvPr id="8" name="TextBox 7">
              <a:extLst>
                <a:ext uri="{FF2B5EF4-FFF2-40B4-BE49-F238E27FC236}">
                  <a16:creationId xmlns:a16="http://schemas.microsoft.com/office/drawing/2014/main" id="{EA8B0F51-B79E-7F12-647D-25CAD9D1D624}"/>
                </a:ext>
              </a:extLst>
            </p:cNvPr>
            <p:cNvSpPr txBox="1"/>
            <p:nvPr/>
          </p:nvSpPr>
          <p:spPr>
            <a:xfrm>
              <a:off x="69404" y="1576098"/>
              <a:ext cx="38055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DCE5D3C-7D5B-9A8A-54DA-24EF51F8DE83}"/>
                </a:ext>
              </a:extLst>
            </p:cNvPr>
            <p:cNvSpPr txBox="1"/>
            <p:nvPr/>
          </p:nvSpPr>
          <p:spPr>
            <a:xfrm>
              <a:off x="-200382" y="2359546"/>
              <a:ext cx="2736320" cy="461665"/>
            </a:xfrm>
            <a:prstGeom prst="rect">
              <a:avLst/>
            </a:prstGeom>
            <a:noFill/>
            <a:ln>
              <a:noFill/>
            </a:ln>
          </p:spPr>
          <p:txBody>
            <a:bodyPr wrap="square">
              <a:spAutoFit/>
            </a:bodyPr>
            <a:lstStyle/>
            <a:p>
              <a:pPr lvl="1"/>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0" name="Rectangle 9"/>
          <p:cNvSpPr/>
          <p:nvPr/>
        </p:nvSpPr>
        <p:spPr>
          <a:xfrm>
            <a:off x="1335298" y="3414413"/>
            <a:ext cx="7215333" cy="830997"/>
          </a:xfrm>
          <a:prstGeom prst="rect">
            <a:avLst/>
          </a:prstGeom>
        </p:spPr>
        <p:txBody>
          <a:bodyPr wrap="square">
            <a:spAutoFit/>
          </a:bodyPr>
          <a:lstStyle/>
          <a:p>
            <a:pPr lvl="1"/>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nòi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059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Tôi mong đồng bào ta ai cũng gắng tập thể dục. Tự tôi, ngày nào tôi cũng tập.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Ngày 27-3-1946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3080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601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99592" y="26439"/>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Hồ</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đã</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khẳng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định</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thiết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thế</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xây</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bảo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vệ</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đất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nước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51584" y="1388142"/>
            <a:ext cx="8923508" cy="1384995"/>
          </a:xfrm>
          <a:prstGeom prst="rect">
            <a:avLst/>
          </a:prstGeom>
        </p:spPr>
        <p:txBody>
          <a:bodyPr wrap="square">
            <a:spAutoFit/>
          </a:bodyPr>
          <a:lstStyle/>
          <a:p>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 gìn dân chủ, xây dựng nước nhà, gây dời sống mới, việc gì cũng cần có sức khoẻ mới làm thành công. Một người dân mạnh khoẻ thì cả nước mạnh khoẻ</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FB9C4DB-27F8-4114-CC40-DBB29198BC27}"/>
              </a:ext>
            </a:extLst>
          </p:cNvPr>
          <p:cNvGrpSpPr/>
          <p:nvPr/>
        </p:nvGrpSpPr>
        <p:grpSpPr>
          <a:xfrm>
            <a:off x="51583" y="2949897"/>
            <a:ext cx="8225557" cy="523224"/>
            <a:chOff x="1957942" y="335360"/>
            <a:chExt cx="8429761" cy="523224"/>
          </a:xfrm>
        </p:grpSpPr>
        <p:sp>
          <p:nvSpPr>
            <p:cNvPr id="10" name="TextBox 9">
              <a:extLst>
                <a:ext uri="{FF2B5EF4-FFF2-40B4-BE49-F238E27FC236}">
                  <a16:creationId xmlns:a16="http://schemas.microsoft.com/office/drawing/2014/main" id="{017505D2-8FE4-2BEB-C8C9-42781B00838A}"/>
                </a:ext>
              </a:extLst>
            </p:cNvPr>
            <p:cNvSpPr txBox="1"/>
            <p:nvPr/>
          </p:nvSpPr>
          <p:spPr>
            <a:xfrm>
              <a:off x="2453313" y="335364"/>
              <a:ext cx="7934390" cy="523220"/>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Để</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có</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người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phải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làm</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1" name="Group 10">
              <a:extLst>
                <a:ext uri="{FF2B5EF4-FFF2-40B4-BE49-F238E27FC236}">
                  <a16:creationId xmlns:a16="http://schemas.microsoft.com/office/drawing/2014/main" id="{54044621-2CBD-F36A-41E9-47FAE46F3CC3}"/>
                </a:ext>
              </a:extLst>
            </p:cNvPr>
            <p:cNvGrpSpPr/>
            <p:nvPr/>
          </p:nvGrpSpPr>
          <p:grpSpPr>
            <a:xfrm>
              <a:off x="1957942" y="335360"/>
              <a:ext cx="676720" cy="477054"/>
              <a:chOff x="4338016" y="740271"/>
              <a:chExt cx="457123" cy="322250"/>
            </a:xfrm>
          </p:grpSpPr>
          <p:sp>
            <p:nvSpPr>
              <p:cNvPr id="12" name="Oval 11">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BFEB973-FB79-E02C-DE1D-A93C02E92950}"/>
                  </a:ext>
                </a:extLst>
              </p:cNvPr>
              <p:cNvSpPr/>
              <p:nvPr/>
            </p:nvSpPr>
            <p:spPr>
              <a:xfrm>
                <a:off x="4338016"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sp>
        <p:nvSpPr>
          <p:cNvPr id="14" name="Rectangle 13"/>
          <p:cNvSpPr/>
          <p:nvPr/>
        </p:nvSpPr>
        <p:spPr>
          <a:xfrm>
            <a:off x="190116" y="3426951"/>
            <a:ext cx="8784976" cy="523220"/>
          </a:xfrm>
          <a:prstGeom prst="rect">
            <a:avLst/>
          </a:prstGeom>
        </p:spPr>
        <p:txBody>
          <a:bodyPr wrap="square">
            <a:spAutoFit/>
          </a:bodyPr>
          <a:lstStyle/>
          <a:p>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Mỗi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dân cần tập thể dục hàng ngày để có </a:t>
            </a: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 khoẻ</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77973" y="3885534"/>
            <a:ext cx="8579265" cy="1083374"/>
          </a:xfrm>
          <a:prstGeom prst="rect">
            <a:avLst/>
          </a:prstGeom>
        </p:spPr>
        <p:txBody>
          <a:bodyPr wrap="square">
            <a:spAutoFit/>
          </a:bodyPr>
          <a:lstStyle/>
          <a:p>
            <a:pPr algn="just">
              <a:lnSpc>
                <a:spcPct val="115000"/>
              </a:lnSpc>
            </a:pP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Để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nâng cao sức khoẻ cần tập thể dục cần tập thể dục thường xuyên.</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4"/>
            <a:ext cx="9115112" cy="1077218"/>
            <a:chOff x="1763746" y="246858"/>
            <a:chExt cx="9710105" cy="1077218"/>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1077218"/>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Câu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thấy</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tấm</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gương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4"/>
              <a:ext cx="542232" cy="385172"/>
              <a:chOff x="4288799" y="711637"/>
              <a:chExt cx="366277" cy="260183"/>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240485"/>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31335"/>
                <a:ext cx="366276" cy="24048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3397" y="1365212"/>
            <a:ext cx="7049013" cy="584775"/>
          </a:xfrm>
          <a:prstGeom prst="rect">
            <a:avLst/>
          </a:prstGeom>
          <a:noFill/>
        </p:spPr>
        <p:txBody>
          <a:bodyPr wrap="square" rtlCol="0">
            <a:spAutoFit/>
          </a:bodyPr>
          <a:lstStyle/>
          <a:p>
            <a:r>
              <a:rPr lang="nl-NL" sz="3200" dirty="0">
                <a:solidFill>
                  <a:srgbClr val="FF0000"/>
                </a:solidFill>
                <a:latin typeface="Times New Roman" panose="02020603050405020304" pitchFamily="18" charset="0"/>
                <a:cs typeface="Times New Roman" panose="02020603050405020304" pitchFamily="18" charset="0"/>
              </a:rPr>
              <a:t>+ Tự Tôi, ngày nào Tôi cũng tập.</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CEFC104D-8D7D-410C-8827-C9550B10800C}"/>
              </a:ext>
            </a:extLst>
          </p:cNvPr>
          <p:cNvGrpSpPr/>
          <p:nvPr/>
        </p:nvGrpSpPr>
        <p:grpSpPr>
          <a:xfrm>
            <a:off x="113896" y="1970487"/>
            <a:ext cx="7964617" cy="672068"/>
            <a:chOff x="2099706" y="271022"/>
            <a:chExt cx="8999601" cy="1318560"/>
          </a:xfrm>
        </p:grpSpPr>
        <p:sp>
          <p:nvSpPr>
            <p:cNvPr id="9" name="TextBox 8">
              <a:extLst>
                <a:ext uri="{FF2B5EF4-FFF2-40B4-BE49-F238E27FC236}">
                  <a16:creationId xmlns:a16="http://schemas.microsoft.com/office/drawing/2014/main" id="{62D85724-DC8D-4FC6-BE21-52234C4F3D98}"/>
                </a:ext>
              </a:extLst>
            </p:cNvPr>
            <p:cNvSpPr txBox="1"/>
            <p:nvPr/>
          </p:nvSpPr>
          <p:spPr>
            <a:xfrm>
              <a:off x="2455072" y="271022"/>
              <a:ext cx="8644235" cy="784993"/>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Tìm</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ý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tương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ứng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với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0" name="Group 9">
              <a:extLst>
                <a:ext uri="{FF2B5EF4-FFF2-40B4-BE49-F238E27FC236}">
                  <a16:creationId xmlns:a16="http://schemas.microsoft.com/office/drawing/2014/main" id="{3F755A20-259D-44D9-8F3C-09675259C20E}"/>
                </a:ext>
              </a:extLst>
            </p:cNvPr>
            <p:cNvGrpSpPr/>
            <p:nvPr/>
          </p:nvGrpSpPr>
          <p:grpSpPr>
            <a:xfrm>
              <a:off x="2099706" y="341297"/>
              <a:ext cx="710730" cy="1248285"/>
              <a:chOff x="4433779" y="744279"/>
              <a:chExt cx="480097" cy="843215"/>
            </a:xfrm>
          </p:grpSpPr>
          <p:sp>
            <p:nvSpPr>
              <p:cNvPr id="11" name="Oval 10">
                <a:extLst>
                  <a:ext uri="{FF2B5EF4-FFF2-40B4-BE49-F238E27FC236}">
                    <a16:creationId xmlns:a16="http://schemas.microsoft.com/office/drawing/2014/main" id="{18DCCC10-FE2E-42FE-B8C8-3C20504669E0}"/>
                  </a:ext>
                </a:extLst>
              </p:cNvPr>
              <p:cNvSpPr/>
              <p:nvPr/>
            </p:nvSpPr>
            <p:spPr>
              <a:xfrm>
                <a:off x="4433779" y="744279"/>
                <a:ext cx="480097" cy="843215"/>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3F8AFFF9-C03E-4597-8387-EA0AC6FAA082}"/>
                  </a:ext>
                </a:extLst>
              </p:cNvPr>
              <p:cNvSpPr/>
              <p:nvPr/>
            </p:nvSpPr>
            <p:spPr>
              <a:xfrm>
                <a:off x="4477197" y="824735"/>
                <a:ext cx="381716" cy="655828"/>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0881" y="2518913"/>
            <a:ext cx="2651149" cy="2337921"/>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48064" y="2715766"/>
            <a:ext cx="3528392" cy="1944216"/>
          </a:xfrm>
          <a:prstGeom prst="rect">
            <a:avLst/>
          </a:prstGeom>
        </p:spPr>
      </p:pic>
      <p:cxnSp>
        <p:nvCxnSpPr>
          <p:cNvPr id="15" name="Straight Arrow Connector 14"/>
          <p:cNvCxnSpPr/>
          <p:nvPr/>
        </p:nvCxnSpPr>
        <p:spPr>
          <a:xfrm>
            <a:off x="3223906" y="3471849"/>
            <a:ext cx="1924158" cy="396044"/>
          </a:xfrm>
          <a:prstGeom prst="straightConnector1">
            <a:avLst/>
          </a:prstGeom>
          <a:noFill/>
          <a:ln w="28575" cap="flat" cmpd="sng" algn="ctr">
            <a:solidFill>
              <a:srgbClr val="C00000"/>
            </a:solidFill>
            <a:prstDash val="solid"/>
            <a:miter lim="800000"/>
            <a:tailEnd type="triangle"/>
          </a:ln>
          <a:effectLst/>
        </p:spPr>
      </p:cxnSp>
      <p:cxnSp>
        <p:nvCxnSpPr>
          <p:cNvPr id="16" name="Straight Arrow Connector 15"/>
          <p:cNvCxnSpPr/>
          <p:nvPr/>
        </p:nvCxnSpPr>
        <p:spPr>
          <a:xfrm flipV="1">
            <a:off x="3152180" y="3471849"/>
            <a:ext cx="1910959" cy="792088"/>
          </a:xfrm>
          <a:prstGeom prst="straightConnector1">
            <a:avLst/>
          </a:prstGeom>
          <a:noFill/>
          <a:ln w="28575" cap="flat" cmpd="sng" algn="ctr">
            <a:solidFill>
              <a:srgbClr val="C00000"/>
            </a:solidFill>
            <a:prstDash val="solid"/>
            <a:miter lim="800000"/>
            <a:tailEnd type="triangle"/>
          </a:ln>
          <a:effectLst/>
        </p:spPr>
      </p:cxnSp>
      <p:cxnSp>
        <p:nvCxnSpPr>
          <p:cNvPr id="19" name="Straight Arrow Connector 18"/>
          <p:cNvCxnSpPr/>
          <p:nvPr/>
        </p:nvCxnSpPr>
        <p:spPr>
          <a:xfrm>
            <a:off x="3223906" y="3813887"/>
            <a:ext cx="1924158" cy="450050"/>
          </a:xfrm>
          <a:prstGeom prst="straightConnector1">
            <a:avLst/>
          </a:prstGeom>
          <a:noFill/>
          <a:ln w="28575"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 calcmode="lin" valueType="num">
                                      <p:cBhvr>
                                        <p:cTn id="48" dur="1000" fill="hold"/>
                                        <p:tgtEl>
                                          <p:spTgt spid="19"/>
                                        </p:tgtEl>
                                        <p:attrNameLst>
                                          <p:attrName>style.rotation</p:attrName>
                                        </p:attrNameLst>
                                      </p:cBhvr>
                                      <p:tavLst>
                                        <p:tav tm="0">
                                          <p:val>
                                            <p:fltVal val="90"/>
                                          </p:val>
                                        </p:tav>
                                        <p:tav tm="100000">
                                          <p:val>
                                            <p:fltVal val="0"/>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267495"/>
            <a:ext cx="842493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7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791260"/>
          </a:xfrm>
          <a:prstGeom prst="rect">
            <a:avLst/>
          </a:prstGeom>
          <a:solidFill>
            <a:srgbClr val="4F81BD">
              <a:lumMod val="40000"/>
              <a:lumOff val="60000"/>
            </a:srgbClr>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nl-NL"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rPr>
              <a:t>Muốn xây dựng được đất nước giàu mạnh thì người dân cần phải mạnh khoẻ. Tập thể dục là cách nâng cao sức khoẻ.</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A74C84-B1C3-4F19-B9AB-5EDEA63528F0}"/>
              </a:ext>
            </a:extLst>
          </p:cNvPr>
          <p:cNvSpPr/>
          <p:nvPr/>
        </p:nvSpPr>
        <p:spPr>
          <a:xfrm>
            <a:off x="251520" y="195486"/>
            <a:ext cx="8712968" cy="4752528"/>
          </a:xfrm>
          <a:prstGeom prst="rect">
            <a:avLst/>
          </a:prstGeom>
          <a:solidFill>
            <a:srgbClr val="FFFFFF"/>
          </a:solidFill>
          <a:ln w="25400" cap="flat" cmpd="sng" algn="ctr">
            <a:solidFill>
              <a:srgbClr val="C0504D">
                <a:lumMod val="60000"/>
                <a:lumOff val="40000"/>
              </a:srgbClr>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18" y="727486"/>
            <a:ext cx="8784977" cy="4220528"/>
          </a:xfrm>
          <a:prstGeom prst="rect">
            <a:avLst/>
          </a:prstGeom>
        </p:spPr>
      </p:pic>
      <p:sp>
        <p:nvSpPr>
          <p:cNvPr id="4" name="TextBox 3">
            <a:extLst>
              <a:ext uri="{FF2B5EF4-FFF2-40B4-BE49-F238E27FC236}">
                <a16:creationId xmlns:a16="http://schemas.microsoft.com/office/drawing/2014/main" id="{424ECBE9-59BE-4A6B-8AFC-9385AAA14BE3}"/>
              </a:ext>
            </a:extLst>
          </p:cNvPr>
          <p:cNvSpPr txBox="1"/>
          <p:nvPr/>
        </p:nvSpPr>
        <p:spPr>
          <a:xfrm>
            <a:off x="2411760" y="204270"/>
            <a:ext cx="3960441"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970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A8DB5-34A7-4402-B12F-6383E038F752}"/>
              </a:ext>
            </a:extLst>
          </p:cNvPr>
          <p:cNvSpPr txBox="1"/>
          <p:nvPr/>
        </p:nvSpPr>
        <p:spPr>
          <a:xfrm>
            <a:off x="899592" y="411510"/>
            <a:ext cx="6546343" cy="714042"/>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a:t>
            </a:r>
            <a:endPar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4704" y="1419622"/>
            <a:ext cx="8311752" cy="3168351"/>
          </a:xfrm>
          <a:prstGeom prst="rect">
            <a:avLst/>
          </a:prstGeom>
        </p:spPr>
      </p:pic>
    </p:spTree>
    <p:extLst>
      <p:ext uri="{BB962C8B-B14F-4D97-AF65-F5344CB8AC3E}">
        <p14:creationId xmlns:p14="http://schemas.microsoft.com/office/powerpoint/2010/main" val="13690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41D0E-8D9D-47FE-82BF-F2067959622B}"/>
              </a:ext>
            </a:extLst>
          </p:cNvPr>
          <p:cNvSpPr txBox="1"/>
          <p:nvPr/>
        </p:nvSpPr>
        <p:spPr>
          <a:xfrm>
            <a:off x="831935" y="144316"/>
            <a:ext cx="8233624" cy="460767"/>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4DFF00E3-5DB1-E897-E16C-7097BE401BC6}"/>
              </a:ext>
            </a:extLst>
          </p:cNvPr>
          <p:cNvSpPr/>
          <p:nvPr/>
        </p:nvSpPr>
        <p:spPr>
          <a:xfrm>
            <a:off x="251520" y="189834"/>
            <a:ext cx="432048" cy="369729"/>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sp>
        <p:nvSpPr>
          <p:cNvPr id="4" name="TextBox 3">
            <a:extLst>
              <a:ext uri="{FF2B5EF4-FFF2-40B4-BE49-F238E27FC236}">
                <a16:creationId xmlns:a16="http://schemas.microsoft.com/office/drawing/2014/main" id="{CB9A8DB5-34A7-4402-B12F-6383E038F752}"/>
              </a:ext>
            </a:extLst>
          </p:cNvPr>
          <p:cNvSpPr txBox="1"/>
          <p:nvPr/>
        </p:nvSpPr>
        <p:spPr>
          <a:xfrm>
            <a:off x="971600" y="1131590"/>
            <a:ext cx="7237575" cy="1329595"/>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ĐÔI</a:t>
            </a:r>
          </a:p>
          <a:p>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0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38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pic>
        <p:nvPicPr>
          <p:cNvPr id="3" name="Con Cào Cào - Nhạc Thiếu Nhi Sôi Động - HEO CON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23478"/>
            <a:ext cx="8614320" cy="5143500"/>
          </a:xfrm>
          <a:prstGeom prst="rect">
            <a:avLst/>
          </a:prstGeom>
        </p:spPr>
      </p:pic>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6"/>
            <a:ext cx="8784976" cy="2580456"/>
          </a:xfrm>
          <a:prstGeom prst="rect">
            <a:avLst/>
          </a:prstGeom>
        </p:spPr>
      </p:pic>
      <p:sp>
        <p:nvSpPr>
          <p:cNvPr id="5" name="TextBox 4"/>
          <p:cNvSpPr txBox="1"/>
          <p:nvPr/>
        </p:nvSpPr>
        <p:spPr>
          <a:xfrm>
            <a:off x="611560" y="3219822"/>
            <a:ext cx="6408712" cy="369332"/>
          </a:xfrm>
          <a:prstGeom prst="rect">
            <a:avLst/>
          </a:prstGeom>
          <a:noFill/>
          <a:ln>
            <a:solidFill>
              <a:srgbClr val="C00000"/>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cảm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thấy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như</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thế</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khi</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đó</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1560" y="3219822"/>
            <a:ext cx="5112568" cy="369332"/>
          </a:xfrm>
          <a:prstGeom prst="rect">
            <a:avLst/>
          </a:prstGeom>
          <a:noFill/>
          <a:ln>
            <a:solidFill>
              <a:srgbClr val="FF0066"/>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đã</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từng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các</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0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123478"/>
            <a:ext cx="8640960" cy="4752528"/>
          </a:xfrm>
          <a:prstGeom prst="rect">
            <a:avLst/>
          </a:prstGeom>
        </p:spPr>
      </p:pic>
    </p:spTree>
    <p:extLst>
      <p:ext uri="{BB962C8B-B14F-4D97-AF65-F5344CB8AC3E}">
        <p14:creationId xmlns:p14="http://schemas.microsoft.com/office/powerpoint/2010/main" val="1751717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395536" y="1782968"/>
            <a:ext cx="8892480"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smtClean="0">
                <a:solidFill>
                  <a:prstClr val="white"/>
                </a:solidFill>
                <a:latin typeface="Times New Roman" panose="02020603050405020304" pitchFamily="18" charset="0"/>
                <a:cs typeface="Times New Roman" panose="02020603050405020304" pitchFamily="18" charset="0"/>
              </a:rPr>
              <a:t>19: </a:t>
            </a:r>
            <a:r>
              <a:rPr lang="en-US" sz="3600" b="1" dirty="0" err="1" smtClean="0">
                <a:solidFill>
                  <a:prstClr val="white"/>
                </a:solidFill>
                <a:latin typeface="Times New Roman" panose="02020603050405020304" pitchFamily="18" charset="0"/>
                <a:cs typeface="Times New Roman" panose="02020603050405020304" pitchFamily="18" charset="0"/>
              </a:rPr>
              <a:t>Lời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kêu</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gọi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toàn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dân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tập</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thể</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dục</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7"/>
            <a:ext cx="8784976" cy="4752528"/>
          </a:xfrm>
          <a:prstGeom prst="rect">
            <a:avLst/>
          </a:prstGeom>
        </p:spPr>
      </p:pic>
    </p:spTree>
    <p:extLst>
      <p:ext uri="{BB962C8B-B14F-4D97-AF65-F5344CB8AC3E}">
        <p14:creationId xmlns:p14="http://schemas.microsoft.com/office/powerpoint/2010/main" val="4006483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62">
            <a:extLst>
              <a:ext uri="{FF2B5EF4-FFF2-40B4-BE49-F238E27FC236}">
                <a16:creationId xmlns:a16="http://schemas.microsoft.com/office/drawing/2014/main" id="{821A2C2F-1B84-21B9-4EBD-DA0893633205}"/>
              </a:ext>
            </a:extLst>
          </p:cNvPr>
          <p:cNvSpPr/>
          <p:nvPr/>
        </p:nvSpPr>
        <p:spPr>
          <a:xfrm>
            <a:off x="186042" y="34633"/>
            <a:ext cx="2081702" cy="880933"/>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61">
            <a:extLst>
              <a:ext uri="{FF2B5EF4-FFF2-40B4-BE49-F238E27FC236}">
                <a16:creationId xmlns:a16="http://schemas.microsoft.com/office/drawing/2014/main" id="{A45645C1-003B-B717-5CB9-2DF8F92BD233}"/>
              </a:ext>
            </a:extLst>
          </p:cNvPr>
          <p:cNvSpPr/>
          <p:nvPr/>
        </p:nvSpPr>
        <p:spPr>
          <a:xfrm>
            <a:off x="2483768" y="191283"/>
            <a:ext cx="4968552" cy="342986"/>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165462" y="1059582"/>
            <a:ext cx="8915036" cy="3985706"/>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10FD0CBE-3B91-2D39-4DC9-D4C810A9F06F}"/>
              </a:ext>
            </a:extLst>
          </p:cNvPr>
          <p:cNvSpPr/>
          <p:nvPr/>
        </p:nvSpPr>
        <p:spPr>
          <a:xfrm>
            <a:off x="159600" y="1200820"/>
            <a:ext cx="469069" cy="26268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sp>
        <p:nvSpPr>
          <p:cNvPr id="6" name="Oval 5">
            <a:extLst>
              <a:ext uri="{FF2B5EF4-FFF2-40B4-BE49-F238E27FC236}">
                <a16:creationId xmlns:a16="http://schemas.microsoft.com/office/drawing/2014/main" id="{DA61DD32-DEA8-16AB-9703-9ED43847A9AD}"/>
              </a:ext>
            </a:extLst>
          </p:cNvPr>
          <p:cNvSpPr/>
          <p:nvPr/>
        </p:nvSpPr>
        <p:spPr>
          <a:xfrm>
            <a:off x="162062" y="2152132"/>
            <a:ext cx="472469" cy="33185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2</a:t>
            </a:r>
          </a:p>
        </p:txBody>
      </p:sp>
      <p:sp>
        <p:nvSpPr>
          <p:cNvPr id="7" name="Oval 6">
            <a:extLst>
              <a:ext uri="{FF2B5EF4-FFF2-40B4-BE49-F238E27FC236}">
                <a16:creationId xmlns:a16="http://schemas.microsoft.com/office/drawing/2014/main" id="{7F8CCD59-98F4-2602-B963-D0743E8CFC89}"/>
              </a:ext>
            </a:extLst>
          </p:cNvPr>
          <p:cNvSpPr/>
          <p:nvPr/>
        </p:nvSpPr>
        <p:spPr>
          <a:xfrm>
            <a:off x="186042" y="3579862"/>
            <a:ext cx="448489" cy="36955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3</a:t>
            </a:r>
          </a:p>
        </p:txBody>
      </p:sp>
    </p:spTree>
    <p:extLst>
      <p:ext uri="{BB962C8B-B14F-4D97-AF65-F5344CB8AC3E}">
        <p14:creationId xmlns:p14="http://schemas.microsoft.com/office/powerpoint/2010/main" val="40028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251520" y="1203598"/>
            <a:ext cx="8611764" cy="2554545"/>
          </a:xfrm>
          <a:prstGeom prst="rect">
            <a:avLst/>
          </a:prstGeom>
        </p:spPr>
        <p:txBody>
          <a:bodyPr wrap="square">
            <a:spAutoFit/>
          </a:bodyPr>
          <a:lstStyle/>
          <a:p>
            <a:pPr algn="just"/>
            <a:r>
              <a:rPr lang="en-US" sz="3200" dirty="0" smtClean="0">
                <a:solidFill>
                  <a:srgbClr val="000000"/>
                </a:solidFill>
                <a:latin typeface="OpenSans"/>
              </a:rPr>
              <a:t>      </a:t>
            </a:r>
            <a:r>
              <a:rPr lang="vi-VN" sz="3200" dirty="0" smtClean="0">
                <a:solidFill>
                  <a:srgbClr val="000000"/>
                </a:solidFill>
                <a:latin typeface="Times New Roman" panose="02020603050405020304" pitchFamily="18" charset="0"/>
                <a:cs typeface="Times New Roman" panose="02020603050405020304" pitchFamily="18" charset="0"/>
              </a:rPr>
              <a:t>Giữ </a:t>
            </a:r>
            <a:r>
              <a:rPr lang="vi-VN" sz="32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mới , việc gì cũng cần </a:t>
            </a:r>
            <a:r>
              <a:rPr lang="en-US" sz="3200" dirty="0" smtClean="0">
                <a:solidFill>
                  <a:srgbClr val="000000"/>
                </a:solidFill>
                <a:latin typeface="Times New Roman" panose="02020603050405020304" pitchFamily="18" charset="0"/>
                <a:cs typeface="Times New Roman" panose="02020603050405020304" pitchFamily="18" charset="0"/>
              </a:rPr>
              <a:t>c</a:t>
            </a:r>
            <a:r>
              <a:rPr lang="vi-VN" sz="3200" dirty="0" smtClean="0">
                <a:solidFill>
                  <a:srgbClr val="000000"/>
                </a:solidFill>
                <a:latin typeface="Times New Roman" panose="02020603050405020304" pitchFamily="18" charset="0"/>
                <a:cs typeface="Times New Roman" panose="02020603050405020304" pitchFamily="18" charset="0"/>
              </a:rPr>
              <a:t>ó </a:t>
            </a:r>
            <a:r>
              <a:rPr lang="vi-VN" sz="3200" dirty="0">
                <a:solidFill>
                  <a:srgbClr val="000000"/>
                </a:solidFill>
                <a:latin typeface="Times New Roman" panose="02020603050405020304" pitchFamily="18" charset="0"/>
                <a:cs typeface="Times New Roman" panose="02020603050405020304" pitchFamily="18" charset="0"/>
              </a:rPr>
              <a:t>sức khỏe mới làm thành công.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Mỗi </a:t>
            </a:r>
            <a:r>
              <a:rPr lang="vi-VN" sz="3200" dirty="0">
                <a:solidFill>
                  <a:srgbClr val="000000"/>
                </a:solidFill>
                <a:latin typeface="Times New Roman" panose="02020603050405020304" pitchFamily="18" charset="0"/>
                <a:cs typeface="Times New Roman" panose="02020603050405020304" pitchFamily="18" charset="0"/>
              </a:rPr>
              <a:t>một người dân yếu ớt tức là cả nước yếu ớt, mỗi một người dân khỏe mạnh là cả nước khỏe mạnh.</a:t>
            </a:r>
          </a:p>
        </p:txBody>
      </p:sp>
      <p:grpSp>
        <p:nvGrpSpPr>
          <p:cNvPr id="4" name="Group 3">
            <a:extLst>
              <a:ext uri="{FF2B5EF4-FFF2-40B4-BE49-F238E27FC236}">
                <a16:creationId xmlns:a16="http://schemas.microsoft.com/office/drawing/2014/main" id="{670DA32C-0382-4BEB-2359-824E91001094}"/>
              </a:ext>
            </a:extLst>
          </p:cNvPr>
          <p:cNvGrpSpPr/>
          <p:nvPr/>
        </p:nvGrpSpPr>
        <p:grpSpPr>
          <a:xfrm>
            <a:off x="251521" y="1203599"/>
            <a:ext cx="576064" cy="504056"/>
            <a:chOff x="8079657" y="1342173"/>
            <a:chExt cx="707923" cy="707923"/>
          </a:xfrm>
        </p:grpSpPr>
        <p:sp>
          <p:nvSpPr>
            <p:cNvPr id="5" name="Oval 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6" name="Oval 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785</Words>
  <Application>Microsoft Office PowerPoint</Application>
  <PresentationFormat>On-screen Show (16:9)</PresentationFormat>
  <Paragraphs>94</Paragraphs>
  <Slides>26</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117</cp:revision>
  <dcterms:created xsi:type="dcterms:W3CDTF">2015-02-26T08:23:36Z</dcterms:created>
  <dcterms:modified xsi:type="dcterms:W3CDTF">2022-06-29T05:26:06Z</dcterms:modified>
</cp:coreProperties>
</file>