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7" r:id="rId2"/>
    <p:sldId id="407" r:id="rId3"/>
    <p:sldId id="439" r:id="rId4"/>
    <p:sldId id="427" r:id="rId5"/>
    <p:sldId id="428" r:id="rId6"/>
    <p:sldId id="426" r:id="rId7"/>
    <p:sldId id="441" r:id="rId8"/>
    <p:sldId id="442" r:id="rId9"/>
    <p:sldId id="433" r:id="rId10"/>
    <p:sldId id="440" r:id="rId11"/>
    <p:sldId id="340" r:id="rId12"/>
  </p:sldIdLst>
  <p:sldSz cx="16276638" cy="9144000"/>
  <p:notesSz cx="6858000" cy="9144000"/>
  <p:custDataLst>
    <p:tags r:id="rId14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7C80"/>
    <a:srgbClr val="0000CC"/>
    <a:srgbClr val="FF0066"/>
    <a:srgbClr val="FF6600"/>
    <a:srgbClr val="6600CC"/>
    <a:srgbClr val="3333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2" d="100"/>
          <a:sy n="52" d="100"/>
        </p:scale>
        <p:origin x="460" y="36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11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48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</a:t>
            </a:r>
            <a:r>
              <a:rPr lang="en-US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HỌC</a:t>
            </a:r>
            <a:r>
              <a:rPr lang="vi-VN" altLang="en-US" sz="3500" b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vi-VN" altLang="en-US" sz="3500" b="1" dirty="0" smtClean="0">
                <a:solidFill>
                  <a:srgbClr val="FF0066"/>
                </a:solidFill>
                <a:latin typeface="Times New Roman" pitchFamily="18" charset="0"/>
              </a:rPr>
              <a:t>HẢI THÀNH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(T1,2)</a:t>
            </a:r>
            <a:endParaRPr lang="en-US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2030031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Cloud 5"/>
          <p:cNvSpPr/>
          <p:nvPr/>
        </p:nvSpPr>
        <p:spPr>
          <a:xfrm>
            <a:off x="2618251" y="2971800"/>
            <a:ext cx="6646133" cy="1288555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/>
          <p:nvPr/>
        </p:nvPicPr>
        <p:blipFill rotWithShape="1">
          <a:blip r:embed="rId2"/>
          <a:srcRect l="59193" t="23016" b="37302"/>
          <a:stretch/>
        </p:blipFill>
        <p:spPr bwMode="auto">
          <a:xfrm>
            <a:off x="1561589" y="4457700"/>
            <a:ext cx="6195730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Picture 20"/>
          <p:cNvPicPr/>
          <p:nvPr/>
        </p:nvPicPr>
        <p:blipFill rotWithShape="1">
          <a:blip r:embed="rId3"/>
          <a:srcRect l="59028" t="21693" r="4266" b="29630"/>
          <a:stretch/>
        </p:blipFill>
        <p:spPr bwMode="auto">
          <a:xfrm>
            <a:off x="8123863" y="4495800"/>
            <a:ext cx="6491456" cy="3886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5941317" y="1227596"/>
            <a:ext cx="6769002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MẮT</a:t>
            </a:r>
            <a:r>
              <a:rPr lang="en-US" sz="3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EM</a:t>
            </a:r>
          </a:p>
        </p:txBody>
      </p:sp>
    </p:spTree>
    <p:extLst>
      <p:ext uri="{BB962C8B-B14F-4D97-AF65-F5344CB8AC3E}">
        <p14:creationId xmlns:p14="http://schemas.microsoft.com/office/powerpoint/2010/main" val="30894775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139319" cy="9144000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4"/>
          <a:srcRect l="13889" t="16402" r="9887" b="18254"/>
          <a:stretch/>
        </p:blipFill>
        <p:spPr bwMode="auto">
          <a:xfrm>
            <a:off x="442119" y="457200"/>
            <a:ext cx="15163799" cy="81534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Bài hát Bầu trời xanh - Nhạc và lời Nguyễn Văn Quỳ - Phan Hồ Điệp - Lớp học Đậu Ngọ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119" y="457200"/>
            <a:ext cx="15163799" cy="800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8439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1563435" y="2828092"/>
            <a:ext cx="1396628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Đọc trôi chảy toàn bài, ngắt nghỉ câu đúng, chú ý câu dài. Đọc diễn cảm các lời thoại với ngữ điệu phù hợp.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93838" y="5399452"/>
            <a:ext cx="135786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40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508919" y="1981200"/>
            <a:ext cx="4191000" cy="677108"/>
            <a:chOff x="1508919" y="1888664"/>
            <a:chExt cx="3733800" cy="677108"/>
          </a:xfrm>
        </p:grpSpPr>
        <p:sp>
          <p:nvSpPr>
            <p:cNvPr id="20" name="Rectangle 1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Hướng dẫn đọc.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1673234" y="2519755"/>
              <a:ext cx="317712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2" name="Group 21"/>
          <p:cNvGrpSpPr/>
          <p:nvPr/>
        </p:nvGrpSpPr>
        <p:grpSpPr>
          <a:xfrm>
            <a:off x="1508919" y="4343400"/>
            <a:ext cx="4191000" cy="677108"/>
            <a:chOff x="1508919" y="1888664"/>
            <a:chExt cx="3733800" cy="677108"/>
          </a:xfrm>
        </p:grpSpPr>
        <p:sp>
          <p:nvSpPr>
            <p:cNvPr id="23" name="Rectangle 22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2. Chia đoạn.</a:t>
              </a:r>
              <a:endParaRPr lang="en-US" sz="38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1618922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8493491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Rectangle 1"/>
          <p:cNvSpPr/>
          <p:nvPr/>
        </p:nvSpPr>
        <p:spPr>
          <a:xfrm>
            <a:off x="1585120" y="3056395"/>
            <a:ext cx="30368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406914" y="1953419"/>
            <a:ext cx="6781801" cy="707886"/>
            <a:chOff x="1508918" y="1888664"/>
            <a:chExt cx="6172201" cy="1186207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1862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000" b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Luyện đọc và tìm hiểu bài.</a:t>
              </a:r>
              <a:endPara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3017498"/>
              <a:ext cx="557784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1" name="Rectangle 20"/>
          <p:cNvSpPr/>
          <p:nvPr/>
        </p:nvSpPr>
        <p:spPr>
          <a:xfrm>
            <a:off x="3337718" y="3077886"/>
            <a:ext cx="342754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471319" y="3094495"/>
            <a:ext cx="370429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 smtClean="0"/>
              <a:t>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071518" y="3089414"/>
            <a:ext cx="45590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 smtClean="0">
                <a:solidFill>
                  <a:srgbClr val="FF0000"/>
                </a:solidFill>
              </a:rPr>
              <a:t>  </a:t>
            </a:r>
            <a:r>
              <a:rPr lang="en-US" sz="4000" i="1" dirty="0" smtClean="0"/>
              <a:t>      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9509918" y="3102114"/>
            <a:ext cx="342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 smtClean="0"/>
              <a:t> 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1414919" y="3102114"/>
            <a:ext cx="30479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i="1" dirty="0" smtClean="0"/>
              <a:t>  </a:t>
            </a:r>
            <a:r>
              <a:rPr lang="en-US" sz="4000" i="1" dirty="0" smtClean="0">
                <a:solidFill>
                  <a:srgbClr val="0070C0"/>
                </a:solidFill>
              </a:rPr>
              <a:t>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endParaRPr lang="en-US" sz="4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37519" y="4191000"/>
            <a:ext cx="10896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557621" y="6019800"/>
            <a:ext cx="133624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bay,/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70105715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bay,/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nl-NL" sz="3600" dirty="0" smtClean="0"/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endParaRPr lang="en-US" sz="34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859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3012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25753" y="3581400"/>
            <a:ext cx="2857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1" y="4520885"/>
            <a:ext cx="2859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859713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6896" y="7161074"/>
            <a:ext cx="1021080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lơ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ban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nl-NL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r>
              <a:rPr lang="nl-NL" sz="3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3318" y="4387334"/>
            <a:ext cx="274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10616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 hiểu bài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bay,/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nl-NL" sz="36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nl-NL" sz="3600" dirty="0"/>
              <a:t>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859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3012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25753" y="3581400"/>
            <a:ext cx="2857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1" y="4520885"/>
            <a:ext cx="2859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5623878" y="5859713"/>
            <a:ext cx="102338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6896" y="7161074"/>
            <a:ext cx="10210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3318" y="4387334"/>
            <a:ext cx="274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36026"/>
              </p:ext>
            </p:extLst>
          </p:nvPr>
        </p:nvGraphicFramePr>
        <p:xfrm>
          <a:off x="6233319" y="6659880"/>
          <a:ext cx="9296400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17823"/>
                <a:gridCol w="2017823"/>
                <a:gridCol w="526075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Ý</a:t>
                      </a:r>
                      <a:r>
                        <a:rPr lang="en-US" baseline="0" dirty="0" smtClean="0">
                          <a:solidFill>
                            <a:schemeClr val="tx2">
                              <a:lumMod val="95000"/>
                              <a:lumOff val="5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 smtClean="0">
                        <a:solidFill>
                          <a:schemeClr val="tx2">
                            <a:lumMod val="95000"/>
                            <a:lumOff val="5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 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Tầm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bầu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5" name="Straight Arrow Connector 4"/>
          <p:cNvCxnSpPr/>
          <p:nvPr/>
        </p:nvCxnSpPr>
        <p:spPr>
          <a:xfrm>
            <a:off x="8260884" y="7403406"/>
            <a:ext cx="1966471" cy="597594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8267499" y="7973537"/>
            <a:ext cx="2080621" cy="484663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8267499" y="7307554"/>
            <a:ext cx="2080621" cy="118811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714096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cxnSp>
        <p:nvCxnSpPr>
          <p:cNvPr id="26" name="Straight Connector 25"/>
          <p:cNvCxnSpPr/>
          <p:nvPr/>
        </p:nvCxnSpPr>
        <p:spPr>
          <a:xfrm>
            <a:off x="5448300" y="2667000"/>
            <a:ext cx="0" cy="5029200"/>
          </a:xfrm>
          <a:prstGeom prst="line">
            <a:avLst/>
          </a:prstGeom>
          <a:ln>
            <a:solidFill>
              <a:srgbClr val="0000CC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pSp>
        <p:nvGrpSpPr>
          <p:cNvPr id="27" name="Group 26"/>
          <p:cNvGrpSpPr/>
          <p:nvPr/>
        </p:nvGrpSpPr>
        <p:grpSpPr>
          <a:xfrm>
            <a:off x="1718225" y="1891336"/>
            <a:ext cx="2319747" cy="699983"/>
            <a:chOff x="1259767" y="1442589"/>
            <a:chExt cx="2319747" cy="699983"/>
          </a:xfrm>
        </p:grpSpPr>
        <p:sp>
          <p:nvSpPr>
            <p:cNvPr id="28" name="Rectangle 27"/>
            <p:cNvSpPr/>
            <p:nvPr/>
          </p:nvSpPr>
          <p:spPr>
            <a:xfrm>
              <a:off x="1259767" y="1442589"/>
              <a:ext cx="2319747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Luyện đọc</a:t>
              </a:r>
              <a:endParaRPr lang="en-US" sz="3800" b="1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9" name="Straight Connector 28"/>
            <p:cNvCxnSpPr/>
            <p:nvPr/>
          </p:nvCxnSpPr>
          <p:spPr>
            <a:xfrm>
              <a:off x="1338517" y="2142572"/>
              <a:ext cx="220980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0" name="Group 29"/>
          <p:cNvGrpSpPr/>
          <p:nvPr/>
        </p:nvGrpSpPr>
        <p:grpSpPr>
          <a:xfrm>
            <a:off x="8753147" y="1907107"/>
            <a:ext cx="2877445" cy="685384"/>
            <a:chOff x="1024127" y="1442589"/>
            <a:chExt cx="2877445" cy="685384"/>
          </a:xfrm>
        </p:grpSpPr>
        <p:sp>
          <p:nvSpPr>
            <p:cNvPr id="31" name="Rectangle 30"/>
            <p:cNvSpPr/>
            <p:nvPr/>
          </p:nvSpPr>
          <p:spPr>
            <a:xfrm>
              <a:off x="1024127" y="1442589"/>
              <a:ext cx="2791030" cy="654607"/>
            </a:xfrm>
            <a:prstGeom prst="rect">
              <a:avLst/>
            </a:prstGeom>
            <a:noFill/>
          </p:spPr>
          <p:txBody>
            <a:bodyPr wrap="none" lIns="69156" tIns="34578" rIns="69156" bIns="34578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pPr algn="ctr"/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hiểu</a:t>
              </a:r>
              <a:r>
                <a:rPr lang="en-US" sz="3800" b="1" dirty="0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ln w="11430"/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bài</a:t>
              </a:r>
              <a:endParaRPr lang="en-US" sz="3800" b="1" dirty="0">
                <a:ln w="11430"/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32" name="Straight Connector 31"/>
            <p:cNvCxnSpPr/>
            <p:nvPr/>
          </p:nvCxnSpPr>
          <p:spPr>
            <a:xfrm>
              <a:off x="1095099" y="2127973"/>
              <a:ext cx="2806473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42" name="Rectangle 41"/>
          <p:cNvSpPr/>
          <p:nvPr/>
        </p:nvSpPr>
        <p:spPr>
          <a:xfrm>
            <a:off x="5600701" y="2743200"/>
            <a:ext cx="102338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325553" y="5637074"/>
            <a:ext cx="5006181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bay,/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muốt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.//</a:t>
            </a:r>
          </a:p>
          <a:p>
            <a:pPr algn="just"/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3719" y="4044561"/>
            <a:ext cx="10210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 Box 14"/>
          <p:cNvSpPr txBox="1">
            <a:spLocks noChangeArrowheads="1"/>
          </p:cNvSpPr>
          <p:nvPr/>
        </p:nvSpPr>
        <p:spPr bwMode="auto">
          <a:xfrm>
            <a:off x="5852320" y="1266918"/>
            <a:ext cx="4495800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Bài</a:t>
            </a: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2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endParaRPr lang="en-US" sz="32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25553" y="2795766"/>
            <a:ext cx="28597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biếc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925753" y="2795766"/>
            <a:ext cx="30121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ọt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25553" y="3596640"/>
            <a:ext cx="22629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ỡ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25753" y="3581400"/>
            <a:ext cx="28579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uy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25711" y="4520885"/>
            <a:ext cx="28596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4000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4000" b="1" i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5646896" y="7161074"/>
            <a:ext cx="102108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6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endParaRPr lang="en-US" sz="36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23318" y="4387334"/>
            <a:ext cx="274320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0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4000" b="1" i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ập</a:t>
            </a:r>
            <a:r>
              <a:rPr lang="en-US" sz="4000" b="1" i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dờn</a:t>
            </a:r>
            <a:r>
              <a:rPr lang="en-US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40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58493" y="2819400"/>
            <a:ext cx="43374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alt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6233319" y="3596642"/>
            <a:ext cx="9296402" cy="3261359"/>
            <a:chOff x="6004719" y="3563424"/>
            <a:chExt cx="9525001" cy="3285592"/>
          </a:xfrm>
        </p:grpSpPr>
        <p:pic>
          <p:nvPicPr>
            <p:cNvPr id="43" name="Picture 6" descr="Khung viền đẹp - Mẫu khung viền bìa Giáo án, Báo cáo, Luận vă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124424" y="443719"/>
              <a:ext cx="3285592" cy="9525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4" name="Rectangle 43"/>
            <p:cNvSpPr/>
            <p:nvPr/>
          </p:nvSpPr>
          <p:spPr>
            <a:xfrm>
              <a:off x="6702916" y="4346198"/>
              <a:ext cx="8137525" cy="7131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just"/>
              <a:endParaRPr lang="en-US" sz="4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7147719" y="4248835"/>
            <a:ext cx="7162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40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611968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2" grpId="0"/>
      <p:bldP spid="41" grpId="0"/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9" name="Text Box 14"/>
          <p:cNvSpPr txBox="1">
            <a:spLocks noChangeArrowheads="1"/>
          </p:cNvSpPr>
          <p:nvPr/>
        </p:nvSpPr>
        <p:spPr bwMode="auto">
          <a:xfrm>
            <a:off x="5928519" y="1266918"/>
            <a:ext cx="6858000" cy="729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BẦU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TRỜI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MẮT</a:t>
            </a:r>
            <a:r>
              <a:rPr lang="en-US" sz="3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 EM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1406914" y="2030031"/>
            <a:ext cx="9596297" cy="646331"/>
            <a:chOff x="1508918" y="1888664"/>
            <a:chExt cx="8733709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8733709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4.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Nói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dirty="0" err="1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nghe</a:t>
              </a:r>
              <a:r>
                <a:rPr lang="en-US" sz="3600" b="1" dirty="0" smtClean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.	</a:t>
              </a:r>
              <a:endPara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252164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" name="AutoShape 2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op 10 bài văn mẫu kể về kỳ nghỉ hè của em - Bài viết hay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/>
          <p:cNvPicPr/>
          <p:nvPr/>
        </p:nvPicPr>
        <p:blipFill rotWithShape="1">
          <a:blip r:embed="rId2"/>
          <a:srcRect l="58698" t="21164" r="2942" b="44709"/>
          <a:stretch/>
        </p:blipFill>
        <p:spPr bwMode="auto">
          <a:xfrm>
            <a:off x="1966119" y="4267200"/>
            <a:ext cx="5947569" cy="4267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Picture 23"/>
          <p:cNvPicPr/>
          <p:nvPr/>
        </p:nvPicPr>
        <p:blipFill rotWithShape="1">
          <a:blip r:embed="rId3"/>
          <a:srcRect l="59689" t="22307" r="3604" b="43846"/>
          <a:stretch/>
        </p:blipFill>
        <p:spPr bwMode="auto">
          <a:xfrm>
            <a:off x="8595519" y="4267200"/>
            <a:ext cx="6934200" cy="4114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Cloud 7"/>
          <p:cNvSpPr/>
          <p:nvPr/>
        </p:nvSpPr>
        <p:spPr>
          <a:xfrm>
            <a:off x="2347119" y="2676362"/>
            <a:ext cx="6828498" cy="1286038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280586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9530</TotalTime>
  <Words>703</Words>
  <Application>Microsoft Office PowerPoint</Application>
  <PresentationFormat>Custom</PresentationFormat>
  <Paragraphs>98</Paragraphs>
  <Slides>11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ACER</cp:lastModifiedBy>
  <cp:revision>1031</cp:revision>
  <dcterms:created xsi:type="dcterms:W3CDTF">2008-09-09T22:52:10Z</dcterms:created>
  <dcterms:modified xsi:type="dcterms:W3CDTF">2025-05-13T01:38:52Z</dcterms:modified>
</cp:coreProperties>
</file>