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27" r:id="rId2"/>
    <p:sldId id="408" r:id="rId3"/>
    <p:sldId id="456" r:id="rId4"/>
    <p:sldId id="441" r:id="rId5"/>
    <p:sldId id="457" r:id="rId6"/>
    <p:sldId id="443" r:id="rId7"/>
    <p:sldId id="445" r:id="rId8"/>
    <p:sldId id="458" r:id="rId9"/>
    <p:sldId id="449" r:id="rId10"/>
    <p:sldId id="451" r:id="rId11"/>
    <p:sldId id="453" r:id="rId12"/>
    <p:sldId id="455" r:id="rId13"/>
    <p:sldId id="340" r:id="rId14"/>
  </p:sldIdLst>
  <p:sldSz cx="16276638" cy="91440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0000FF"/>
    <a:srgbClr val="FF0066"/>
    <a:srgbClr val="FF7C80"/>
    <a:srgbClr val="0000CC"/>
    <a:srgbClr val="EDF6F7"/>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52" d="100"/>
          <a:sy n="52" d="100"/>
        </p:scale>
        <p:origin x="460" y="3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extLst>
      <p:ext uri="{BB962C8B-B14F-4D97-AF65-F5344CB8AC3E}">
        <p14:creationId xmlns:p14="http://schemas.microsoft.com/office/powerpoint/2010/main" val="3840840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hyperlink" Target="Cau%20hoi/Cau%204.pptx" TargetMode="External"/><Relationship Id="rId3" Type="http://schemas.openxmlformats.org/officeDocument/2006/relationships/image" Target="../media/image10.png"/><Relationship Id="rId7" Type="http://schemas.openxmlformats.org/officeDocument/2006/relationships/hyperlink" Target="Cau%20hoi/Cau%203.pptx" TargetMode="External"/><Relationship Id="rId12"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hyperlink" Target="Cau%20hoi/Cau%202.pptx" TargetMode="External"/><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hyperlink" Target="Cau%20hoi/Cau%201.pptx" TargetMode="External"/><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dirty="0">
                <a:solidFill>
                  <a:srgbClr val="FF0066"/>
                </a:solidFill>
                <a:latin typeface="Times New Roman" pitchFamily="18" charset="0"/>
              </a:rPr>
              <a:t>TRƯỜNG TIỂU HỌC </a:t>
            </a:r>
            <a:r>
              <a:rPr lang="vi-VN" altLang="en-US" sz="3500" b="1">
                <a:solidFill>
                  <a:srgbClr val="FF0066"/>
                </a:solidFill>
                <a:latin typeface="Times New Roman" pitchFamily="18" charset="0"/>
              </a:rPr>
              <a:t>HẢI THÀNH</a:t>
            </a:r>
            <a:endParaRPr lang="en-US" altLang="en-US" sz="3500" b="1" dirty="0">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1356519" y="4343401"/>
            <a:ext cx="12355903"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28: CON ĐƯỜNG CỦA BÉ(T5)</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042319" y="1600200"/>
            <a:ext cx="4191000" cy="646331"/>
            <a:chOff x="1508919" y="1888664"/>
            <a:chExt cx="3733800" cy="646331"/>
          </a:xfrm>
        </p:grpSpPr>
        <p:sp>
          <p:nvSpPr>
            <p:cNvPr id="10" name="Rectangle 9"/>
            <p:cNvSpPr/>
            <p:nvPr/>
          </p:nvSpPr>
          <p:spPr>
            <a:xfrm>
              <a:off x="1508919" y="1888664"/>
              <a:ext cx="3733800" cy="646331"/>
            </a:xfrm>
            <a:prstGeom prst="rect">
              <a:avLst/>
            </a:prstGeom>
          </p:spPr>
          <p:txBody>
            <a:bodyPr wrap="square">
              <a:spAutoFit/>
            </a:bodyPr>
            <a:lstStyle/>
            <a:p>
              <a:pPr algn="just"/>
              <a:r>
                <a:rPr lang="en-US" sz="3600" b="1" smtClean="0">
                  <a:solidFill>
                    <a:srgbClr val="FF0066"/>
                  </a:solidFill>
                  <a:latin typeface="Times New Roman" pitchFamily="18" charset="0"/>
                  <a:cs typeface="Times New Roman" pitchFamily="18" charset="0"/>
                </a:rPr>
                <a:t>2. Luyện tập.</a:t>
              </a:r>
              <a:endParaRPr lang="en-US" sz="36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746919" y="2286000"/>
            <a:ext cx="14728284"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Viết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đoạn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ngắn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hay </a:t>
            </a:r>
            <a:r>
              <a:rPr lang="en-US" sz="3600" b="1" dirty="0" err="1" smtClean="0">
                <a:solidFill>
                  <a:srgbClr val="FF0000"/>
                </a:solidFill>
                <a:latin typeface="Times New Roman" pitchFamily="18" charset="0"/>
                <a:cs typeface="Times New Roman" pitchFamily="18" charset="0"/>
              </a:rPr>
              <a:t>không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sao</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13" name="Rectangle 12"/>
          <p:cNvSpPr/>
          <p:nvPr/>
        </p:nvSpPr>
        <p:spPr>
          <a:xfrm>
            <a:off x="518319" y="3486329"/>
            <a:ext cx="15316199" cy="5078313"/>
          </a:xfrm>
          <a:prstGeom prst="rect">
            <a:avLst/>
          </a:prstGeom>
        </p:spPr>
        <p:txBody>
          <a:bodyPr wrap="square">
            <a:spAutoFit/>
          </a:bodyPr>
          <a:lstStyle/>
          <a:p>
            <a:pPr indent="1320800" algn="just"/>
            <a:r>
              <a:rPr lang="vi-VN" sz="3600" b="1" dirty="0">
                <a:solidFill>
                  <a:srgbClr val="0000FF"/>
                </a:solidFill>
                <a:latin typeface="Times New Roman" panose="02020603050405020304" pitchFamily="18" charset="0"/>
                <a:cs typeface="Times New Roman" panose="02020603050405020304" pitchFamily="18" charset="0"/>
              </a:rPr>
              <a:t>Bài tham khảo 1:</a:t>
            </a:r>
            <a:endParaRPr lang="vi-VN" sz="3600" dirty="0">
              <a:solidFill>
                <a:srgbClr val="0000FF"/>
              </a:solidFill>
              <a:latin typeface="Times New Roman" panose="02020603050405020304" pitchFamily="18" charset="0"/>
              <a:cs typeface="Times New Roman" panose="02020603050405020304" pitchFamily="18" charset="0"/>
            </a:endParaRPr>
          </a:p>
          <a:p>
            <a:pPr indent="1320800" algn="just"/>
            <a:r>
              <a:rPr lang="vi-VN" sz="3600" b="1" dirty="0">
                <a:solidFill>
                  <a:srgbClr val="0000FF"/>
                </a:solidFill>
                <a:latin typeface="Times New Roman" panose="02020603050405020304" pitchFamily="18" charset="0"/>
                <a:cs typeface="Times New Roman" panose="02020603050405020304" pitchFamily="18" charset="0"/>
              </a:rPr>
              <a:t>Cô-li-a là nhân vật trong câu chuyện Bài tập làm văn. 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của mình. Em rất thích Cô-li-a vì cậu ấy đã biết giữ lời. Cậu ấy đã làm những việc mà mình đã viết trong bài tập làm văn trên </a:t>
            </a:r>
            <a:r>
              <a:rPr lang="vi-VN" sz="3600" b="1">
                <a:solidFill>
                  <a:srgbClr val="0000FF"/>
                </a:solidFill>
                <a:latin typeface="Times New Roman" panose="02020603050405020304" pitchFamily="18" charset="0"/>
                <a:cs typeface="Times New Roman" panose="02020603050405020304" pitchFamily="18" charset="0"/>
              </a:rPr>
              <a:t>lớp</a:t>
            </a:r>
            <a:r>
              <a:rPr lang="vi-VN" sz="3600" b="1"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CC"/>
              </a:solidFill>
              <a:latin typeface="Times New Roman" pitchFamily="18" charset="0"/>
              <a:cs typeface="Times New Roman" pitchFamily="18" charset="0"/>
            </a:endParaRPr>
          </a:p>
        </p:txBody>
      </p:sp>
      <p:grpSp>
        <p:nvGrpSpPr>
          <p:cNvPr id="20" name="Group 19"/>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1582989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Rectangle 95"/>
          <p:cNvSpPr>
            <a:spLocks noChangeArrowheads="1"/>
          </p:cNvSpPr>
          <p:nvPr/>
        </p:nvSpPr>
        <p:spPr bwMode="auto">
          <a:xfrm>
            <a:off x="4446603" y="1258669"/>
            <a:ext cx="72589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3600" b="1" dirty="0" err="1" smtClean="0">
                <a:solidFill>
                  <a:srgbClr val="0000CC"/>
                </a:solidFill>
                <a:latin typeface="Times New Roman" pitchFamily="18" charset="0"/>
                <a:cs typeface="Times New Roman" pitchFamily="18" charset="0"/>
              </a:rPr>
              <a:t>Bài</a:t>
            </a:r>
            <a:r>
              <a:rPr lang="en-GB" sz="3600" b="1" dirty="0" smtClean="0">
                <a:solidFill>
                  <a:srgbClr val="0000CC"/>
                </a:solidFill>
                <a:latin typeface="Times New Roman" pitchFamily="18" charset="0"/>
                <a:cs typeface="Times New Roman" pitchFamily="18" charset="0"/>
              </a:rPr>
              <a:t> 28: CON ĐƯỜNG CỦA BÉ(T5)</a:t>
            </a:r>
            <a:endParaRPr lang="en-GB" sz="3600" b="1" dirty="0">
              <a:solidFill>
                <a:srgbClr val="0000CC"/>
              </a:solidFill>
              <a:latin typeface="Times New Roman" pitchFamily="18" charset="0"/>
              <a:cs typeface="Times New Roman" pitchFamily="18" charset="0"/>
            </a:endParaRPr>
          </a:p>
        </p:txBody>
      </p:sp>
      <p:sp>
        <p:nvSpPr>
          <p:cNvPr id="13" name="Rectangle 12"/>
          <p:cNvSpPr/>
          <p:nvPr/>
        </p:nvSpPr>
        <p:spPr>
          <a:xfrm>
            <a:off x="1508919" y="4114800"/>
            <a:ext cx="13966284" cy="3170099"/>
          </a:xfrm>
          <a:prstGeom prst="rect">
            <a:avLst/>
          </a:prstGeom>
        </p:spPr>
        <p:txBody>
          <a:bodyPr wrap="square">
            <a:spAutoFit/>
          </a:bodyPr>
          <a:lstStyle/>
          <a:p>
            <a:pPr algn="just"/>
            <a:r>
              <a:rPr lang="vi-VN" sz="4000" b="1" i="1" dirty="0">
                <a:solidFill>
                  <a:srgbClr val="FF3399"/>
                </a:solidFill>
                <a:latin typeface="Times New Roman" panose="02020603050405020304" pitchFamily="18" charset="0"/>
                <a:cs typeface="Times New Roman" panose="02020603050405020304" pitchFamily="18" charset="0"/>
              </a:rPr>
              <a:t>Em rất thích nhân vật Na trong câu chuyện “tia nắng bé nhỏ”. Vì Na là một người cháu rất hiếu thảo với bà. Biết bà thích nắng, Na liền nghĩ cách mang nắng về cho bà. Dù Na không thể mang nắng về nhưng lòng hiếu thảo của Na chính là món quà lớn nhất dành cho </a:t>
            </a:r>
            <a:r>
              <a:rPr lang="vi-VN" sz="4000" b="1" i="1">
                <a:solidFill>
                  <a:srgbClr val="FF3399"/>
                </a:solidFill>
                <a:latin typeface="Times New Roman" panose="02020603050405020304" pitchFamily="18" charset="0"/>
                <a:cs typeface="Times New Roman" panose="02020603050405020304" pitchFamily="18" charset="0"/>
              </a:rPr>
              <a:t>bà</a:t>
            </a:r>
            <a:r>
              <a:rPr lang="vi-VN" sz="4000" b="1" i="1" smtClean="0">
                <a:solidFill>
                  <a:srgbClr val="FF3399"/>
                </a:solidFill>
                <a:latin typeface="Times New Roman" panose="02020603050405020304" pitchFamily="18" charset="0"/>
                <a:cs typeface="Times New Roman" panose="02020603050405020304" pitchFamily="18" charset="0"/>
              </a:rPr>
              <a:t>.</a:t>
            </a:r>
            <a:endParaRPr lang="en-US" sz="3600" b="1" i="1" dirty="0">
              <a:solidFill>
                <a:srgbClr val="FF3399"/>
              </a:solidFill>
              <a:latin typeface="Times New Roman" pitchFamily="18" charset="0"/>
              <a:cs typeface="Times New Roman" pitchFamily="18" charset="0"/>
            </a:endParaRPr>
          </a:p>
        </p:txBody>
      </p:sp>
      <p:grpSp>
        <p:nvGrpSpPr>
          <p:cNvPr id="20" name="Group 19"/>
          <p:cNvGrpSpPr/>
          <p:nvPr/>
        </p:nvGrpSpPr>
        <p:grpSpPr>
          <a:xfrm>
            <a:off x="2042319" y="1600200"/>
            <a:ext cx="4191000" cy="646331"/>
            <a:chOff x="1508919" y="1888664"/>
            <a:chExt cx="3733800" cy="646331"/>
          </a:xfrm>
        </p:grpSpPr>
        <p:sp>
          <p:nvSpPr>
            <p:cNvPr id="21" name="Rectangle 20"/>
            <p:cNvSpPr/>
            <p:nvPr/>
          </p:nvSpPr>
          <p:spPr>
            <a:xfrm>
              <a:off x="1508919" y="1888664"/>
              <a:ext cx="3733800" cy="646331"/>
            </a:xfrm>
            <a:prstGeom prst="rect">
              <a:avLst/>
            </a:prstGeom>
          </p:spPr>
          <p:txBody>
            <a:bodyPr wrap="square">
              <a:spAutoFit/>
            </a:bodyPr>
            <a:lstStyle/>
            <a:p>
              <a:pPr algn="just"/>
              <a:r>
                <a:rPr lang="en-US" sz="3600" b="1" smtClean="0">
                  <a:solidFill>
                    <a:srgbClr val="FF0066"/>
                  </a:solidFill>
                  <a:latin typeface="Times New Roman" pitchFamily="18" charset="0"/>
                  <a:cs typeface="Times New Roman" pitchFamily="18" charset="0"/>
                </a:rPr>
                <a:t>1. Luyện tập.</a:t>
              </a:r>
              <a:endParaRPr lang="en-US" sz="3600" b="1">
                <a:solidFill>
                  <a:srgbClr val="FF0066"/>
                </a:solidFill>
                <a:latin typeface="Times New Roman" pitchFamily="18" charset="0"/>
                <a:cs typeface="Times New Roman" pitchFamily="18" charset="0"/>
              </a:endParaRPr>
            </a:p>
          </p:txBody>
        </p:sp>
        <p:cxnSp>
          <p:nvCxnSpPr>
            <p:cNvPr id="22" name="Straight Connector 21"/>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3" name="Rectangle 22"/>
          <p:cNvSpPr/>
          <p:nvPr/>
        </p:nvSpPr>
        <p:spPr>
          <a:xfrm>
            <a:off x="746919" y="2286000"/>
            <a:ext cx="14728284"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Viết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đoạn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ngắn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hay </a:t>
            </a:r>
            <a:r>
              <a:rPr lang="en-US" sz="3600" b="1" dirty="0" err="1" smtClean="0">
                <a:solidFill>
                  <a:srgbClr val="FF0000"/>
                </a:solidFill>
                <a:latin typeface="Times New Roman" pitchFamily="18" charset="0"/>
                <a:cs typeface="Times New Roman" pitchFamily="18" charset="0"/>
              </a:rPr>
              <a:t>không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sao</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7923624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3355" y="3833336"/>
            <a:ext cx="13607764" cy="1200329"/>
          </a:xfrm>
          <a:prstGeom prst="rect">
            <a:avLst/>
          </a:prstGeom>
        </p:spPr>
        <p:txBody>
          <a:bodyPr wrap="square">
            <a:spAutoFit/>
          </a:bodyPr>
          <a:lstStyle/>
          <a:p>
            <a:r>
              <a:rPr lang="en-US" sz="3600" b="1" dirty="0" err="1">
                <a:solidFill>
                  <a:srgbClr val="0000FF"/>
                </a:solidFill>
                <a:latin typeface="Times New Roman" panose="02020603050405020304" pitchFamily="18" charset="0"/>
                <a:cs typeface="Times New Roman" panose="02020603050405020304" pitchFamily="18" charset="0"/>
              </a:rPr>
              <a:t>Em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cùng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trong</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lớp</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thực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hiện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trao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đổi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làm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nhận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xét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học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hỏi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bạn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những</a:t>
            </a:r>
            <a:r>
              <a:rPr lang="en-US" sz="3600" b="1" dirty="0">
                <a:solidFill>
                  <a:srgbClr val="0000FF"/>
                </a:solidFill>
                <a:latin typeface="Times New Roman" panose="02020603050405020304" pitchFamily="18" charset="0"/>
                <a:cs typeface="Times New Roman" panose="02020603050405020304" pitchFamily="18" charset="0"/>
              </a:rPr>
              <a:t> ý </a:t>
            </a:r>
            <a:r>
              <a:rPr lang="en-US" sz="3600" b="1">
                <a:solidFill>
                  <a:srgbClr val="0000FF"/>
                </a:solidFill>
                <a:latin typeface="Times New Roman" panose="02020603050405020304" pitchFamily="18" charset="0"/>
                <a:cs typeface="Times New Roman" panose="02020603050405020304" pitchFamily="18" charset="0"/>
              </a:rPr>
              <a:t>hay</a:t>
            </a:r>
            <a:r>
              <a:rPr lang="en-US" sz="3600" b="1" smtClean="0">
                <a:solidFill>
                  <a:srgbClr val="0000FF"/>
                </a:solidFill>
                <a:latin typeface="Times New Roman" panose="02020603050405020304" pitchFamily="18" charset="0"/>
                <a:cs typeface="Times New Roman" panose="02020603050405020304" pitchFamily="18" charset="0"/>
              </a:rPr>
              <a:t>.</a:t>
            </a:r>
            <a:endParaRPr lang="en-US" sz="3600" b="1" dirty="0">
              <a:solidFill>
                <a:srgbClr val="0000FF"/>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5007095" y="76200"/>
            <a:ext cx="5776966" cy="1403708"/>
            <a:chOff x="5007095" y="269893"/>
            <a:chExt cx="5776966" cy="1403708"/>
          </a:xfrm>
        </p:grpSpPr>
        <p:grpSp>
          <p:nvGrpSpPr>
            <p:cNvPr id="20" name="Group 19"/>
            <p:cNvGrpSpPr/>
            <p:nvPr/>
          </p:nvGrpSpPr>
          <p:grpSpPr>
            <a:xfrm>
              <a:off x="5044406" y="269893"/>
              <a:ext cx="5492209" cy="873915"/>
              <a:chOff x="4959290" y="330852"/>
              <a:chExt cx="5399539" cy="873915"/>
            </a:xfrm>
          </p:grpSpPr>
          <p:sp>
            <p:nvSpPr>
              <p:cNvPr id="22" name="TextBox 21"/>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3" name="TextBox 22"/>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1"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grpSp>
        <p:nvGrpSpPr>
          <p:cNvPr id="24" name="Group 23"/>
          <p:cNvGrpSpPr/>
          <p:nvPr/>
        </p:nvGrpSpPr>
        <p:grpSpPr>
          <a:xfrm>
            <a:off x="2042319" y="1600200"/>
            <a:ext cx="4191000" cy="646331"/>
            <a:chOff x="1508919" y="1888664"/>
            <a:chExt cx="3733800" cy="646331"/>
          </a:xfrm>
        </p:grpSpPr>
        <p:sp>
          <p:nvSpPr>
            <p:cNvPr id="25" name="Rectangle 24"/>
            <p:cNvSpPr/>
            <p:nvPr/>
          </p:nvSpPr>
          <p:spPr>
            <a:xfrm>
              <a:off x="1508919" y="1888664"/>
              <a:ext cx="3733800" cy="646331"/>
            </a:xfrm>
            <a:prstGeom prst="rect">
              <a:avLst/>
            </a:prstGeom>
          </p:spPr>
          <p:txBody>
            <a:bodyPr wrap="square">
              <a:spAutoFit/>
            </a:bodyPr>
            <a:lstStyle/>
            <a:p>
              <a:pPr algn="just"/>
              <a:r>
                <a:rPr lang="en-US" sz="3600" b="1" smtClean="0">
                  <a:solidFill>
                    <a:srgbClr val="FF0066"/>
                  </a:solidFill>
                  <a:latin typeface="Times New Roman" pitchFamily="18" charset="0"/>
                  <a:cs typeface="Times New Roman" pitchFamily="18" charset="0"/>
                </a:rPr>
                <a:t>1. Luyện tập.</a:t>
              </a:r>
              <a:endParaRPr lang="en-US" sz="3600" b="1">
                <a:solidFill>
                  <a:srgbClr val="FF0066"/>
                </a:solidFill>
                <a:latin typeface="Times New Roman" pitchFamily="18" charset="0"/>
                <a:cs typeface="Times New Roman" pitchFamily="18" charset="0"/>
              </a:endParaRPr>
            </a:p>
          </p:txBody>
        </p:sp>
        <p:cxnSp>
          <p:nvCxnSpPr>
            <p:cNvPr id="26" name="Straight Connector 25"/>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7" name="Rectangle 26"/>
          <p:cNvSpPr/>
          <p:nvPr/>
        </p:nvSpPr>
        <p:spPr>
          <a:xfrm>
            <a:off x="746919" y="2286000"/>
            <a:ext cx="14728284"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2: </a:t>
            </a:r>
            <a:r>
              <a:rPr lang="en-US" sz="3600" b="1" dirty="0" err="1" smtClean="0">
                <a:solidFill>
                  <a:srgbClr val="FF0000"/>
                </a:solidFill>
                <a:latin typeface="Times New Roman" pitchFamily="18" charset="0"/>
                <a:cs typeface="Times New Roman" pitchFamily="18" charset="0"/>
              </a:rPr>
              <a:t>Viết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đoạn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văn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ngắn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một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hay </a:t>
            </a:r>
            <a:r>
              <a:rPr lang="en-US" sz="3600" b="1" dirty="0" err="1" smtClean="0">
                <a:solidFill>
                  <a:srgbClr val="FF0000"/>
                </a:solidFill>
                <a:latin typeface="Times New Roman" pitchFamily="18" charset="0"/>
                <a:cs typeface="Times New Roman" pitchFamily="18" charset="0"/>
              </a:rPr>
              <a:t>không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thích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đó</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Vì</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sao</a:t>
            </a:r>
            <a:r>
              <a:rPr lang="en-US" sz="3600" b="1" dirty="0" smtClean="0">
                <a:solidFill>
                  <a:srgbClr val="FF0000"/>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588021179"/>
      </p:ext>
    </p:extLst>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3784223"/>
            <a:ext cx="16276638" cy="540817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13669" y="6288982"/>
            <a:ext cx="6362968" cy="2877951"/>
          </a:xfrm>
          <a:prstGeom prst="rect">
            <a:avLst/>
          </a:prstGeom>
        </p:spPr>
      </p:pic>
      <p:sp>
        <p:nvSpPr>
          <p:cNvPr id="26" name="Rectangle 41"/>
          <p:cNvSpPr/>
          <p:nvPr/>
        </p:nvSpPr>
        <p:spPr>
          <a:xfrm>
            <a:off x="0" y="-51531"/>
            <a:ext cx="16276638" cy="5323284"/>
          </a:xfrm>
          <a:custGeom>
            <a:avLst/>
            <a:gdLst>
              <a:gd name="connsiteX0" fmla="*/ 0 w 12192000"/>
              <a:gd name="connsiteY0" fmla="*/ 0 h 3732366"/>
              <a:gd name="connsiteX1" fmla="*/ 12192000 w 12192000"/>
              <a:gd name="connsiteY1" fmla="*/ 0 h 3732366"/>
              <a:gd name="connsiteX2" fmla="*/ 12192000 w 12192000"/>
              <a:gd name="connsiteY2" fmla="*/ 3732366 h 3732366"/>
              <a:gd name="connsiteX3" fmla="*/ 0 w 12192000"/>
              <a:gd name="connsiteY3" fmla="*/ 3732366 h 3732366"/>
              <a:gd name="connsiteX4" fmla="*/ 0 w 12192000"/>
              <a:gd name="connsiteY4" fmla="*/ 0 h 3732366"/>
              <a:gd name="connsiteX0" fmla="*/ 0 w 12192000"/>
              <a:gd name="connsiteY0" fmla="*/ 0 h 3732366"/>
              <a:gd name="connsiteX1" fmla="*/ 12192000 w 12192000"/>
              <a:gd name="connsiteY1" fmla="*/ 0 h 3732366"/>
              <a:gd name="connsiteX2" fmla="*/ 12192000 w 12192000"/>
              <a:gd name="connsiteY2" fmla="*/ 3732366 h 3732366"/>
              <a:gd name="connsiteX3" fmla="*/ 6014434 w 12192000"/>
              <a:gd name="connsiteY3" fmla="*/ 3284125 h 3732366"/>
              <a:gd name="connsiteX4" fmla="*/ 0 w 12192000"/>
              <a:gd name="connsiteY4" fmla="*/ 3732366 h 3732366"/>
              <a:gd name="connsiteX5" fmla="*/ 0 w 12192000"/>
              <a:gd name="connsiteY5" fmla="*/ 0 h 3732366"/>
              <a:gd name="connsiteX0" fmla="*/ 0 w 12192000"/>
              <a:gd name="connsiteY0" fmla="*/ 0 h 3992463"/>
              <a:gd name="connsiteX1" fmla="*/ 12192000 w 12192000"/>
              <a:gd name="connsiteY1" fmla="*/ 0 h 3992463"/>
              <a:gd name="connsiteX2" fmla="*/ 12192000 w 12192000"/>
              <a:gd name="connsiteY2" fmla="*/ 3732366 h 3992463"/>
              <a:gd name="connsiteX3" fmla="*/ 6014434 w 12192000"/>
              <a:gd name="connsiteY3" fmla="*/ 3284125 h 3992463"/>
              <a:gd name="connsiteX4" fmla="*/ 2936383 w 12192000"/>
              <a:gd name="connsiteY4" fmla="*/ 3992463 h 3992463"/>
              <a:gd name="connsiteX5" fmla="*/ 0 w 12192000"/>
              <a:gd name="connsiteY5" fmla="*/ 3732366 h 3992463"/>
              <a:gd name="connsiteX6" fmla="*/ 0 w 12192000"/>
              <a:gd name="connsiteY6" fmla="*/ 0 h 3992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3992463">
                <a:moveTo>
                  <a:pt x="0" y="0"/>
                </a:moveTo>
                <a:lnTo>
                  <a:pt x="12192000" y="0"/>
                </a:lnTo>
                <a:lnTo>
                  <a:pt x="12192000" y="3732366"/>
                </a:lnTo>
                <a:cubicBezTo>
                  <a:pt x="10107054" y="3728913"/>
                  <a:pt x="8099380" y="3287578"/>
                  <a:pt x="6014434" y="3284125"/>
                </a:cubicBezTo>
                <a:cubicBezTo>
                  <a:pt x="4954073" y="3361398"/>
                  <a:pt x="3996744" y="3915190"/>
                  <a:pt x="2936383" y="3992463"/>
                </a:cubicBezTo>
                <a:lnTo>
                  <a:pt x="0" y="3732366"/>
                </a:lnTo>
                <a:lnTo>
                  <a:pt x="0" y="0"/>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018" tIns="61009" rIns="122018" bIns="61009" rtlCol="0" anchor="ctr"/>
          <a:lstStyle/>
          <a:p>
            <a:pPr algn="ctr"/>
            <a:endParaRPr lang="en-US"/>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49464" y="185250"/>
            <a:ext cx="5980707" cy="4849719"/>
          </a:xfrm>
          <a:prstGeom prst="rect">
            <a:avLst/>
          </a:prstGeom>
        </p:spPr>
      </p:pic>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7701" y="3817098"/>
            <a:ext cx="1518355" cy="1170988"/>
          </a:xfrm>
          <a:prstGeom prst="rect">
            <a:avLst/>
          </a:prstGeom>
        </p:spPr>
      </p:pic>
      <p:sp>
        <p:nvSpPr>
          <p:cNvPr id="29" name="Rectangle 28"/>
          <p:cNvSpPr/>
          <p:nvPr/>
        </p:nvSpPr>
        <p:spPr>
          <a:xfrm>
            <a:off x="2610802" y="185250"/>
            <a:ext cx="9514982" cy="1046539"/>
          </a:xfrm>
          <a:prstGeom prst="rect">
            <a:avLst/>
          </a:prstGeom>
          <a:noFill/>
        </p:spPr>
        <p:txBody>
          <a:bodyPr wrap="none" lIns="122018" tIns="61009" rIns="122018" bIns="61009">
            <a:spAutoFit/>
          </a:bodyPr>
          <a:lstStyle/>
          <a:p>
            <a:pPr algn="ctr"/>
            <a:r>
              <a:rPr lang="en-US" sz="6000" b="1" smtClean="0">
                <a:ln w="6600">
                  <a:solidFill>
                    <a:schemeClr val="accent2"/>
                  </a:solidFill>
                  <a:prstDash val="solid"/>
                </a:ln>
                <a:solidFill>
                  <a:srgbClr val="0000FF"/>
                </a:solidFill>
                <a:effectLst>
                  <a:outerShdw dist="38100" dir="2700000" algn="tl" rotWithShape="0">
                    <a:schemeClr val="accent2"/>
                  </a:outerShdw>
                </a:effectLst>
                <a:latin typeface="Times New Roman" pitchFamily="18" charset="0"/>
                <a:cs typeface="Times New Roman" pitchFamily="18" charset="0"/>
              </a:rPr>
              <a:t>KHÁM PHÁ RỪNG XANH</a:t>
            </a:r>
            <a:endParaRPr lang="en-US" sz="6000" b="1">
              <a:ln w="6600">
                <a:solidFill>
                  <a:schemeClr val="accent2"/>
                </a:solidFill>
                <a:prstDash val="solid"/>
              </a:ln>
              <a:solidFill>
                <a:srgbClr val="0000FF"/>
              </a:solidFill>
              <a:effectLst>
                <a:outerShdw dist="38100" dir="2700000" algn="tl" rotWithShape="0">
                  <a:schemeClr val="accent2"/>
                </a:outerShdw>
              </a:effectLst>
              <a:latin typeface="Times New Roman" pitchFamily="18" charset="0"/>
              <a:cs typeface="Times New Roman" pitchFamily="18" charset="0"/>
            </a:endParaRPr>
          </a:p>
        </p:txBody>
      </p:sp>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429174"/>
            <a:ext cx="2992376" cy="1580100"/>
          </a:xfrm>
          <a:prstGeom prst="rect">
            <a:avLst/>
          </a:prstGeom>
        </p:spPr>
      </p:pic>
      <p:pic>
        <p:nvPicPr>
          <p:cNvPr id="31" name="Picture 3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0096" y="1756837"/>
            <a:ext cx="8138319" cy="4064000"/>
          </a:xfrm>
          <a:prstGeom prst="rect">
            <a:avLst/>
          </a:prstGeom>
        </p:spPr>
      </p:pic>
      <p:pic>
        <p:nvPicPr>
          <p:cNvPr id="32" name="Picture 31">
            <a:hlinkClick r:id="rId7" action="ppaction://hlinkpres?slideindex=1&amp;slidetitle="/>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1599" y="5776245"/>
            <a:ext cx="2235822" cy="1764059"/>
          </a:xfrm>
          <a:prstGeom prst="rect">
            <a:avLst/>
          </a:prstGeom>
        </p:spPr>
      </p:pic>
      <p:pic>
        <p:nvPicPr>
          <p:cNvPr id="33" name="Picture 32">
            <a:hlinkClick r:id="rId9" action="ppaction://hlinkpres?slideindex=1&amp;slidetitle="/>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97652" y="1330017"/>
            <a:ext cx="3320706" cy="2454206"/>
          </a:xfrm>
          <a:prstGeom prst="rect">
            <a:avLst/>
          </a:prstGeom>
        </p:spPr>
      </p:pic>
      <p:pic>
        <p:nvPicPr>
          <p:cNvPr id="34" name="Picture 33">
            <a:hlinkClick r:id="rId11" action="ppaction://hlinkpres?slideindex=1&amp;slidetitle="/>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854521" y="3784223"/>
            <a:ext cx="2468015" cy="2670293"/>
          </a:xfrm>
          <a:prstGeom prst="rect">
            <a:avLst/>
          </a:prstGeom>
        </p:spPr>
      </p:pic>
      <p:pic>
        <p:nvPicPr>
          <p:cNvPr id="35" name="Picture 34">
            <a:hlinkClick r:id="rId13" action="ppaction://hlinkpres?slideindex=1&amp;slidetitle="/>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76878" y="5427574"/>
            <a:ext cx="3998917" cy="3457531"/>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repeatCount="indefinite" fill="hold" grpId="0" nodeType="withEffect">
                                  <p:stCondLst>
                                    <p:cond delay="0"/>
                                  </p:stCondLst>
                                  <p:iterate type="lt">
                                    <p:tmPct val="10000"/>
                                  </p:iterate>
                                  <p:childTnLst>
                                    <p:animScale>
                                      <p:cBhvr>
                                        <p:cTn id="6" dur="250" autoRev="1" fill="hold">
                                          <p:stCondLst>
                                            <p:cond delay="0"/>
                                          </p:stCondLst>
                                        </p:cTn>
                                        <p:tgtEl>
                                          <p:spTgt spid="29"/>
                                        </p:tgtEl>
                                      </p:cBhvr>
                                      <p:to x="80000" y="100000"/>
                                    </p:animScale>
                                    <p:anim by="(#ppt_w*0.10)" calcmode="lin" valueType="num">
                                      <p:cBhvr>
                                        <p:cTn id="7" dur="250" autoRev="1" fill="hold">
                                          <p:stCondLst>
                                            <p:cond delay="0"/>
                                          </p:stCondLst>
                                        </p:cTn>
                                        <p:tgtEl>
                                          <p:spTgt spid="29"/>
                                        </p:tgtEl>
                                        <p:attrNameLst>
                                          <p:attrName>ppt_x</p:attrName>
                                        </p:attrNameLst>
                                      </p:cBhvr>
                                    </p:anim>
                                    <p:anim by="(-#ppt_w*0.10)" calcmode="lin" valueType="num">
                                      <p:cBhvr>
                                        <p:cTn id="8" dur="250" autoRev="1" fill="hold">
                                          <p:stCondLst>
                                            <p:cond delay="0"/>
                                          </p:stCondLst>
                                        </p:cTn>
                                        <p:tgtEl>
                                          <p:spTgt spid="29"/>
                                        </p:tgtEl>
                                        <p:attrNameLst>
                                          <p:attrName>ppt_y</p:attrName>
                                        </p:attrNameLst>
                                      </p:cBhvr>
                                    </p:anim>
                                    <p:animRot by="-480000">
                                      <p:cBhvr>
                                        <p:cTn id="9" dur="250" autoRev="1" fill="hold">
                                          <p:stCondLst>
                                            <p:cond delay="0"/>
                                          </p:stCondLst>
                                        </p:cTn>
                                        <p:tgtEl>
                                          <p:spTgt spid="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32"/>
                    </p:tgtEl>
                  </p:cond>
                </p:stCondLst>
                <p:endSync evt="end" delay="0">
                  <p:rtn val="all"/>
                </p:endSync>
                <p:childTnLst>
                  <p:par>
                    <p:cTn id="11" fill="hold">
                      <p:stCondLst>
                        <p:cond delay="0"/>
                      </p:stCondLst>
                      <p:childTnLst>
                        <p:par>
                          <p:cTn id="12" fill="hold">
                            <p:stCondLst>
                              <p:cond delay="0"/>
                            </p:stCondLst>
                            <p:childTnLst>
                              <p:par>
                                <p:cTn id="13" presetID="10" presetClass="exit" presetSubtype="0" fill="hold" nodeType="afterEffect">
                                  <p:stCondLst>
                                    <p:cond delay="0"/>
                                  </p:stCondLst>
                                  <p:childTnLst>
                                    <p:animEffect transition="out" filter="fade">
                                      <p:cBhvr>
                                        <p:cTn id="14" dur="500"/>
                                        <p:tgtEl>
                                          <p:spTgt spid="32"/>
                                        </p:tgtEl>
                                      </p:cBhvr>
                                    </p:animEffect>
                                    <p:set>
                                      <p:cBhvr>
                                        <p:cTn id="15"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6" restart="whenNotActive" fill="hold" evtFilter="cancelBubble" nodeType="interactiveSeq">
                <p:stCondLst>
                  <p:cond evt="onClick" delay="0">
                    <p:tgtEl>
                      <p:spTgt spid="35"/>
                    </p:tgtEl>
                  </p:cond>
                </p:stCondLst>
                <p:endSync evt="end" delay="0">
                  <p:rtn val="all"/>
                </p:endSync>
                <p:childTnLst>
                  <p:par>
                    <p:cTn id="17" fill="hold">
                      <p:stCondLst>
                        <p:cond delay="0"/>
                      </p:stCondLst>
                      <p:childTnLst>
                        <p:par>
                          <p:cTn id="18" fill="hold">
                            <p:stCondLst>
                              <p:cond delay="0"/>
                            </p:stCondLst>
                            <p:childTnLst>
                              <p:par>
                                <p:cTn id="19" presetID="10" presetClass="exit" presetSubtype="0" fill="hold" nodeType="afterEffect">
                                  <p:stCondLst>
                                    <p:cond delay="0"/>
                                  </p:stCondLst>
                                  <p:childTnLst>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22" restart="whenNotActive" fill="hold" evtFilter="cancelBubble" nodeType="interactiveSeq">
                <p:stCondLst>
                  <p:cond evt="onClick" delay="0">
                    <p:tgtEl>
                      <p:spTgt spid="34"/>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4"/>
                                        </p:tgtEl>
                                      </p:cBhvr>
                                    </p:animEffect>
                                    <p:set>
                                      <p:cBhvr>
                                        <p:cTn id="2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8" restart="whenNotActive" fill="hold" evtFilter="cancelBubble" nodeType="interactiveSeq">
                <p:stCondLst>
                  <p:cond evt="onClick" delay="0">
                    <p:tgtEl>
                      <p:spTgt spid="33"/>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1. </a:t>
            </a:r>
            <a:r>
              <a:rPr lang="en-US" sz="3800" b="1" dirty="0" err="1" smtClean="0">
                <a:solidFill>
                  <a:srgbClr val="FF0000"/>
                </a:solidFill>
                <a:latin typeface="Times New Roman" pitchFamily="18" charset="0"/>
                <a:cs typeface="Times New Roman" pitchFamily="18" charset="0"/>
              </a:rPr>
              <a:t>Trao</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đổi</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với</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bạn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suy</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nghĩ</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của</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mình</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về</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các</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nhân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vật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trong</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câu</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chuyện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đã</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học</a:t>
            </a:r>
            <a:r>
              <a:rPr lang="en-US" sz="3800" b="1" dirty="0" smtClean="0">
                <a:solidFill>
                  <a:srgbClr val="FF0000"/>
                </a:solidFill>
                <a:latin typeface="Times New Roman" pitchFamily="18" charset="0"/>
                <a:cs typeface="Times New Roman" pitchFamily="18" charset="0"/>
              </a:rPr>
              <a:t>.</a:t>
            </a:r>
            <a:endParaRPr lang="en-US" sz="3800" b="1" dirty="0">
              <a:solidFill>
                <a:srgbClr val="FF0000"/>
              </a:solidFill>
              <a:latin typeface="Times New Roman" pitchFamily="18" charset="0"/>
              <a:cs typeface="Times New Roman" pitchFamily="18" charset="0"/>
            </a:endParaRPr>
          </a:p>
        </p:txBody>
      </p:sp>
      <p:sp>
        <p:nvSpPr>
          <p:cNvPr id="20" name="Rectangle 19"/>
          <p:cNvSpPr/>
          <p:nvPr/>
        </p:nvSpPr>
        <p:spPr>
          <a:xfrm>
            <a:off x="1479983" y="4191000"/>
            <a:ext cx="13966284" cy="1261884"/>
          </a:xfrm>
          <a:prstGeom prst="rect">
            <a:avLst/>
          </a:prstGeom>
        </p:spPr>
        <p:txBody>
          <a:bodyPr wrap="square">
            <a:spAutoFit/>
          </a:bodyPr>
          <a:lstStyle/>
          <a:p>
            <a:pPr algn="just"/>
            <a:r>
              <a:rPr lang="en-US" sz="3800" b="1" dirty="0" smtClean="0">
                <a:solidFill>
                  <a:srgbClr val="FF0000"/>
                </a:solidFill>
                <a:latin typeface="Times New Roman" pitchFamily="18" charset="0"/>
                <a:cs typeface="Times New Roman" pitchFamily="18" charset="0"/>
              </a:rPr>
              <a:t>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gợi</a:t>
            </a:r>
            <a:r>
              <a:rPr lang="en-US" sz="3800" b="1" dirty="0" smtClean="0">
                <a:solidFill>
                  <a:srgbClr val="0000CC"/>
                </a:solidFill>
                <a:latin typeface="Times New Roman" pitchFamily="18" charset="0"/>
                <a:cs typeface="Times New Roman" pitchFamily="18" charset="0"/>
              </a:rPr>
              <a:t> ý </a:t>
            </a:r>
            <a:r>
              <a:rPr lang="en-US" sz="3800" b="1" dirty="0" err="1" smtClean="0">
                <a:solidFill>
                  <a:srgbClr val="0000CC"/>
                </a:solidFill>
                <a:latin typeface="Times New Roman" pitchFamily="18" charset="0"/>
                <a:cs typeface="Times New Roman" pitchFamily="18" charset="0"/>
              </a:rPr>
              <a:t>dưới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đây</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để</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nhớ</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lại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các</a:t>
            </a:r>
            <a:r>
              <a:rPr lang="en-US" sz="3800" b="1" dirty="0" smtClean="0">
                <a:solidFill>
                  <a:srgbClr val="0000CC"/>
                </a:solidFill>
                <a:latin typeface="Times New Roman" pitchFamily="18" charset="0"/>
                <a:cs typeface="Times New Roman" pitchFamily="18" charset="0"/>
              </a:rPr>
              <a:t> chi </a:t>
            </a:r>
            <a:r>
              <a:rPr lang="en-US" sz="3800" b="1" dirty="0" err="1" smtClean="0">
                <a:solidFill>
                  <a:srgbClr val="0000CC"/>
                </a:solidFill>
                <a:latin typeface="Times New Roman" pitchFamily="18" charset="0"/>
                <a:cs typeface="Times New Roman" pitchFamily="18" charset="0"/>
              </a:rPr>
              <a:t>tiết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về</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nhân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đã</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grpSp>
        <p:nvGrpSpPr>
          <p:cNvPr id="13" name="Group 12"/>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83154543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7519" y="1295400"/>
            <a:ext cx="4191000" cy="646331"/>
          </a:xfrm>
          <a:prstGeom prst="rect">
            <a:avLst/>
          </a:prstGeom>
        </p:spPr>
        <p:txBody>
          <a:bodyPr wrap="square">
            <a:spAutoFit/>
          </a:bodyPr>
          <a:lstStyle/>
          <a:p>
            <a:r>
              <a:rPr lang="en-US" sz="3600" b="1" u="sng" dirty="0" smtClean="0">
                <a:solidFill>
                  <a:srgbClr val="FF0066"/>
                </a:solidFill>
                <a:latin typeface="Times New Roman" pitchFamily="18" charset="0"/>
                <a:cs typeface="Times New Roman" pitchFamily="18" charset="0"/>
              </a:rPr>
              <a:t>1</a:t>
            </a:r>
            <a:r>
              <a:rPr lang="en-US" sz="3600" b="1" u="sng" smtClean="0">
                <a:solidFill>
                  <a:srgbClr val="FF0066"/>
                </a:solidFill>
                <a:latin typeface="Times New Roman" pitchFamily="18" charset="0"/>
                <a:cs typeface="Times New Roman" pitchFamily="18" charset="0"/>
              </a:rPr>
              <a:t>. Khám phá</a:t>
            </a:r>
            <a:r>
              <a:rPr lang="en-US" sz="3600" b="1" smtClean="0">
                <a:solidFill>
                  <a:srgbClr val="FF0066"/>
                </a:solidFill>
                <a:latin typeface="Times New Roman" pitchFamily="18" charset="0"/>
                <a:cs typeface="Times New Roman" pitchFamily="18" charset="0"/>
              </a:rPr>
              <a:t>.</a:t>
            </a:r>
            <a:endParaRPr lang="en-US" sz="3600" b="1" dirty="0">
              <a:solidFill>
                <a:srgbClr val="FF0066"/>
              </a:solidFill>
              <a:latin typeface="Times New Roman" pitchFamily="18" charset="0"/>
              <a:cs typeface="Times New Roman" pitchFamily="18" charset="0"/>
            </a:endParaRPr>
          </a:p>
        </p:txBody>
      </p:sp>
      <p:sp>
        <p:nvSpPr>
          <p:cNvPr id="12" name="Rectangle 11"/>
          <p:cNvSpPr/>
          <p:nvPr/>
        </p:nvSpPr>
        <p:spPr>
          <a:xfrm>
            <a:off x="1140721" y="1905000"/>
            <a:ext cx="14465198"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Trao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đổi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suy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mình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học</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grpSp>
        <p:nvGrpSpPr>
          <p:cNvPr id="2" name="Group 1"/>
          <p:cNvGrpSpPr/>
          <p:nvPr/>
        </p:nvGrpSpPr>
        <p:grpSpPr>
          <a:xfrm>
            <a:off x="5007095" y="76200"/>
            <a:ext cx="5776966" cy="1403708"/>
            <a:chOff x="5007095" y="269893"/>
            <a:chExt cx="5776966" cy="1403708"/>
          </a:xfrm>
        </p:grpSpPr>
        <p:grpSp>
          <p:nvGrpSpPr>
            <p:cNvPr id="15" name="Group 14"/>
            <p:cNvGrpSpPr/>
            <p:nvPr/>
          </p:nvGrpSpPr>
          <p:grpSpPr>
            <a:xfrm>
              <a:off x="5044406" y="269893"/>
              <a:ext cx="5492209" cy="873915"/>
              <a:chOff x="4959290" y="330852"/>
              <a:chExt cx="5399539" cy="873915"/>
            </a:xfrm>
          </p:grpSpPr>
          <p:sp>
            <p:nvSpPr>
              <p:cNvPr id="17" name="TextBox 16"/>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19"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pic>
        <p:nvPicPr>
          <p:cNvPr id="1026" name="Picture 2" descr="https://img.loigiaihay.com/picture/2022/0315/64_1.png"/>
          <p:cNvPicPr>
            <a:picLocks noChangeAspect="1" noChangeArrowheads="1"/>
          </p:cNvPicPr>
          <p:nvPr/>
        </p:nvPicPr>
        <p:blipFill rotWithShape="1">
          <a:blip r:embed="rId2">
            <a:extLst>
              <a:ext uri="{28A0092B-C50C-407E-A947-70E740481C1C}">
                <a14:useLocalDpi xmlns:a14="http://schemas.microsoft.com/office/drawing/2010/main" val="0"/>
              </a:ext>
            </a:extLst>
          </a:blip>
          <a:srcRect b="50836"/>
          <a:stretch/>
        </p:blipFill>
        <p:spPr bwMode="auto">
          <a:xfrm>
            <a:off x="1966119" y="3136247"/>
            <a:ext cx="12649200" cy="57631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15039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37519" y="1295400"/>
            <a:ext cx="4191000" cy="646331"/>
          </a:xfrm>
          <a:prstGeom prst="rect">
            <a:avLst/>
          </a:prstGeom>
        </p:spPr>
        <p:txBody>
          <a:bodyPr wrap="square">
            <a:spAutoFit/>
          </a:bodyPr>
          <a:lstStyle/>
          <a:p>
            <a:r>
              <a:rPr lang="en-US" sz="3600" b="1" u="sng" dirty="0" smtClean="0">
                <a:solidFill>
                  <a:srgbClr val="FF0066"/>
                </a:solidFill>
                <a:latin typeface="Times New Roman" pitchFamily="18" charset="0"/>
                <a:cs typeface="Times New Roman" pitchFamily="18" charset="0"/>
              </a:rPr>
              <a:t>1</a:t>
            </a:r>
            <a:r>
              <a:rPr lang="en-US" sz="3600" b="1" u="sng" smtClean="0">
                <a:solidFill>
                  <a:srgbClr val="FF0066"/>
                </a:solidFill>
                <a:latin typeface="Times New Roman" pitchFamily="18" charset="0"/>
                <a:cs typeface="Times New Roman" pitchFamily="18" charset="0"/>
              </a:rPr>
              <a:t>. </a:t>
            </a:r>
            <a:r>
              <a:rPr lang="en-US" sz="3600" b="1">
                <a:solidFill>
                  <a:srgbClr val="FF0066"/>
                </a:solidFill>
                <a:latin typeface="Times New Roman" pitchFamily="18" charset="0"/>
                <a:cs typeface="Times New Roman" pitchFamily="18" charset="0"/>
              </a:rPr>
              <a:t>Khám phá.</a:t>
            </a:r>
            <a:endParaRPr lang="en-US" sz="3600" b="1" dirty="0">
              <a:solidFill>
                <a:srgbClr val="FF0066"/>
              </a:solidFill>
              <a:latin typeface="Times New Roman" pitchFamily="18" charset="0"/>
              <a:cs typeface="Times New Roman" pitchFamily="18" charset="0"/>
            </a:endParaRPr>
          </a:p>
        </p:txBody>
      </p:sp>
      <p:sp>
        <p:nvSpPr>
          <p:cNvPr id="12" name="Rectangle 11"/>
          <p:cNvSpPr/>
          <p:nvPr/>
        </p:nvSpPr>
        <p:spPr>
          <a:xfrm>
            <a:off x="1140721" y="1905000"/>
            <a:ext cx="14465198" cy="1200329"/>
          </a:xfrm>
          <a:prstGeom prst="rect">
            <a:avLst/>
          </a:prstGeom>
        </p:spPr>
        <p:txBody>
          <a:bodyPr wrap="square">
            <a:spAutoFit/>
          </a:bodyPr>
          <a:lstStyle/>
          <a:p>
            <a:pPr algn="just"/>
            <a:r>
              <a:rPr lang="en-US" sz="3600" b="1" smtClean="0">
                <a:solidFill>
                  <a:srgbClr val="FF0000"/>
                </a:solidFill>
                <a:latin typeface="Times New Roman" pitchFamily="18" charset="0"/>
                <a:cs typeface="Times New Roman" pitchFamily="18" charset="0"/>
              </a:rPr>
              <a:t>     Bài </a:t>
            </a:r>
            <a:r>
              <a:rPr lang="en-US" sz="3600" b="1" dirty="0" smtClean="0">
                <a:solidFill>
                  <a:srgbClr val="FF0000"/>
                </a:solidFill>
                <a:latin typeface="Times New Roman" pitchFamily="18" charset="0"/>
                <a:cs typeface="Times New Roman" pitchFamily="18" charset="0"/>
              </a:rPr>
              <a:t>1. </a:t>
            </a:r>
            <a:r>
              <a:rPr lang="en-US" sz="3600" b="1" dirty="0" err="1" smtClean="0">
                <a:solidFill>
                  <a:srgbClr val="FF0000"/>
                </a:solidFill>
                <a:latin typeface="Times New Roman" pitchFamily="18" charset="0"/>
                <a:cs typeface="Times New Roman" pitchFamily="18" charset="0"/>
              </a:rPr>
              <a:t>Trao</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đổi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với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suy</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nghĩ</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của</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mình</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nhân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vật</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trong</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chuyện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đã</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học</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grpSp>
        <p:nvGrpSpPr>
          <p:cNvPr id="2" name="Group 1"/>
          <p:cNvGrpSpPr/>
          <p:nvPr/>
        </p:nvGrpSpPr>
        <p:grpSpPr>
          <a:xfrm>
            <a:off x="5007095" y="76200"/>
            <a:ext cx="5776966" cy="1403708"/>
            <a:chOff x="5007095" y="269893"/>
            <a:chExt cx="5776966" cy="1403708"/>
          </a:xfrm>
        </p:grpSpPr>
        <p:grpSp>
          <p:nvGrpSpPr>
            <p:cNvPr id="15" name="Group 14"/>
            <p:cNvGrpSpPr/>
            <p:nvPr/>
          </p:nvGrpSpPr>
          <p:grpSpPr>
            <a:xfrm>
              <a:off x="5044406" y="269893"/>
              <a:ext cx="5492209" cy="873915"/>
              <a:chOff x="4959290" y="330852"/>
              <a:chExt cx="5399539" cy="873915"/>
            </a:xfrm>
          </p:grpSpPr>
          <p:sp>
            <p:nvSpPr>
              <p:cNvPr id="17" name="TextBox 16"/>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19"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pic>
        <p:nvPicPr>
          <p:cNvPr id="1026" name="Picture 2" descr="https://img.loigiaihay.com/picture/2022/0315/64_1.png"/>
          <p:cNvPicPr>
            <a:picLocks noChangeAspect="1" noChangeArrowheads="1"/>
          </p:cNvPicPr>
          <p:nvPr/>
        </p:nvPicPr>
        <p:blipFill rotWithShape="1">
          <a:blip r:embed="rId2">
            <a:extLst>
              <a:ext uri="{28A0092B-C50C-407E-A947-70E740481C1C}">
                <a14:useLocalDpi xmlns:a14="http://schemas.microsoft.com/office/drawing/2010/main" val="0"/>
              </a:ext>
            </a:extLst>
          </a:blip>
          <a:srcRect t="49164" b="1672"/>
          <a:stretch/>
        </p:blipFill>
        <p:spPr bwMode="auto">
          <a:xfrm>
            <a:off x="2048720" y="3105329"/>
            <a:ext cx="12649200" cy="550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627227"/>
      </p:ext>
    </p:extLst>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a:t>
              </a:r>
              <a:r>
                <a:rPr lang="en-US" sz="3800" b="1">
                  <a:solidFill>
                    <a:srgbClr val="FF0066"/>
                  </a:solidFill>
                  <a:latin typeface="Times New Roman" pitchFamily="18" charset="0"/>
                  <a:cs typeface="Times New Roman" pitchFamily="18" charset="0"/>
                </a:rPr>
                <a:t>Khám phá.</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7497"/>
            <a:ext cx="13966284" cy="1261884"/>
          </a:xfrm>
          <a:prstGeom prst="rect">
            <a:avLst/>
          </a:prstGeom>
        </p:spPr>
        <p:txBody>
          <a:bodyPr wrap="square">
            <a:spAutoFit/>
          </a:bodyPr>
          <a:lstStyle/>
          <a:p>
            <a:pPr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1: G</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13" name="Rectangle 12"/>
          <p:cNvSpPr/>
          <p:nvPr/>
        </p:nvSpPr>
        <p:spPr>
          <a:xfrm>
            <a:off x="1493838" y="4267200"/>
            <a:ext cx="13966284" cy="3785652"/>
          </a:xfrm>
          <a:prstGeom prst="rect">
            <a:avLst/>
          </a:prstGeom>
        </p:spPr>
        <p:txBody>
          <a:bodyPr wrap="square">
            <a:spAutoFit/>
          </a:bodyPr>
          <a:lstStyle/>
          <a:p>
            <a:pPr algn="just"/>
            <a:r>
              <a:rPr lang="vi-VN" sz="4000" b="1" i="1" dirty="0">
                <a:solidFill>
                  <a:srgbClr val="FF3399"/>
                </a:solidFill>
                <a:latin typeface="Times New Roman" panose="02020603050405020304" pitchFamily="18" charset="0"/>
                <a:cs typeface="Times New Roman" panose="02020603050405020304" pitchFamily="18" charset="0"/>
              </a:rPr>
              <a:t>- Vích-to Huy-gô trong câu chuyện Lời giải toán đặc biệt là một cậu bé có năng khiếu về văn chương. Cậu vừa giải toán giỏi lại có tài viết lời giải đó thành một bài thơ.</a:t>
            </a:r>
          </a:p>
          <a:p>
            <a:pPr algn="just"/>
            <a:r>
              <a:rPr lang="vi-VN" sz="4000" b="1" i="1" dirty="0">
                <a:solidFill>
                  <a:srgbClr val="FF3399"/>
                </a:solidFill>
                <a:latin typeface="Times New Roman" panose="02020603050405020304" pitchFamily="18" charset="0"/>
                <a:cs typeface="Times New Roman" panose="02020603050405020304" pitchFamily="18" charset="0"/>
              </a:rPr>
              <a:t>- Pu-skin là một cậu học trò rất giỏi làm thơ. Dù yêu cầu có khó đến mấy, cậu ấy cũng có thể sáng tác được ra những bài thơ hay và hấp </a:t>
            </a:r>
            <a:r>
              <a:rPr lang="vi-VN" sz="4000" b="1" i="1">
                <a:solidFill>
                  <a:srgbClr val="FF3399"/>
                </a:solidFill>
                <a:latin typeface="Times New Roman" panose="02020603050405020304" pitchFamily="18" charset="0"/>
                <a:cs typeface="Times New Roman" panose="02020603050405020304" pitchFamily="18" charset="0"/>
              </a:rPr>
              <a:t>dẫn</a:t>
            </a:r>
            <a:r>
              <a:rPr lang="vi-VN" sz="4000" b="1" i="1" smtClean="0">
                <a:solidFill>
                  <a:srgbClr val="FF3399"/>
                </a:solidFill>
                <a:latin typeface="Times New Roman" panose="02020603050405020304" pitchFamily="18" charset="0"/>
                <a:cs typeface="Times New Roman" panose="02020603050405020304" pitchFamily="18" charset="0"/>
              </a:rPr>
              <a:t>.</a:t>
            </a:r>
            <a:endParaRPr lang="en-US" sz="3800" b="1" i="1" dirty="0">
              <a:solidFill>
                <a:srgbClr val="FF3399"/>
              </a:solidFill>
              <a:latin typeface="Times New Roman" pitchFamily="18" charset="0"/>
              <a:cs typeface="Times New Roman" pitchFamily="18" charset="0"/>
            </a:endParaRPr>
          </a:p>
        </p:txBody>
      </p:sp>
      <p:grpSp>
        <p:nvGrpSpPr>
          <p:cNvPr id="20" name="Group 19"/>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7693592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a:t>
              </a:r>
              <a:r>
                <a:rPr lang="en-US" sz="3800" b="1">
                  <a:solidFill>
                    <a:srgbClr val="FF0066"/>
                  </a:solidFill>
                  <a:latin typeface="Times New Roman" pitchFamily="18" charset="0"/>
                  <a:cs typeface="Times New Roman" pitchFamily="18" charset="0"/>
                </a:rPr>
                <a:t>Khám phá.</a:t>
              </a: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smtClean="0">
                <a:solidFill>
                  <a:srgbClr val="FF0000"/>
                </a:solidFill>
                <a:latin typeface="Times New Roman" pitchFamily="18" charset="0"/>
                <a:cs typeface="Times New Roman" pitchFamily="18" charset="0"/>
              </a:rPr>
              <a:t>     Bài </a:t>
            </a:r>
            <a:r>
              <a:rPr lang="en-US" sz="3800" b="1" dirty="0" smtClean="0">
                <a:solidFill>
                  <a:srgbClr val="FF0000"/>
                </a:solidFill>
                <a:latin typeface="Times New Roman" pitchFamily="18" charset="0"/>
                <a:cs typeface="Times New Roman" pitchFamily="18" charset="0"/>
              </a:rPr>
              <a:t>1: G</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13" name="Rectangle 12"/>
          <p:cNvSpPr/>
          <p:nvPr/>
        </p:nvSpPr>
        <p:spPr>
          <a:xfrm>
            <a:off x="1356519" y="3889085"/>
            <a:ext cx="13966284" cy="4185761"/>
          </a:xfrm>
          <a:prstGeom prst="rect">
            <a:avLst/>
          </a:prstGeom>
        </p:spPr>
        <p:txBody>
          <a:bodyPr wrap="square">
            <a:spAutoFit/>
          </a:bodyPr>
          <a:lstStyle/>
          <a:p>
            <a:pPr algn="just"/>
            <a:r>
              <a:rPr lang="en-US" sz="3800" b="1" i="1" smtClean="0">
                <a:solidFill>
                  <a:srgbClr val="FF3399"/>
                </a:solidFill>
                <a:latin typeface="Times New Roman" panose="02020603050405020304" pitchFamily="18" charset="0"/>
                <a:cs typeface="Times New Roman" panose="02020603050405020304" pitchFamily="18" charset="0"/>
              </a:rPr>
              <a:t>     </a:t>
            </a:r>
            <a:r>
              <a:rPr lang="vi-VN" sz="3800" b="1" i="1" smtClean="0">
                <a:solidFill>
                  <a:srgbClr val="FF3399"/>
                </a:solidFill>
                <a:latin typeface="Times New Roman" panose="02020603050405020304" pitchFamily="18" charset="0"/>
                <a:cs typeface="Times New Roman" panose="02020603050405020304" pitchFamily="18" charset="0"/>
              </a:rPr>
              <a:t>- </a:t>
            </a:r>
            <a:r>
              <a:rPr lang="vi-VN" sz="3800" b="1" i="1" dirty="0">
                <a:solidFill>
                  <a:srgbClr val="FF3399"/>
                </a:solidFill>
                <a:latin typeface="Times New Roman" panose="02020603050405020304" pitchFamily="18" charset="0"/>
                <a:cs typeface="Times New Roman" panose="02020603050405020304" pitchFamily="18" charset="0"/>
              </a:rPr>
              <a:t>Vì chẳng bao giờ giúp mẹ làm việc nhà nên khi được giao cho bài tập làm văn viết về những điều em đã làm giúp mẹ, Cô-li-a cảm thấy rất khó khăn. Cậu loay hoay mãi không biết viết như thế nào. Cuối cùng, Cô-li-a chọn cách viết những việc mà mình chưa làm vào bài văn của mình. Sau bài văn đó, Cô-li-a đã vui vẻ nhận lời giặt áo sơ mi và quần áo lót vì đó là việc bạn đã nói trong bài tập làm văn </a:t>
            </a:r>
            <a:r>
              <a:rPr lang="vi-VN" sz="3800" b="1" i="1">
                <a:solidFill>
                  <a:srgbClr val="FF3399"/>
                </a:solidFill>
                <a:latin typeface="Times New Roman" panose="02020603050405020304" pitchFamily="18" charset="0"/>
                <a:cs typeface="Times New Roman" panose="02020603050405020304" pitchFamily="18" charset="0"/>
              </a:rPr>
              <a:t>của </a:t>
            </a:r>
            <a:r>
              <a:rPr lang="vi-VN" sz="3800" b="1" i="1" smtClean="0">
                <a:solidFill>
                  <a:srgbClr val="FF3399"/>
                </a:solidFill>
                <a:latin typeface="Times New Roman" panose="02020603050405020304" pitchFamily="18" charset="0"/>
                <a:cs typeface="Times New Roman" panose="02020603050405020304" pitchFamily="18" charset="0"/>
              </a:rPr>
              <a:t>mình</a:t>
            </a:r>
            <a:r>
              <a:rPr lang="en-US" sz="3800" b="1" i="1" dirty="0">
                <a:solidFill>
                  <a:srgbClr val="FF3399"/>
                </a:solidFill>
              </a:rPr>
              <a:t>.</a:t>
            </a:r>
            <a:endParaRPr lang="en-US" sz="3800" b="1" i="1" dirty="0">
              <a:solidFill>
                <a:srgbClr val="FF3399"/>
              </a:solidFill>
              <a:latin typeface="Times New Roman" pitchFamily="18" charset="0"/>
              <a:cs typeface="Times New Roman" pitchFamily="18" charset="0"/>
            </a:endParaRPr>
          </a:p>
        </p:txBody>
      </p:sp>
      <p:grpSp>
        <p:nvGrpSpPr>
          <p:cNvPr id="20" name="Group 19"/>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270749025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1. Khám phá.</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smtClean="0">
                <a:solidFill>
                  <a:srgbClr val="FF0000"/>
                </a:solidFill>
                <a:latin typeface="Times New Roman" pitchFamily="18" charset="0"/>
                <a:cs typeface="Times New Roman" pitchFamily="18" charset="0"/>
              </a:rPr>
              <a:t>     Bài </a:t>
            </a:r>
            <a:r>
              <a:rPr lang="en-US" sz="3800" b="1" dirty="0" smtClean="0">
                <a:solidFill>
                  <a:srgbClr val="FF0000"/>
                </a:solidFill>
                <a:latin typeface="Times New Roman" pitchFamily="18" charset="0"/>
                <a:cs typeface="Times New Roman" pitchFamily="18" charset="0"/>
              </a:rPr>
              <a:t>1: G</a:t>
            </a:r>
            <a:r>
              <a:rPr lang="en-US" sz="3800" b="1" dirty="0">
                <a:solidFill>
                  <a:srgbClr val="FF0000"/>
                </a:solidFill>
                <a:latin typeface="Times New Roman" pitchFamily="18" charset="0"/>
                <a:cs typeface="Times New Roman" pitchFamily="18" charset="0"/>
              </a:rPr>
              <a: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gợi</a:t>
            </a:r>
            <a:r>
              <a:rPr lang="en-US" sz="3800" b="1" dirty="0">
                <a:solidFill>
                  <a:srgbClr val="0000CC"/>
                </a:solidFill>
                <a:latin typeface="Times New Roman" pitchFamily="18" charset="0"/>
                <a:cs typeface="Times New Roman" pitchFamily="18" charset="0"/>
              </a:rPr>
              <a:t> ý </a:t>
            </a:r>
            <a:r>
              <a:rPr lang="en-US" sz="3800" b="1" dirty="0" err="1">
                <a:solidFill>
                  <a:srgbClr val="0000CC"/>
                </a:solidFill>
                <a:latin typeface="Times New Roman" pitchFamily="18" charset="0"/>
                <a:cs typeface="Times New Roman" pitchFamily="18" charset="0"/>
              </a:rPr>
              <a:t>dưới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đây</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để</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nhớ</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lại</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các</a:t>
            </a:r>
            <a:r>
              <a:rPr lang="en-US" sz="3800" b="1" dirty="0">
                <a:solidFill>
                  <a:srgbClr val="0000CC"/>
                </a:solidFill>
                <a:latin typeface="Times New Roman" pitchFamily="18" charset="0"/>
                <a:cs typeface="Times New Roman" pitchFamily="18" charset="0"/>
              </a:rPr>
              <a:t> chi </a:t>
            </a:r>
            <a:r>
              <a:rPr lang="en-US" sz="3800" b="1" dirty="0" err="1">
                <a:solidFill>
                  <a:srgbClr val="0000CC"/>
                </a:solidFill>
                <a:latin typeface="Times New Roman" pitchFamily="18" charset="0"/>
                <a:cs typeface="Times New Roman" pitchFamily="18" charset="0"/>
              </a:rPr>
              <a:t>tiết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về</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những</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nhân</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vật</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đã</a:t>
            </a:r>
            <a:r>
              <a:rPr lang="en-US" sz="3800" b="1" dirty="0">
                <a:solidFill>
                  <a:srgbClr val="0000CC"/>
                </a:solidFill>
                <a:latin typeface="Times New Roman" pitchFamily="18" charset="0"/>
                <a:cs typeface="Times New Roman" pitchFamily="18" charset="0"/>
              </a:rPr>
              <a:t> </a:t>
            </a:r>
            <a:r>
              <a:rPr lang="en-US" sz="3800" b="1" dirty="0" err="1">
                <a:solidFill>
                  <a:srgbClr val="0000CC"/>
                </a:solidFill>
                <a:latin typeface="Times New Roman" pitchFamily="18" charset="0"/>
                <a:cs typeface="Times New Roman" pitchFamily="18" charset="0"/>
              </a:rPr>
              <a:t>đọc</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grpSp>
        <p:nvGrpSpPr>
          <p:cNvPr id="20" name="Group 19"/>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
        <p:nvSpPr>
          <p:cNvPr id="14" name="Rectangle 13"/>
          <p:cNvSpPr/>
          <p:nvPr/>
        </p:nvSpPr>
        <p:spPr>
          <a:xfrm>
            <a:off x="1356519" y="4191000"/>
            <a:ext cx="13966284" cy="2431435"/>
          </a:xfrm>
          <a:prstGeom prst="rect">
            <a:avLst/>
          </a:prstGeom>
        </p:spPr>
        <p:txBody>
          <a:bodyPr wrap="square">
            <a:spAutoFit/>
          </a:bodyPr>
          <a:lstStyle/>
          <a:p>
            <a:pPr algn="just"/>
            <a:r>
              <a:rPr lang="en-US" sz="3800" b="1" i="1" smtClean="0">
                <a:solidFill>
                  <a:srgbClr val="FF3399"/>
                </a:solidFill>
                <a:latin typeface="Times New Roman" panose="02020603050405020304" pitchFamily="18" charset="0"/>
                <a:cs typeface="Times New Roman" panose="02020603050405020304" pitchFamily="18" charset="0"/>
              </a:rPr>
              <a:t>     </a:t>
            </a:r>
            <a:r>
              <a:rPr lang="vi-VN" sz="3800" b="1" i="1" smtClean="0">
                <a:solidFill>
                  <a:srgbClr val="FF3399"/>
                </a:solidFill>
                <a:latin typeface="Times New Roman" panose="02020603050405020304" pitchFamily="18" charset="0"/>
                <a:cs typeface="Times New Roman" panose="02020603050405020304" pitchFamily="18" charset="0"/>
              </a:rPr>
              <a:t>- </a:t>
            </a:r>
            <a:r>
              <a:rPr lang="vi-VN" sz="3800" b="1" i="1" dirty="0">
                <a:solidFill>
                  <a:srgbClr val="FF3399"/>
                </a:solidFill>
                <a:latin typeface="Times New Roman" panose="02020603050405020304" pitchFamily="18" charset="0"/>
                <a:cs typeface="Times New Roman" panose="02020603050405020304" pitchFamily="18" charset="0"/>
              </a:rPr>
              <a:t>Na là một người cháu hiếu thảo. Vì phòng của bà không có nắng, Na đã có suy nghĩ mang nắng đến cho bà. Dù không thể thực hiện được điều đó nhưng bà của Na đã rất vui vì có một người cháu ngoan ngoãn, hiếu </a:t>
            </a:r>
            <a:r>
              <a:rPr lang="vi-VN" sz="3800" b="1" i="1">
                <a:solidFill>
                  <a:srgbClr val="FF3399"/>
                </a:solidFill>
                <a:latin typeface="Times New Roman" panose="02020603050405020304" pitchFamily="18" charset="0"/>
                <a:cs typeface="Times New Roman" panose="02020603050405020304" pitchFamily="18" charset="0"/>
              </a:rPr>
              <a:t>thảo</a:t>
            </a:r>
            <a:r>
              <a:rPr lang="vi-VN" sz="3800" b="1" i="1" smtClean="0">
                <a:solidFill>
                  <a:srgbClr val="FF3399"/>
                </a:solidFill>
                <a:latin typeface="Times New Roman" panose="02020603050405020304" pitchFamily="18" charset="0"/>
                <a:cs typeface="Times New Roman" panose="02020603050405020304" pitchFamily="18" charset="0"/>
              </a:rPr>
              <a:t>.</a:t>
            </a:r>
            <a:endParaRPr lang="en-US" sz="3800" b="1" i="1" dirty="0">
              <a:solidFill>
                <a:srgbClr val="FF3399"/>
              </a:solidFill>
              <a:latin typeface="Times New Roman" pitchFamily="18" charset="0"/>
              <a:cs typeface="Times New Roman" pitchFamily="18" charset="0"/>
            </a:endParaRPr>
          </a:p>
        </p:txBody>
      </p:sp>
    </p:spTree>
    <p:extLst>
      <p:ext uri="{BB962C8B-B14F-4D97-AF65-F5344CB8AC3E}">
        <p14:creationId xmlns:p14="http://schemas.microsoft.com/office/powerpoint/2010/main" val="78005012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9" y="1905000"/>
            <a:ext cx="4191000" cy="677108"/>
            <a:chOff x="1508919" y="1888664"/>
            <a:chExt cx="3733800" cy="677108"/>
          </a:xfrm>
        </p:grpSpPr>
        <p:sp>
          <p:nvSpPr>
            <p:cNvPr id="10" name="Rectangle 9"/>
            <p:cNvSpPr/>
            <p:nvPr/>
          </p:nvSpPr>
          <p:spPr>
            <a:xfrm>
              <a:off x="1508919" y="1888664"/>
              <a:ext cx="373380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2. Luyện tập.</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508919" y="2590800"/>
            <a:ext cx="13966284" cy="1261884"/>
          </a:xfrm>
          <a:prstGeom prst="rect">
            <a:avLst/>
          </a:prstGeom>
        </p:spPr>
        <p:txBody>
          <a:bodyPr wrap="square">
            <a:spAutoFit/>
          </a:bodyPr>
          <a:lstStyle/>
          <a:p>
            <a:pPr algn="just"/>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2: </a:t>
            </a:r>
            <a:r>
              <a:rPr lang="en-US" sz="3800" b="1" dirty="0" err="1" smtClean="0">
                <a:solidFill>
                  <a:srgbClr val="FF0000"/>
                </a:solidFill>
                <a:latin typeface="Times New Roman" pitchFamily="18" charset="0"/>
                <a:cs typeface="Times New Roman" pitchFamily="18" charset="0"/>
              </a:rPr>
              <a:t>Viết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một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đoạn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văn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ngắn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về</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một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nhân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vật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trong</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câu</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chuyện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đã</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đọc</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Em</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thích</a:t>
            </a:r>
            <a:r>
              <a:rPr lang="en-US" sz="3800" b="1" dirty="0" smtClean="0">
                <a:solidFill>
                  <a:srgbClr val="FF0000"/>
                </a:solidFill>
                <a:latin typeface="Times New Roman" pitchFamily="18" charset="0"/>
                <a:cs typeface="Times New Roman" pitchFamily="18" charset="0"/>
              </a:rPr>
              <a:t> hay </a:t>
            </a:r>
            <a:r>
              <a:rPr lang="en-US" sz="3800" b="1" dirty="0" err="1" smtClean="0">
                <a:solidFill>
                  <a:srgbClr val="FF0000"/>
                </a:solidFill>
                <a:latin typeface="Times New Roman" pitchFamily="18" charset="0"/>
                <a:cs typeface="Times New Roman" pitchFamily="18" charset="0"/>
              </a:rPr>
              <a:t>không</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thích</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nhân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vật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đó</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Vì</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sao</a:t>
            </a:r>
            <a:r>
              <a:rPr lang="en-US" sz="3800" b="1" dirty="0" smtClean="0">
                <a:solidFill>
                  <a:srgbClr val="FF0000"/>
                </a:solidFill>
                <a:latin typeface="Times New Roman" pitchFamily="18" charset="0"/>
                <a:cs typeface="Times New Roman" pitchFamily="18" charset="0"/>
              </a:rPr>
              <a:t>?</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13" name="Rectangle 12"/>
          <p:cNvSpPr/>
          <p:nvPr/>
        </p:nvSpPr>
        <p:spPr>
          <a:xfrm>
            <a:off x="1473056" y="3852684"/>
            <a:ext cx="13966284" cy="1692771"/>
          </a:xfrm>
          <a:prstGeom prst="rect">
            <a:avLst/>
          </a:prstGeom>
        </p:spPr>
        <p:txBody>
          <a:bodyPr wrap="square">
            <a:spAutoFit/>
          </a:bodyPr>
          <a:lstStyle/>
          <a:p>
            <a:r>
              <a:rPr lang="vi-VN" sz="3200" dirty="0">
                <a:latin typeface="Times New Roman" panose="02020603050405020304" pitchFamily="18" charset="0"/>
                <a:cs typeface="Times New Roman" panose="02020603050405020304" pitchFamily="18" charset="0"/>
              </a:rPr>
              <a:t/>
            </a:r>
            <a:br>
              <a:rPr lang="vi-VN" sz="3200" dirty="0">
                <a:latin typeface="Times New Roman" panose="02020603050405020304" pitchFamily="18" charset="0"/>
                <a:cs typeface="Times New Roman" panose="02020603050405020304" pitchFamily="18" charset="0"/>
              </a:rPr>
            </a:br>
            <a:r>
              <a:rPr lang="vi-VN" sz="3600" dirty="0">
                <a:latin typeface="Times New Roman" panose="02020603050405020304" pitchFamily="18" charset="0"/>
                <a:cs typeface="Times New Roman" panose="02020603050405020304" pitchFamily="18" charset="0"/>
              </a:rPr>
              <a:t/>
            </a:r>
            <a:br>
              <a:rPr lang="vi-VN" sz="3600" dirty="0">
                <a:latin typeface="Times New Roman" panose="02020603050405020304" pitchFamily="18" charset="0"/>
                <a:cs typeface="Times New Roman" panose="02020603050405020304" pitchFamily="18" charset="0"/>
              </a:rPr>
            </a:br>
            <a:endParaRPr lang="en-US" sz="3600" b="1" dirty="0">
              <a:solidFill>
                <a:srgbClr val="0000CC"/>
              </a:solidFill>
              <a:latin typeface="Times New Roman" pitchFamily="18" charset="0"/>
              <a:cs typeface="Times New Roman" pitchFamily="18" charset="0"/>
            </a:endParaRPr>
          </a:p>
        </p:txBody>
      </p:sp>
      <p:pic>
        <p:nvPicPr>
          <p:cNvPr id="2050" name="Picture 2" descr="Luyện tập trang 129, 130, 131 Tiếng Việt lớp 3 Tập 1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4033" y="4114800"/>
            <a:ext cx="10569685" cy="44958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5007095" y="76200"/>
            <a:ext cx="5776966" cy="1403708"/>
            <a:chOff x="5007095" y="269893"/>
            <a:chExt cx="5776966" cy="1403708"/>
          </a:xfrm>
        </p:grpSpPr>
        <p:grpSp>
          <p:nvGrpSpPr>
            <p:cNvPr id="21" name="Group 20"/>
            <p:cNvGrpSpPr/>
            <p:nvPr/>
          </p:nvGrpSpPr>
          <p:grpSpPr>
            <a:xfrm>
              <a:off x="5044406" y="269893"/>
              <a:ext cx="5492209" cy="873915"/>
              <a:chOff x="4959290" y="330852"/>
              <a:chExt cx="5399539" cy="873915"/>
            </a:xfrm>
          </p:grpSpPr>
          <p:sp>
            <p:nvSpPr>
              <p:cNvPr id="23" name="TextBox 22"/>
              <p:cNvSpPr txBox="1"/>
              <p:nvPr/>
            </p:nvSpPr>
            <p:spPr>
              <a:xfrm>
                <a:off x="4959290" y="330852"/>
                <a:ext cx="5399539" cy="523220"/>
              </a:xfrm>
              <a:prstGeom prst="rect">
                <a:avLst/>
              </a:prstGeom>
              <a:noFill/>
            </p:spPr>
            <p:txBody>
              <a:bodyPr wrap="none" rtlCol="0">
                <a:spAutoFit/>
              </a:bodyPr>
              <a:lstStyle/>
              <a:p>
                <a:r>
                  <a:rPr lang="en-US" sz="2800" smtClean="0">
                    <a:solidFill>
                      <a:srgbClr val="0000CC"/>
                    </a:solidFill>
                    <a:latin typeface="Times New Roman" pitchFamily="18" charset="0"/>
                    <a:cs typeface="Times New Roman" pitchFamily="18" charset="0"/>
                  </a:rPr>
                  <a:t>Thứ……ngày…..tháng…..năm…….</a:t>
                </a:r>
                <a:endParaRPr lang="en-US" sz="2800">
                  <a:solidFill>
                    <a:srgbClr val="0000CC"/>
                  </a:solidFill>
                  <a:latin typeface="Times New Roman" pitchFamily="18" charset="0"/>
                  <a:cs typeface="Times New Roman" pitchFamily="18" charset="0"/>
                </a:endParaRPr>
              </a:p>
            </p:txBody>
          </p:sp>
          <p:sp>
            <p:nvSpPr>
              <p:cNvPr id="24" name="TextBox 23"/>
              <p:cNvSpPr txBox="1"/>
              <p:nvPr/>
            </p:nvSpPr>
            <p:spPr>
              <a:xfrm>
                <a:off x="6651116" y="743102"/>
                <a:ext cx="1967927" cy="461665"/>
              </a:xfrm>
              <a:prstGeom prst="rect">
                <a:avLst/>
              </a:prstGeom>
              <a:noFill/>
            </p:spPr>
            <p:txBody>
              <a:bodyPr wrap="none" rtlCol="0">
                <a:spAutoFit/>
              </a:bodyPr>
              <a:lstStyle/>
              <a:p>
                <a:r>
                  <a:rPr lang="en-US" sz="2400" b="1" u="sng" smtClean="0">
                    <a:solidFill>
                      <a:srgbClr val="FF0066"/>
                    </a:solidFill>
                    <a:latin typeface="Times New Roman" pitchFamily="18" charset="0"/>
                    <a:cs typeface="Times New Roman" pitchFamily="18" charset="0"/>
                  </a:rPr>
                  <a:t>TIẾNG VIỆT</a:t>
                </a:r>
                <a:endParaRPr lang="en-US" sz="2400" b="1" u="sng">
                  <a:solidFill>
                    <a:srgbClr val="FF0066"/>
                  </a:solidFill>
                  <a:latin typeface="Times New Roman" pitchFamily="18" charset="0"/>
                  <a:cs typeface="Times New Roman" pitchFamily="18" charset="0"/>
                </a:endParaRPr>
              </a:p>
            </p:txBody>
          </p:sp>
        </p:grpSp>
        <p:sp>
          <p:nvSpPr>
            <p:cNvPr id="22" name="Rectangle 95"/>
            <p:cNvSpPr>
              <a:spLocks noChangeArrowheads="1"/>
            </p:cNvSpPr>
            <p:nvPr/>
          </p:nvSpPr>
          <p:spPr bwMode="auto">
            <a:xfrm>
              <a:off x="5007095" y="1150381"/>
              <a:ext cx="577696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dirty="0" err="1" smtClean="0">
                  <a:solidFill>
                    <a:srgbClr val="0000CC"/>
                  </a:solidFill>
                  <a:latin typeface="Times New Roman" pitchFamily="18" charset="0"/>
                  <a:cs typeface="Times New Roman" pitchFamily="18" charset="0"/>
                </a:rPr>
                <a:t>Bài</a:t>
              </a:r>
              <a:r>
                <a:rPr lang="en-GB" sz="2800" b="1" dirty="0" smtClean="0">
                  <a:solidFill>
                    <a:srgbClr val="0000CC"/>
                  </a:solidFill>
                  <a:latin typeface="Times New Roman" pitchFamily="18" charset="0"/>
                  <a:cs typeface="Times New Roman" pitchFamily="18" charset="0"/>
                </a:rPr>
                <a:t> 28: CON ĐƯỜNG </a:t>
              </a:r>
              <a:r>
                <a:rPr lang="en-GB" sz="2800" b="1" smtClean="0">
                  <a:solidFill>
                    <a:srgbClr val="0000CC"/>
                  </a:solidFill>
                  <a:latin typeface="Times New Roman" pitchFamily="18" charset="0"/>
                  <a:cs typeface="Times New Roman" pitchFamily="18" charset="0"/>
                </a:rPr>
                <a:t>CỦA BÉ (T4)</a:t>
              </a:r>
              <a:endParaRPr lang="en-GB" sz="2800" b="1" dirty="0">
                <a:solidFill>
                  <a:srgbClr val="0000CC"/>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7397924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9575</TotalTime>
  <Words>1050</Words>
  <Application>Microsoft Office PowerPoint</Application>
  <PresentationFormat>Custom</PresentationFormat>
  <Paragraphs>71</Paragraphs>
  <Slides>13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ACER</cp:lastModifiedBy>
  <cp:revision>1052</cp:revision>
  <dcterms:created xsi:type="dcterms:W3CDTF">2008-09-09T22:52:10Z</dcterms:created>
  <dcterms:modified xsi:type="dcterms:W3CDTF">2025-05-13T01:41:43Z</dcterms:modified>
</cp:coreProperties>
</file>