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39" r:id="rId3"/>
    <p:sldId id="462" r:id="rId4"/>
    <p:sldId id="427" r:id="rId5"/>
    <p:sldId id="428" r:id="rId6"/>
    <p:sldId id="426" r:id="rId7"/>
    <p:sldId id="456" r:id="rId8"/>
    <p:sldId id="458" r:id="rId9"/>
    <p:sldId id="460" r:id="rId10"/>
    <p:sldId id="433" r:id="rId11"/>
    <p:sldId id="461" r:id="rId12"/>
    <p:sldId id="448" r:id="rId13"/>
    <p:sldId id="46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460" y="3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60953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3" Type="http://schemas.openxmlformats.org/officeDocument/2006/relationships/hyperlink" Target="Cau%20hoi/Cau%202.pptx" TargetMode="External"/><Relationship Id="rId7" Type="http://schemas.openxmlformats.org/officeDocument/2006/relationships/hyperlink" Target="Cau%20hoi/Cau%205.pptx"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Cau%20hoi/Cau%203.pptx" TargetMode="External"/><Relationship Id="rId5" Type="http://schemas.openxmlformats.org/officeDocument/2006/relationships/hyperlink" Target="Cau%20hoi/Cau%206.pptx" TargetMode="External"/><Relationship Id="rId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Giai%20nghia%20tu/nghenh%20dau.pptx" TargetMode="External"/><Relationship Id="rId2" Type="http://schemas.openxmlformats.org/officeDocument/2006/relationships/hyperlink" Target="Giai%20nghia%20tu/trang.pptx" TargetMode="External"/><Relationship Id="rId1" Type="http://schemas.openxmlformats.org/officeDocument/2006/relationships/slideLayout" Target="../slideLayouts/slideLayout2.xml"/><Relationship Id="rId4" Type="http://schemas.openxmlformats.org/officeDocument/2006/relationships/hyperlink" Target="Giai%20nghia%20tu/lang%20gieng.pptx"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a:solidFill>
                  <a:srgbClr val="FF0066"/>
                </a:solidFill>
                <a:latin typeface="Times New Roman" pitchFamily="18" charset="0"/>
              </a:rPr>
              <a:t>HẢI THÀNH</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2501" y="4024449"/>
            <a:ext cx="12203503"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29: NGÔI NHÀ </a:t>
            </a: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CỎ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519" y="6004904"/>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3119" y="5443538"/>
            <a:ext cx="3320258"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95119" y="1266918"/>
            <a:ext cx="6400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NGÔI NHÀ TRONG CỎ</a:t>
            </a:r>
          </a:p>
        </p:txBody>
      </p:sp>
      <p:grpSp>
        <p:nvGrpSpPr>
          <p:cNvPr id="5" name="Group 4"/>
          <p:cNvGrpSpPr/>
          <p:nvPr/>
        </p:nvGrpSpPr>
        <p:grpSpPr>
          <a:xfrm>
            <a:off x="1572463" y="2494049"/>
            <a:ext cx="10541405" cy="1200329"/>
            <a:chOff x="1646078" y="2666220"/>
            <a:chExt cx="8733709" cy="2011395"/>
          </a:xfrm>
        </p:grpSpPr>
        <p:sp>
          <p:nvSpPr>
            <p:cNvPr id="10" name="Rectangle 9"/>
            <p:cNvSpPr/>
            <p:nvPr/>
          </p:nvSpPr>
          <p:spPr>
            <a:xfrm>
              <a:off x="1646078" y="2666220"/>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782829" y="3716879"/>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3525768"/>
            <a:ext cx="14055891" cy="1877437"/>
          </a:xfrm>
          <a:prstGeom prst="rect">
            <a:avLst/>
          </a:prstGeom>
        </p:spPr>
        <p:txBody>
          <a:bodyPr wrap="square">
            <a:spAutoFit/>
          </a:bodyPr>
          <a:lstStyle/>
          <a:p>
            <a:pPr algn="just"/>
            <a:r>
              <a:rPr lang="en-US" sz="4000" b="1" dirty="0" err="1" smtClean="0">
                <a:solidFill>
                  <a:srgbClr val="0000CC"/>
                </a:solidFill>
                <a:latin typeface="Times New Roman" pitchFamily="18" charset="0"/>
                <a:cs typeface="Times New Roman" pitchFamily="18" charset="0"/>
              </a:rPr>
              <a:t>Bài</a:t>
            </a:r>
            <a:r>
              <a:rPr lang="en-US" sz="4000" b="1" dirty="0" smtClean="0">
                <a:solidFill>
                  <a:srgbClr val="0000CC"/>
                </a:solidFill>
                <a:latin typeface="Times New Roman" pitchFamily="18" charset="0"/>
                <a:cs typeface="Times New Roman" pitchFamily="18" charset="0"/>
              </a:rPr>
              <a:t> 1. </a:t>
            </a:r>
            <a:r>
              <a:rPr lang="en-US" sz="4000" b="1" dirty="0" err="1" smtClean="0">
                <a:solidFill>
                  <a:srgbClr val="0000CC"/>
                </a:solidFill>
                <a:latin typeface="Times New Roman" pitchFamily="18" charset="0"/>
                <a:cs typeface="Times New Roman" pitchFamily="18" charset="0"/>
              </a:rPr>
              <a:t>Dựa</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vào</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tranh</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và</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câu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hỏi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gợi</a:t>
            </a:r>
            <a:r>
              <a:rPr lang="en-US" sz="4000" b="1" dirty="0" smtClean="0">
                <a:solidFill>
                  <a:srgbClr val="0000CC"/>
                </a:solidFill>
                <a:latin typeface="Times New Roman" pitchFamily="18" charset="0"/>
                <a:cs typeface="Times New Roman" pitchFamily="18" charset="0"/>
              </a:rPr>
              <a:t> ý, </a:t>
            </a:r>
            <a:r>
              <a:rPr lang="en-US" sz="4000" b="1" dirty="0" err="1" smtClean="0">
                <a:solidFill>
                  <a:srgbClr val="0000CC"/>
                </a:solidFill>
                <a:latin typeface="Times New Roman" pitchFamily="18" charset="0"/>
                <a:cs typeface="Times New Roman" pitchFamily="18" charset="0"/>
              </a:rPr>
              <a:t>đoán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nội</a:t>
            </a:r>
            <a:r>
              <a:rPr lang="en-US" sz="4000" b="1" dirty="0" smtClean="0">
                <a:solidFill>
                  <a:srgbClr val="0000CC"/>
                </a:solidFill>
                <a:latin typeface="Times New Roman" pitchFamily="18" charset="0"/>
                <a:cs typeface="Times New Roman" pitchFamily="18" charset="0"/>
              </a:rPr>
              <a:t> dung </a:t>
            </a:r>
            <a:r>
              <a:rPr lang="en-US" sz="4000" b="1" dirty="0" err="1" smtClean="0">
                <a:solidFill>
                  <a:srgbClr val="0000CC"/>
                </a:solidFill>
                <a:latin typeface="Times New Roman" pitchFamily="18" charset="0"/>
                <a:cs typeface="Times New Roman" pitchFamily="18" charset="0"/>
              </a:rPr>
              <a:t>câu</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chuyện</a:t>
            </a:r>
            <a:r>
              <a:rPr lang="en-US" sz="4000" b="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Hàng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xóm</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của</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tắc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kè</a:t>
            </a:r>
            <a:r>
              <a:rPr lang="en-US" sz="4000" b="1" i="1" dirty="0" smtClean="0">
                <a:solidFill>
                  <a:srgbClr val="0000CC"/>
                </a:solidFill>
                <a:latin typeface="Times New Roman" pitchFamily="18" charset="0"/>
                <a:cs typeface="Times New Roman" pitchFamily="18" charset="0"/>
              </a:rPr>
              <a:t>.</a:t>
            </a:r>
          </a:p>
          <a:p>
            <a:pPr algn="just"/>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94519" y="228600"/>
            <a:ext cx="716518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8534399" y="228600"/>
            <a:ext cx="714771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594519" y="4572000"/>
            <a:ext cx="716518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8534399" y="4572000"/>
            <a:ext cx="714772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8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381000"/>
            <a:ext cx="10465205" cy="1200329"/>
            <a:chOff x="1508918" y="1888664"/>
            <a:chExt cx="8733709" cy="2011395"/>
          </a:xfrm>
        </p:grpSpPr>
        <p:sp>
          <p:nvSpPr>
            <p:cNvPr id="10" name="Rectangle 9"/>
            <p:cNvSpPr/>
            <p:nvPr/>
          </p:nvSpPr>
          <p:spPr>
            <a:xfrm>
              <a:off x="1508918" y="1888664"/>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1100715"/>
            <a:ext cx="4293005" cy="646331"/>
          </a:xfrm>
          <a:prstGeom prst="rect">
            <a:avLst/>
          </a:prstGeom>
        </p:spPr>
        <p:txBody>
          <a:bodyPr wrap="square">
            <a:spAutoFit/>
          </a:bodyPr>
          <a:lstStyle/>
          <a:p>
            <a:pPr algn="just"/>
            <a:r>
              <a:rPr lang="en-US" sz="3600" b="1" err="1" smtClean="0">
                <a:solidFill>
                  <a:srgbClr val="0000CC"/>
                </a:solidFill>
                <a:latin typeface="Times New Roman" pitchFamily="18" charset="0"/>
                <a:cs typeface="Times New Roman" pitchFamily="18" charset="0"/>
              </a:rPr>
              <a:t>Nghe</a:t>
            </a:r>
            <a:r>
              <a:rPr lang="en-US" sz="3600" b="1" smtClean="0">
                <a:solidFill>
                  <a:srgbClr val="0000CC"/>
                </a:solidFill>
                <a:latin typeface="Times New Roman" pitchFamily="18" charset="0"/>
                <a:cs typeface="Times New Roman" pitchFamily="18" charset="0"/>
              </a:rPr>
              <a:t> kể câu </a:t>
            </a:r>
            <a:r>
              <a:rPr lang="en-US" sz="3600" b="1" dirty="0" err="1" smtClean="0">
                <a:solidFill>
                  <a:srgbClr val="0000CC"/>
                </a:solidFill>
                <a:latin typeface="Times New Roman" pitchFamily="18" charset="0"/>
                <a:cs typeface="Times New Roman" pitchFamily="18" charset="0"/>
              </a:rPr>
              <a:t>chuyện</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Kể chuyện - Hàng xóm của tắc kè- - Tiếng Việt 3 - Tập 1 - Kết nối tri thức -Cô Bình- 10 Phút Học Bà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3319" y="1747046"/>
            <a:ext cx="12573000" cy="7021308"/>
          </a:xfrm>
          <a:prstGeom prst="rect">
            <a:avLst/>
          </a:prstGeom>
        </p:spPr>
      </p:pic>
    </p:spTree>
    <p:extLst>
      <p:ext uri="{BB962C8B-B14F-4D97-AF65-F5344CB8AC3E}">
        <p14:creationId xmlns:p14="http://schemas.microsoft.com/office/powerpoint/2010/main" val="123097348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0"/>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447800"/>
            <a:ext cx="10465205" cy="1200329"/>
            <a:chOff x="1508918" y="1888664"/>
            <a:chExt cx="8733709" cy="2011395"/>
          </a:xfrm>
        </p:grpSpPr>
        <p:sp>
          <p:nvSpPr>
            <p:cNvPr id="10" name="Rectangle 9"/>
            <p:cNvSpPr/>
            <p:nvPr/>
          </p:nvSpPr>
          <p:spPr>
            <a:xfrm>
              <a:off x="1508918" y="1888664"/>
              <a:ext cx="8733709" cy="2011395"/>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HÀNG XÓM CỦA TẮC KÈ</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167515"/>
            <a:ext cx="11609898"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Qua câu chuyện, em đã học được điều gì?</a:t>
            </a:r>
            <a:endParaRPr lang="en-US" sz="3600" b="1" dirty="0">
              <a:solidFill>
                <a:srgbClr val="FF0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Subtitle 11"/>
          <p:cNvSpPr>
            <a:spLocks noGrp="1"/>
          </p:cNvSpPr>
          <p:nvPr>
            <p:ph type="subTitle" idx="1"/>
          </p:nvPr>
        </p:nvSpPr>
        <p:spPr>
          <a:xfrm>
            <a:off x="612775" y="6189355"/>
            <a:ext cx="15069344" cy="2524814"/>
          </a:xfrm>
        </p:spPr>
        <p:txBody>
          <a:bodyPr/>
          <a:lstStyle/>
          <a:p>
            <a:pPr algn="just"/>
            <a:r>
              <a:rPr lang="en-US" sz="3800" b="1" smtClean="0">
                <a:solidFill>
                  <a:srgbClr val="0000FF"/>
                </a:solidFill>
                <a:latin typeface="Times New Roman" panose="02020603050405020304" pitchFamily="18" charset="0"/>
                <a:cs typeface="Times New Roman" panose="02020603050405020304" pitchFamily="18" charset="0"/>
              </a:rPr>
              <a:t>     Bài học rút ra: Dù sống ở đâu, chúng ta cũng phải tôn trọng những người xung quanh. Ta phải giữ gìn trật tự để không làm ảnh hưởng đến người khác. Đồng thời phải biết thông cảm, chia sẻ với họ khi hõ không cố tình.</a:t>
            </a:r>
            <a:endParaRPr lang="en-US" sz="3800" b="1" dirty="0">
              <a:solidFill>
                <a:srgbClr val="0000FF"/>
              </a:solidFill>
              <a:latin typeface="Times New Roman" panose="02020603050405020304" pitchFamily="18" charset="0"/>
              <a:cs typeface="Times New Roman" panose="02020603050405020304" pitchFamily="18" charset="0"/>
            </a:endParaRPr>
          </a:p>
        </p:txBody>
      </p:sp>
      <p:pic>
        <p:nvPicPr>
          <p:cNvPr id="20"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r="52509" b="56140"/>
          <a:stretch/>
        </p:blipFill>
        <p:spPr bwMode="auto">
          <a:xfrm>
            <a:off x="518320" y="2922969"/>
            <a:ext cx="3810000"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b="56140"/>
          <a:stretch/>
        </p:blipFill>
        <p:spPr bwMode="auto">
          <a:xfrm>
            <a:off x="4404519" y="2922969"/>
            <a:ext cx="3800715" cy="30885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2509"/>
          <a:stretch/>
        </p:blipFill>
        <p:spPr bwMode="auto">
          <a:xfrm>
            <a:off x="8290719" y="2935669"/>
            <a:ext cx="3810001" cy="35209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img.loigiaihay.com/picture/2022/0316/68.png"/>
          <p:cNvPicPr>
            <a:picLocks noChangeAspect="1" noChangeArrowheads="1"/>
          </p:cNvPicPr>
          <p:nvPr/>
        </p:nvPicPr>
        <p:blipFill rotWithShape="1">
          <a:blip r:embed="rId2">
            <a:extLst>
              <a:ext uri="{28A0092B-C50C-407E-A947-70E740481C1C}">
                <a14:useLocalDpi xmlns:a14="http://schemas.microsoft.com/office/drawing/2010/main" val="0"/>
              </a:ext>
            </a:extLst>
          </a:blip>
          <a:srcRect l="52625" t="50000"/>
          <a:stretch/>
        </p:blipFill>
        <p:spPr bwMode="auto">
          <a:xfrm>
            <a:off x="12176919" y="2922969"/>
            <a:ext cx="3800716" cy="352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494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5117" t="37026" r="35556" b="28738"/>
          <a:stretch/>
        </p:blipFill>
        <p:spPr bwMode="auto">
          <a:xfrm>
            <a:off x="11006109" y="2895600"/>
            <a:ext cx="4340436" cy="425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1213494" y="5021528"/>
            <a:ext cx="3869843" cy="3519323"/>
            <a:chOff x="11024286" y="5326290"/>
            <a:chExt cx="3804547" cy="3519323"/>
          </a:xfrm>
        </p:grpSpPr>
        <p:cxnSp>
          <p:nvCxnSpPr>
            <p:cNvPr id="5" name="Straight Connector 4"/>
            <p:cNvCxnSpPr/>
            <p:nvPr/>
          </p:nvCxnSpPr>
          <p:spPr>
            <a:xfrm>
              <a:off x="12954000" y="5326290"/>
              <a:ext cx="0" cy="2446074"/>
            </a:xfrm>
            <a:prstGeom prst="line">
              <a:avLst/>
            </a:prstGeom>
            <a:ln w="254000">
              <a:solidFill>
                <a:srgbClr val="7030A0"/>
              </a:solidFill>
              <a:head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1024286" y="7893601"/>
              <a:ext cx="3804547" cy="0"/>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125201" y="7772365"/>
              <a:ext cx="0" cy="1073248"/>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4706601" y="7772365"/>
              <a:ext cx="0" cy="1073248"/>
            </a:xfrm>
            <a:prstGeom prst="line">
              <a:avLst/>
            </a:prstGeom>
            <a:ln w="2540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1353800" y="5326290"/>
              <a:ext cx="1589904" cy="7713"/>
            </a:xfrm>
            <a:prstGeom prst="line">
              <a:avLst/>
            </a:prstGeom>
            <a:ln w="254000">
              <a:solidFill>
                <a:srgbClr val="7030A0"/>
              </a:solidFill>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11471154" y="7747688"/>
            <a:ext cx="3332835" cy="7931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BẮT ĐẦU NÀO</a:t>
            </a:r>
            <a:endParaRPr lang="en-US" sz="3200" b="1"/>
          </a:p>
        </p:txBody>
      </p:sp>
      <p:sp>
        <p:nvSpPr>
          <p:cNvPr id="11" name="Rounded Rectangle 10">
            <a:hlinkClick r:id="rId3" action="ppaction://hlinkpres?slideindex=1&amp;slidetitle="/>
          </p:cNvPr>
          <p:cNvSpPr/>
          <p:nvPr/>
        </p:nvSpPr>
        <p:spPr>
          <a:xfrm>
            <a:off x="4329077" y="3048001"/>
            <a:ext cx="2635265" cy="1985883"/>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hlinkClick r:id="rId4" action="ppaction://hlinkpres?slideindex=1&amp;slidetitle="/>
          </p:cNvPr>
          <p:cNvSpPr/>
          <p:nvPr/>
        </p:nvSpPr>
        <p:spPr>
          <a:xfrm>
            <a:off x="1418554" y="5944449"/>
            <a:ext cx="2635265" cy="1985883"/>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hlinkClick r:id="rId5" action="ppaction://hlinkpres?slideindex=1&amp;slidetitle="/>
          </p:cNvPr>
          <p:cNvSpPr/>
          <p:nvPr/>
        </p:nvSpPr>
        <p:spPr>
          <a:xfrm>
            <a:off x="7179454" y="5923820"/>
            <a:ext cx="2635265" cy="198588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rId6" action="ppaction://hlinkpres?slideindex=1&amp;slidetitle="/>
          </p:cNvPr>
          <p:cNvSpPr/>
          <p:nvPr/>
        </p:nvSpPr>
        <p:spPr>
          <a:xfrm>
            <a:off x="7162523" y="3048002"/>
            <a:ext cx="2635265" cy="1985883"/>
          </a:xfrm>
          <a:prstGeom prst="round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rId7" action="ppaction://hlinkpres?slideindex=1&amp;slidetitle="/>
          </p:cNvPr>
          <p:cNvSpPr/>
          <p:nvPr/>
        </p:nvSpPr>
        <p:spPr>
          <a:xfrm>
            <a:off x="4254492" y="5954170"/>
            <a:ext cx="2635265" cy="198588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5"/>
          <p:cNvSpPr>
            <a:spLocks noChangeArrowheads="1"/>
          </p:cNvSpPr>
          <p:nvPr/>
        </p:nvSpPr>
        <p:spPr bwMode="auto">
          <a:xfrm>
            <a:off x="4550922" y="1295400"/>
            <a:ext cx="69202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FF33CC"/>
                </a:solidFill>
                <a:latin typeface="VNI-Avo" pitchFamily="2" charset="0"/>
                <a:cs typeface="Times New Roman" pitchFamily="18" charset="0"/>
              </a:rPr>
              <a:t>TROØ CHÔI: SAÉC MAØU EM YEÂU</a:t>
            </a:r>
            <a:endParaRPr lang="en-GB" sz="3600" b="1">
              <a:solidFill>
                <a:srgbClr val="FF33CC"/>
              </a:solidFill>
              <a:latin typeface="VNI-Avo" pitchFamily="2" charset="0"/>
              <a:cs typeface="Times New Roman" pitchFamily="18" charset="0"/>
            </a:endParaRPr>
          </a:p>
        </p:txBody>
      </p:sp>
      <p:sp>
        <p:nvSpPr>
          <p:cNvPr id="17" name="Rounded Rectangle 16">
            <a:hlinkClick r:id="rId8" action="ppaction://hlinkpres?slideindex=1&amp;slidetitle="/>
          </p:cNvPr>
          <p:cNvSpPr/>
          <p:nvPr/>
        </p:nvSpPr>
        <p:spPr>
          <a:xfrm>
            <a:off x="1418554" y="3048000"/>
            <a:ext cx="2635265" cy="1985883"/>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617134" y="149573"/>
            <a:ext cx="7013458" cy="1117345"/>
            <a:chOff x="4539228" y="210532"/>
            <a:chExt cx="6895119" cy="1117345"/>
          </a:xfrm>
        </p:grpSpPr>
        <p:grpSp>
          <p:nvGrpSpPr>
            <p:cNvPr id="19" name="Group 18"/>
            <p:cNvGrpSpPr/>
            <p:nvPr/>
          </p:nvGrpSpPr>
          <p:grpSpPr>
            <a:xfrm>
              <a:off x="4539228" y="210532"/>
              <a:ext cx="6895119" cy="1117345"/>
              <a:chOff x="4539228" y="210532"/>
              <a:chExt cx="6895119" cy="1117345"/>
            </a:xfrm>
          </p:grpSpPr>
          <p:sp>
            <p:nvSpPr>
              <p:cNvPr id="21" name="TextBox 20"/>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22" name="TextBox 21"/>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20" name="Straight Connector 19"/>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3"/>
                                        </p:tgtEl>
                                        <p:attrNameLst>
                                          <p:attrName>r</p:attrName>
                                        </p:attrNameLst>
                                      </p:cBhvr>
                                    </p:animRo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3" grpId="0" animBg="1"/>
      <p:bldP spid="14"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loigiaihay.com/picture/2022/031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9" y="381000"/>
            <a:ext cx="1524000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54485"/>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014119" y="1266918"/>
            <a:ext cx="661647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2" name="Rectangle 1"/>
          <p:cNvSpPr/>
          <p:nvPr/>
        </p:nvSpPr>
        <p:spPr>
          <a:xfrm>
            <a:off x="1563435" y="2828092"/>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diễn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thoại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điệu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phù</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hợp</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đi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tìm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tiếng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hát</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một</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tài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năng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âm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nhạc</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smtClean="0">
                <a:solidFill>
                  <a:srgbClr val="0000CC"/>
                </a:solidFill>
                <a:latin typeface="Times New Roman" pitchFamily="18" charset="0"/>
                <a:cs typeface="Times New Roman" pitchFamily="18" charset="0"/>
              </a:rPr>
              <a:t>Còn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lại</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Luyện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tìm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hiểu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438380"/>
            <a:ext cx="14048298" cy="1323439"/>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Chỉ </a:t>
            </a:r>
            <a:r>
              <a:rPr lang="en-US" sz="4000" b="1" dirty="0" err="1">
                <a:solidFill>
                  <a:srgbClr val="0000FF"/>
                </a:solidFill>
                <a:latin typeface="Times New Roman" panose="02020603050405020304" pitchFamily="18" charset="0"/>
                <a:cs typeface="Times New Roman" panose="02020603050405020304" pitchFamily="18" charset="0"/>
              </a:rPr>
              <a:t>chốc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lát</a:t>
            </a:r>
            <a:r>
              <a:rPr lang="en-US" sz="4000" b="1" dirty="0">
                <a:solidFill>
                  <a:srgbClr val="0000FF"/>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ngôi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xinh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xắn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được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xây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xong</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dưới</a:t>
            </a:r>
            <a:r>
              <a:rPr lang="en-US" sz="4000" b="1" dirty="0">
                <a:solidFill>
                  <a:srgbClr val="0000FF"/>
                </a:solidFill>
                <a:latin typeface="Times New Roman" panose="02020603050405020304" pitchFamily="18" charset="0"/>
                <a:cs typeface="Times New Roman" panose="02020603050405020304" pitchFamily="18" charset="0"/>
              </a:rPr>
              <a:t> ô </a:t>
            </a:r>
            <a:r>
              <a:rPr lang="en-US" sz="4000" b="1" dirty="0" err="1">
                <a:solidFill>
                  <a:srgbClr val="0000FF"/>
                </a:solidFill>
                <a:latin typeface="Times New Roman" panose="02020603050405020304" pitchFamily="18" charset="0"/>
                <a:cs typeface="Times New Roman" panose="02020603050405020304" pitchFamily="18" charset="0"/>
              </a:rPr>
              <a:t>nấm</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giữa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vùng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cỏ</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xanh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tươi</a:t>
            </a:r>
            <a:r>
              <a:rPr lang="en-US" sz="4000" b="1" smtClean="0">
                <a:solidFill>
                  <a:srgbClr val="0000FF"/>
                </a:solidFill>
                <a:latin typeface="Times New Roman" panose="02020603050405020304" pitchFamily="18" charset="0"/>
                <a:cs typeface="Times New Roman" panose="02020603050405020304" pitchFamily="18" charset="0"/>
              </a:rPr>
              <a:t>.</a:t>
            </a:r>
            <a:r>
              <a:rPr lang="en-US" sz="4000" b="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23319" y="3077886"/>
            <a:ext cx="2973906"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nhảy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x</a:t>
            </a:r>
            <a:r>
              <a:rPr lang="en-US" sz="4000" b="1" i="1" dirty="0" err="1" smtClean="0">
                <a:solidFill>
                  <a:srgbClr val="0000CC"/>
                </a:solidFill>
                <a:latin typeface="Times New Roman" pitchFamily="18" charset="0"/>
                <a:cs typeface="Times New Roman" pitchFamily="18" charset="0"/>
              </a:rPr>
              <a:t>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4593567" y="3078575"/>
            <a:ext cx="2171701"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vang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ên</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6736332" y="3077886"/>
            <a:ext cx="2391109"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r</a:t>
            </a:r>
            <a:r>
              <a:rPr lang="en-US" sz="4000" b="1" i="1" dirty="0" err="1" smtClean="0">
                <a:solidFill>
                  <a:srgbClr val="0000CC"/>
                </a:solidFill>
                <a:latin typeface="Times New Roman" pitchFamily="18" charset="0"/>
                <a:cs typeface="Times New Roman" pitchFamily="18" charset="0"/>
              </a:rPr>
              <a:t>ủ</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nhau</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4937919" y="1266918"/>
            <a:ext cx="669267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19" name="Rectangle 18"/>
          <p:cNvSpPr/>
          <p:nvPr/>
        </p:nvSpPr>
        <p:spPr>
          <a:xfrm>
            <a:off x="8948144" y="3088953"/>
            <a:ext cx="2391109"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ch</a:t>
            </a:r>
            <a:r>
              <a:rPr lang="en-US" sz="4000" b="1" i="1" dirty="0" err="1" smtClean="0">
                <a:solidFill>
                  <a:srgbClr val="FF0000"/>
                </a:solidFill>
                <a:latin typeface="Times New Roman" pitchFamily="18" charset="0"/>
                <a:cs typeface="Times New Roman" pitchFamily="18" charset="0"/>
              </a:rPr>
              <a:t>ốc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át</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11040404" y="3050247"/>
            <a:ext cx="2391109"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v</a:t>
            </a:r>
            <a:r>
              <a:rPr lang="en-US" sz="4000" b="1" i="1" dirty="0" err="1" smtClean="0">
                <a:solidFill>
                  <a:srgbClr val="0000CC"/>
                </a:solidFill>
                <a:latin typeface="Times New Roman" pitchFamily="18" charset="0"/>
                <a:cs typeface="Times New Roman" pitchFamily="18" charset="0"/>
              </a:rPr>
              <a:t>ùng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cỏ</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164566" y="6073914"/>
            <a:ext cx="3457424" cy="707886"/>
          </a:xfrm>
          <a:prstGeom prst="rect">
            <a:avLst/>
          </a:prstGeom>
        </p:spPr>
        <p:txBody>
          <a:bodyPr wrap="square">
            <a:spAutoFit/>
          </a:bodyPr>
          <a:lstStyle/>
          <a:p>
            <a:pPr algn="just"/>
            <a:r>
              <a:rPr lang="en-US" sz="4000" b="1" u="sng" smtClean="0">
                <a:solidFill>
                  <a:srgbClr val="FF0000"/>
                </a:solidFill>
                <a:latin typeface="Times New Roman" panose="02020603050405020304" pitchFamily="18" charset="0"/>
                <a:cs typeface="Times New Roman" panose="02020603050405020304" pitchFamily="18" charset="0"/>
              </a:rPr>
              <a:t>Giải nghĩa từ:</a:t>
            </a:r>
            <a:endParaRPr lang="en-US" sz="4000" b="1" u="sng"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2" action="ppaction://hlinkpres?slideindex=1&amp;slidetitle="/>
          </p:cNvPr>
          <p:cNvSpPr/>
          <p:nvPr/>
        </p:nvSpPr>
        <p:spPr>
          <a:xfrm>
            <a:off x="2408179" y="7162800"/>
            <a:ext cx="1691540"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tràng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3" action="ppaction://hlinkpres?slideindex=1&amp;slidetitle="/>
          </p:cNvPr>
          <p:cNvSpPr/>
          <p:nvPr/>
        </p:nvSpPr>
        <p:spPr>
          <a:xfrm>
            <a:off x="4910138" y="7146786"/>
            <a:ext cx="3457424"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Nghểnh đầu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4" action="ppaction://hlinkpres?slideindex=1&amp;slidetitle="/>
          </p:cNvPr>
          <p:cNvSpPr/>
          <p:nvPr/>
        </p:nvSpPr>
        <p:spPr>
          <a:xfrm>
            <a:off x="8904430" y="7146786"/>
            <a:ext cx="3457424" cy="707886"/>
          </a:xfrm>
          <a:prstGeom prst="rect">
            <a:avLst/>
          </a:prstGeom>
        </p:spPr>
        <p:txBody>
          <a:bodyPr wrap="square">
            <a:spAutoFit/>
          </a:bodyPr>
          <a:lstStyle/>
          <a:p>
            <a:pPr algn="just"/>
            <a:r>
              <a:rPr lang="en-US" sz="4000" b="1" smtClean="0">
                <a:solidFill>
                  <a:srgbClr val="0000FF"/>
                </a:solidFill>
                <a:latin typeface="Times New Roman" panose="02020603050405020304" pitchFamily="18" charset="0"/>
                <a:cs typeface="Times New Roman" panose="02020603050405020304" pitchFamily="18" charset="0"/>
              </a:rPr>
              <a:t>Láng giềng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P spid="19"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sang </a:t>
            </a:r>
            <a:r>
              <a:rPr lang="en-US" sz="3600" b="1" dirty="0" err="1" smtClean="0">
                <a:solidFill>
                  <a:srgbClr val="FF0000"/>
                </a:solidFill>
                <a:latin typeface="Times New Roman" pitchFamily="18" charset="0"/>
                <a:cs typeface="Times New Roman" pitchFamily="18" charset="0"/>
              </a:rPr>
              <a:t>sớm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chuyện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xảy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chuồn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chuồn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chú</a:t>
            </a:r>
            <a:r>
              <a:rPr lang="en-US" sz="3600" b="1" dirty="0" smtClean="0">
                <a:solidFill>
                  <a:srgbClr val="FF0000"/>
                </a:solidFill>
                <a:latin typeface="Times New Roman" pitchFamily="18" charset="0"/>
                <a:cs typeface="Times New Roman" pitchFamily="18" charset="0"/>
              </a:rPr>
              <a:t> ý?</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532914" y="3881183"/>
            <a:ext cx="10149205"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a:t>
            </a:r>
            <a:r>
              <a:rPr lang="nl-NL" sz="3600" b="1" dirty="0">
                <a:solidFill>
                  <a:srgbClr val="0000CC"/>
                </a:solidFill>
                <a:latin typeface="Times New Roman" panose="02020603050405020304" pitchFamily="18" charset="0"/>
                <a:cs typeface="Times New Roman" panose="02020603050405020304" pitchFamily="18" charset="0"/>
              </a:rPr>
              <a:t>Vào sáng sớm, một âm thanh vang lên từ đâu không rõ khiến cào cào, nhái bén, chuồn chuồn chú ý.</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40" name="Rectangle 39"/>
          <p:cNvSpPr/>
          <p:nvPr/>
        </p:nvSpPr>
        <p:spPr>
          <a:xfrm>
            <a:off x="5532914" y="5943600"/>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điều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5646896" y="6781524"/>
            <a:ext cx="10210801" cy="1200329"/>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+Các bạn phát hiện ra dế than vừa xây nhà vừa hát.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85474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3: Chi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cuộc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gặp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 </a:t>
            </a:r>
            <a:r>
              <a:rPr lang="en-US" sz="3600" b="1" dirty="0" err="1" smtClean="0">
                <a:solidFill>
                  <a:srgbClr val="FF0000"/>
                </a:solidFill>
                <a:latin typeface="Times New Roman" pitchFamily="18" charset="0"/>
                <a:cs typeface="Times New Roman" pitchFamily="18" charset="0"/>
              </a:rPr>
              <a:t>rất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mật</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00701" y="4406705"/>
            <a:ext cx="10149205" cy="3970318"/>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a:t>
            </a:r>
            <a:r>
              <a:rPr lang="nl-NL" sz="3600" b="1" dirty="0">
                <a:solidFill>
                  <a:srgbClr val="0000CC"/>
                </a:solidFill>
                <a:latin typeface="Times New Roman" panose="02020603050405020304" pitchFamily="18" charset="0"/>
                <a:cs typeface="Times New Roman" panose="02020603050405020304" pitchFamily="18" charset="0"/>
              </a:rPr>
              <a:t>Khi đế than vừa dứt lời hát, các bạn đã vỗ tay rất to thể hiện sự thán phục đối với dế than. Sau đó các bạn đã tự giới thiệu mình để làm quen với dế than. Các bạn khen ngợi dế than hát rất hay, là một tài năng âm nhạc.Còn dế than khiêm tốn chỉ nhận mình là một thợ đào đất. </a:t>
            </a:r>
            <a:r>
              <a:rPr lang="nl-NL"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383321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4: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559749" y="3628114"/>
            <a:ext cx="10149205" cy="1200329"/>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Các bạn đã xúm vào giúp dế than xây nhà.</a:t>
            </a:r>
            <a:endParaRPr lang="en-US" sz="3600" b="1" dirty="0">
              <a:solidFill>
                <a:srgbClr val="0000CC"/>
              </a:solidFill>
              <a:latin typeface="Times New Roman" panose="02020603050405020304" pitchFamily="18" charset="0"/>
              <a:cs typeface="Times New Roman" panose="02020603050405020304" pitchFamily="18" charset="0"/>
            </a:endParaRPr>
          </a:p>
          <a:p>
            <a:pPr algn="just"/>
            <a:r>
              <a:rPr lang="nl-NL" sz="3600" b="1" dirty="0" smtClean="0">
                <a:solidFill>
                  <a:srgbClr val="0000CC"/>
                </a:solidFill>
                <a:latin typeface="Times New Roman" panose="02020603050405020304" pitchFamily="18" charset="0"/>
                <a:cs typeface="Times New Roman" panose="02020603050405020304" pitchFamily="18" charset="0"/>
              </a:rPr>
              <a:t> </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sp>
        <p:nvSpPr>
          <p:cNvPr id="40" name="Rectangle 39"/>
          <p:cNvSpPr/>
          <p:nvPr/>
        </p:nvSpPr>
        <p:spPr>
          <a:xfrm>
            <a:off x="5658078" y="4594378"/>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dế</a:t>
            </a:r>
            <a:r>
              <a:rPr lang="en-US" sz="3600" b="1" dirty="0" smtClean="0">
                <a:solidFill>
                  <a:srgbClr val="FF0000"/>
                </a:solidFill>
                <a:latin typeface="Times New Roman" pitchFamily="18" charset="0"/>
                <a:cs typeface="Times New Roman" pitchFamily="18" charset="0"/>
              </a:rPr>
              <a:t> than?</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5797358" y="6022942"/>
            <a:ext cx="10210801"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 Việc </a:t>
            </a:r>
            <a:r>
              <a:rPr lang="nl-NL" sz="3600" b="1" dirty="0">
                <a:solidFill>
                  <a:srgbClr val="0000CC"/>
                </a:solidFill>
                <a:latin typeface="Times New Roman" panose="02020603050405020304" pitchFamily="18" charset="0"/>
                <a:cs typeface="Times New Roman" panose="02020603050405020304" pitchFamily="18" charset="0"/>
              </a:rPr>
              <a:t>các bạn giúp đỡ dế than thể hiện sự tốt bụng, thân thiện của các bạn chuồn chuồn, nhái bén, cào cào; sự đoàn kết của  những người bạn tốt; tình bạn đngá quý giữ các con vật</a:t>
            </a:r>
            <a:endParaRPr lang="en-US" sz="3600" b="1" dirty="0">
              <a:solidFill>
                <a:srgbClr val="0000CC"/>
              </a:solidFill>
              <a:latin typeface="Times New Roman" pitchFamily="18" charset="0"/>
              <a:cs typeface="Times New Roman" pitchFamily="18" charset="0"/>
            </a:endParaRPr>
          </a:p>
        </p:txBody>
      </p:sp>
      <p:cxnSp>
        <p:nvCxnSpPr>
          <p:cNvPr id="33" name="Straight Connector 32"/>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4" name="Rectangle 33"/>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326233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1470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5090319" y="1266918"/>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29: NGÔI NHÀ TRONG CỎ</a:t>
            </a:r>
          </a:p>
        </p:txBody>
      </p:sp>
      <p:grpSp>
        <p:nvGrpSpPr>
          <p:cNvPr id="33" name="Group 32"/>
          <p:cNvGrpSpPr/>
          <p:nvPr/>
        </p:nvGrpSpPr>
        <p:grpSpPr>
          <a:xfrm>
            <a:off x="5852319" y="3759048"/>
            <a:ext cx="9525001" cy="3705605"/>
            <a:chOff x="6004721" y="4166805"/>
            <a:chExt cx="9525001" cy="3409567"/>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62438" y="1109088"/>
              <a:ext cx="340956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614319" y="4522046"/>
              <a:ext cx="8369603" cy="2633653"/>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Câu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hỏi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hơn</a:t>
              </a:r>
              <a:r>
                <a:rPr lang="en-US" dirty="0" smtClean="0"/>
                <a:t>.</a:t>
              </a:r>
              <a:endParaRPr lang="en-US" dirty="0"/>
            </a:p>
          </p:txBody>
        </p:sp>
      </p:grpSp>
      <p:sp>
        <p:nvSpPr>
          <p:cNvPr id="5" name="Rectangle 4"/>
          <p:cNvSpPr/>
          <p:nvPr/>
        </p:nvSpPr>
        <p:spPr>
          <a:xfrm>
            <a:off x="9307967" y="2944795"/>
            <a:ext cx="2792752" cy="707886"/>
          </a:xfrm>
          <a:prstGeom prst="rect">
            <a:avLst/>
          </a:prstGeom>
        </p:spPr>
        <p:txBody>
          <a:bodyPr wrap="none">
            <a:spAutoFit/>
          </a:body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cxnSp>
        <p:nvCxnSpPr>
          <p:cNvPr id="36" name="Straight Connector 3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7" name="Rectangle 36"/>
          <p:cNvSpPr/>
          <p:nvPr/>
        </p:nvSpPr>
        <p:spPr>
          <a:xfrm>
            <a:off x="556080" y="2590852"/>
            <a:ext cx="2511476"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nhảy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881201" y="2636696"/>
            <a:ext cx="2044149" cy="646331"/>
          </a:xfrm>
          <a:prstGeom prst="rect">
            <a:avLst/>
          </a:prstGeom>
        </p:spPr>
        <p:txBody>
          <a:bodyPr wrap="none">
            <a:spAutoFit/>
          </a:bodyPr>
          <a:lstStyle/>
          <a:p>
            <a:pPr algn="just"/>
            <a:r>
              <a:rPr lang="en-US" sz="3600" b="1" i="1" dirty="0" err="1" smtClean="0">
                <a:solidFill>
                  <a:srgbClr val="FF0000"/>
                </a:solidFill>
                <a:latin typeface="Times New Roman" pitchFamily="18" charset="0"/>
                <a:cs typeface="Times New Roman" pitchFamily="18" charset="0"/>
              </a:rPr>
              <a:t>v</a:t>
            </a:r>
            <a:r>
              <a:rPr lang="en-US" sz="3600" b="1" i="1" dirty="0" err="1" smtClean="0">
                <a:solidFill>
                  <a:srgbClr val="0000CC"/>
                </a:solidFill>
                <a:latin typeface="Times New Roman" pitchFamily="18" charset="0"/>
                <a:cs typeface="Times New Roman" pitchFamily="18" charset="0"/>
              </a:rPr>
              <a:t>ang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ên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50383" y="3178648"/>
            <a:ext cx="239110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ủ</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58933" y="4406705"/>
            <a:ext cx="5036186" cy="2862322"/>
          </a:xfrm>
          <a:prstGeom prst="rect">
            <a:avLst/>
          </a:prstGeom>
        </p:spPr>
        <p:txBody>
          <a:bodyPr wrap="square">
            <a:spAutoFit/>
          </a:bodyPr>
          <a:lstStyle/>
          <a:p>
            <a:pPr algn="just"/>
            <a:r>
              <a:rPr lang="en-US" sz="3600" b="1" smtClean="0">
                <a:solidFill>
                  <a:srgbClr val="0000FF"/>
                </a:solidFill>
                <a:latin typeface="Times New Roman" panose="02020603050405020304" pitchFamily="18" charset="0"/>
                <a:cs typeface="Times New Roman" panose="02020603050405020304" pitchFamily="18" charset="0"/>
              </a:rPr>
              <a:t>Chỉ </a:t>
            </a:r>
            <a:r>
              <a:rPr lang="en-US" sz="3600" b="1" dirty="0" err="1">
                <a:solidFill>
                  <a:srgbClr val="0000FF"/>
                </a:solidFill>
                <a:latin typeface="Times New Roman" panose="02020603050405020304" pitchFamily="18" charset="0"/>
                <a:cs typeface="Times New Roman" panose="02020603050405020304" pitchFamily="18" charset="0"/>
              </a:rPr>
              <a:t>chốc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lát</a:t>
            </a:r>
            <a:r>
              <a:rPr lang="en-US" sz="3600" b="1" dirty="0">
                <a:solidFill>
                  <a:srgbClr val="0000FF"/>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ngôi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xinh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xắn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đã</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được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xong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dưới</a:t>
            </a:r>
            <a:r>
              <a:rPr lang="en-US" sz="3600" b="1" dirty="0">
                <a:solidFill>
                  <a:srgbClr val="0000FF"/>
                </a:solidFill>
                <a:latin typeface="Times New Roman" panose="02020603050405020304" pitchFamily="18" charset="0"/>
                <a:cs typeface="Times New Roman" panose="02020603050405020304" pitchFamily="18" charset="0"/>
              </a:rPr>
              <a:t> ô </a:t>
            </a:r>
            <a:r>
              <a:rPr lang="en-US" sz="3600" b="1" dirty="0" err="1">
                <a:solidFill>
                  <a:srgbClr val="0000FF"/>
                </a:solidFill>
                <a:latin typeface="Times New Roman" panose="02020603050405020304" pitchFamily="18" charset="0"/>
                <a:cs typeface="Times New Roman" panose="02020603050405020304" pitchFamily="18" charset="0"/>
              </a:rPr>
              <a:t>nấm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giữa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vùng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cỏ</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xanh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tươi</a:t>
            </a:r>
            <a:r>
              <a:rPr lang="en-US" sz="3600" b="1" smtClean="0">
                <a:solidFill>
                  <a:srgbClr val="0000FF"/>
                </a:solidFill>
                <a:latin typeface="Times New Roman" panose="02020603050405020304" pitchFamily="18" charset="0"/>
                <a:cs typeface="Times New Roman" panose="02020603050405020304" pitchFamily="18" charset="0"/>
              </a:rPr>
              <a:t>.</a:t>
            </a:r>
            <a:r>
              <a:rPr lang="en-US"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2625407" y="3217097"/>
            <a:ext cx="2391109"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ốc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lát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50382" y="3759049"/>
            <a:ext cx="2391109"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v</a:t>
            </a:r>
            <a:r>
              <a:rPr lang="en-US" sz="3600" b="1" i="1" err="1" smtClean="0">
                <a:solidFill>
                  <a:srgbClr val="0000CC"/>
                </a:solidFill>
                <a:latin typeface="Times New Roman" pitchFamily="18" charset="0"/>
                <a:cs typeface="Times New Roman" pitchFamily="18" charset="0"/>
              </a:rPr>
              <a:t>ùng</a:t>
            </a:r>
            <a:r>
              <a:rPr lang="en-US" sz="3600" b="1" i="1" smtClean="0">
                <a:solidFill>
                  <a:srgbClr val="0000CC"/>
                </a:solidFill>
                <a:latin typeface="Times New Roman" pitchFamily="18" charset="0"/>
                <a:cs typeface="Times New Roman" pitchFamily="18" charset="0"/>
              </a:rPr>
              <a:t> cỏ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945116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9715</TotalTime>
  <Words>925</Words>
  <Application>Microsoft Office PowerPoint</Application>
  <PresentationFormat>Custom</PresentationFormat>
  <Paragraphs>108</Paragraphs>
  <Slides>14</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Times New Roman</vt:lpstr>
      <vt:lpstr>VNI-Avo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1097</cp:revision>
  <dcterms:created xsi:type="dcterms:W3CDTF">2008-09-09T22:52:10Z</dcterms:created>
  <dcterms:modified xsi:type="dcterms:W3CDTF">2025-05-13T01:42:00Z</dcterms:modified>
</cp:coreProperties>
</file>