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327" r:id="rId2"/>
    <p:sldId id="408" r:id="rId3"/>
    <p:sldId id="427" r:id="rId4"/>
    <p:sldId id="428" r:id="rId5"/>
    <p:sldId id="426" r:id="rId6"/>
    <p:sldId id="455" r:id="rId7"/>
    <p:sldId id="457" r:id="rId8"/>
    <p:sldId id="459" r:id="rId9"/>
    <p:sldId id="461" r:id="rId10"/>
    <p:sldId id="465" r:id="rId11"/>
    <p:sldId id="463" r:id="rId12"/>
    <p:sldId id="464" r:id="rId13"/>
    <p:sldId id="340" r:id="rId14"/>
  </p:sldIdLst>
  <p:sldSz cx="16276638" cy="9144000"/>
  <p:notesSz cx="6858000" cy="9144000"/>
  <p:custDataLst>
    <p:tags r:id="rId16"/>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0000"/>
    <a:srgbClr val="0000CC"/>
    <a:srgbClr val="FF0066"/>
    <a:srgbClr val="FF7C80"/>
    <a:srgbClr val="FF6600"/>
    <a:srgbClr val="6600CC"/>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52" d="100"/>
          <a:sy n="52" d="100"/>
        </p:scale>
        <p:origin x="460" y="36"/>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tags" Target="tags/tag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13</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extLst>
      <p:ext uri="{BB962C8B-B14F-4D97-AF65-F5344CB8AC3E}">
        <p14:creationId xmlns:p14="http://schemas.microsoft.com/office/powerpoint/2010/main" val="2053487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hyperlink" Target="giai%20nghia%20tu/Dien%20nang%20luong.pptx" TargetMode="External"/><Relationship Id="rId2" Type="http://schemas.openxmlformats.org/officeDocument/2006/relationships/hyperlink" Target="giai%20nghia%20tu/Dinh%20huong.pptx"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a:t>
            </a:r>
            <a:r>
              <a:rPr lang="vi-VN" altLang="en-US" sz="3500" b="1">
                <a:solidFill>
                  <a:srgbClr val="FF0066"/>
                </a:solidFill>
                <a:latin typeface="Times New Roman" pitchFamily="18" charset="0"/>
              </a:rPr>
              <a:t>HẢI THÀNH</a:t>
            </a:r>
            <a:endParaRPr lang="en-US" altLang="en-US" sz="3500" b="1" dirty="0">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1204119" y="3997612"/>
            <a:ext cx="13792200" cy="173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30: NHỮNG NGỌN HẢI ĐĂNG(T1,2)</a:t>
            </a:r>
            <a:endPar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err="1" smtClean="0">
                <a:solidFill>
                  <a:srgbClr val="0000CC"/>
                </a:solidFill>
                <a:latin typeface="Times New Roman" pitchFamily="18" charset="0"/>
                <a:cs typeface="Times New Roman" pitchFamily="18" charset="0"/>
              </a:rPr>
              <a:t>hoa</a:t>
            </a:r>
            <a:r>
              <a:rPr lang="en-US" sz="3600" b="1" i="1" smtClean="0">
                <a:solidFill>
                  <a:srgbClr val="0000CC"/>
                </a:solidFill>
                <a:latin typeface="Times New Roman" pitchFamily="18" charset="0"/>
                <a:cs typeface="Times New Roman" pitchFamily="18" charset="0"/>
              </a:rPr>
              <a:t> N</a:t>
            </a:r>
            <a:endParaRPr lang="en-US" sz="3600" b="1" dirty="0">
              <a:solidFill>
                <a:srgbClr val="0000CC"/>
              </a:solidFill>
              <a:latin typeface="Times New Roman" pitchFamily="18" charset="0"/>
              <a:cs typeface="Times New Roman" pitchFamily="18" charset="0"/>
            </a:endParaRPr>
          </a:p>
        </p:txBody>
      </p:sp>
      <p:pic>
        <p:nvPicPr>
          <p:cNvPr id="3" name="Hướng dẫn viết chữ N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335104" y="3352388"/>
            <a:ext cx="9448800" cy="5258716"/>
          </a:xfrm>
          <a:prstGeom prst="rect">
            <a:avLst/>
          </a:prstGeom>
        </p:spPr>
      </p:pic>
    </p:spTree>
    <p:extLst>
      <p:ext uri="{BB962C8B-B14F-4D97-AF65-F5344CB8AC3E}">
        <p14:creationId xmlns:p14="http://schemas.microsoft.com/office/powerpoint/2010/main" val="1212437290"/>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242719" y="1234958"/>
            <a:ext cx="68580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15823" y="4861343"/>
            <a:ext cx="3390900" cy="769441"/>
          </a:xfrm>
          <a:prstGeom prst="rect">
            <a:avLst/>
          </a:prstGeom>
        </p:spPr>
        <p:txBody>
          <a:bodyPr wrap="square">
            <a:spAutoFit/>
          </a:bodyPr>
          <a:lstStyle/>
          <a:p>
            <a:pPr algn="just"/>
            <a:r>
              <a:rPr lang="en-US" sz="4400" b="1" dirty="0" err="1" smtClean="0">
                <a:solidFill>
                  <a:srgbClr val="0000CC"/>
                </a:solidFill>
                <a:latin typeface="HP001 4 hàng" pitchFamily="34" charset="0"/>
                <a:cs typeface="Times New Roman" pitchFamily="18" charset="0"/>
              </a:rPr>
              <a:t>Mũi</a:t>
            </a:r>
            <a:r>
              <a:rPr lang="en-US" sz="4400" b="1" dirty="0" smtClean="0">
                <a:solidFill>
                  <a:srgbClr val="0000CC"/>
                </a:solidFill>
                <a:latin typeface="HP001 4 hàng" pitchFamily="34" charset="0"/>
                <a:cs typeface="Times New Roman" pitchFamily="18" charset="0"/>
              </a:rPr>
              <a:t> né</a:t>
            </a:r>
            <a:endParaRPr lang="en-US" sz="440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2417903542"/>
      </p:ext>
    </p:extLst>
  </p:cSld>
  <p:clrMapOvr>
    <a:masterClrMapping/>
  </p:clrMapOvr>
  <p:transition spd="slow">
    <p:split orient="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597415" y="3528076"/>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785519" y="1266918"/>
            <a:ext cx="71628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559775" y="4708519"/>
            <a:ext cx="11915176" cy="1791516"/>
          </a:xfrm>
          <a:prstGeom prst="rect">
            <a:avLst/>
          </a:prstGeom>
        </p:spPr>
        <p:txBody>
          <a:bodyPr wrap="square">
            <a:spAutoFit/>
          </a:bodyPr>
          <a:lstStyle/>
          <a:p>
            <a:pPr algn="just">
              <a:lnSpc>
                <a:spcPct val="125000"/>
              </a:lnSpc>
              <a:spcBef>
                <a:spcPts val="200"/>
              </a:spcBef>
            </a:pPr>
            <a:r>
              <a:rPr lang="vi-VN" sz="4350" b="1">
                <a:solidFill>
                  <a:srgbClr val="0000CC"/>
                </a:solidFill>
                <a:latin typeface="HP001 4 hàng" pitchFamily="34" charset="0"/>
                <a:cs typeface="Times New Roman" pitchFamily="18" charset="0"/>
              </a:rPr>
              <a:t>ĐŬg Tháp jưƟ cò bay </a:t>
            </a:r>
            <a:r>
              <a:rPr lang="el-GR" sz="4350" b="1">
                <a:solidFill>
                  <a:srgbClr val="0000CC"/>
                </a:solidFill>
                <a:latin typeface="HP001 4 hàng" pitchFamily="34" charset="0"/>
                <a:cs typeface="Times New Roman" pitchFamily="18" charset="0"/>
              </a:rPr>
              <a:t>κ</a:t>
            </a:r>
            <a:r>
              <a:rPr lang="vi-VN" sz="4350" b="1">
                <a:solidFill>
                  <a:srgbClr val="0000CC"/>
                </a:solidFill>
                <a:latin typeface="HP001 4 hàng" pitchFamily="34" charset="0"/>
                <a:cs typeface="Times New Roman" pitchFamily="18" charset="0"/>
              </a:rPr>
              <a:t>ẳng cá</a:t>
            </a:r>
            <a:r>
              <a:rPr lang="el-GR" sz="4350" b="1">
                <a:solidFill>
                  <a:srgbClr val="0000CC"/>
                </a:solidFill>
                <a:latin typeface="HP001 4 hàng" pitchFamily="34" charset="0"/>
                <a:cs typeface="Times New Roman" pitchFamily="18" charset="0"/>
              </a:rPr>
              <a:t>ζ</a:t>
            </a:r>
          </a:p>
          <a:p>
            <a:pPr algn="just">
              <a:lnSpc>
                <a:spcPct val="125000"/>
              </a:lnSpc>
              <a:spcBef>
                <a:spcPts val="200"/>
              </a:spcBef>
            </a:pPr>
            <a:r>
              <a:rPr lang="vi-VN" sz="4350" b="1">
                <a:solidFill>
                  <a:srgbClr val="0000CC"/>
                </a:solidFill>
                <a:latin typeface="HP001 4 hàng" pitchFamily="34" charset="0"/>
                <a:cs typeface="Times New Roman" pitchFamily="18" charset="0"/>
              </a:rPr>
              <a:t>Nư</a:t>
            </a:r>
            <a:r>
              <a:rPr lang="el-GR" sz="4350" b="1">
                <a:solidFill>
                  <a:srgbClr val="0000CC"/>
                </a:solidFill>
                <a:latin typeface="HP001 4 hàng" pitchFamily="34" charset="0"/>
                <a:cs typeface="Times New Roman" pitchFamily="18" charset="0"/>
              </a:rPr>
              <a:t>ϐ </a:t>
            </a:r>
            <a:r>
              <a:rPr lang="vi-VN" sz="4350" b="1">
                <a:solidFill>
                  <a:srgbClr val="0000CC"/>
                </a:solidFill>
                <a:latin typeface="HP001 4 hàng" pitchFamily="34" charset="0"/>
                <a:cs typeface="Times New Roman" pitchFamily="18" charset="0"/>
              </a:rPr>
              <a:t>Tháp MưƟ l</a:t>
            </a:r>
            <a:r>
              <a:rPr lang="el-GR" sz="4350" b="1">
                <a:solidFill>
                  <a:srgbClr val="0000CC"/>
                </a:solidFill>
                <a:latin typeface="HP001 4 hàng" pitchFamily="34" charset="0"/>
                <a:cs typeface="Times New Roman" pitchFamily="18" charset="0"/>
              </a:rPr>
              <a:t>Ϊ</a:t>
            </a:r>
            <a:r>
              <a:rPr lang="vi-VN" sz="4350" b="1">
                <a:solidFill>
                  <a:srgbClr val="0000CC"/>
                </a:solidFill>
                <a:latin typeface="HP001 4 hàng" pitchFamily="34" charset="0"/>
                <a:cs typeface="Times New Roman" pitchFamily="18" charset="0"/>
              </a:rPr>
              <a:t>g lá</a:t>
            </a:r>
            <a:r>
              <a:rPr lang="el-GR" sz="4350" b="1">
                <a:solidFill>
                  <a:srgbClr val="0000CC"/>
                </a:solidFill>
                <a:latin typeface="HP001 4 hàng" pitchFamily="34" charset="0"/>
                <a:cs typeface="Times New Roman" pitchFamily="18" charset="0"/>
              </a:rPr>
              <a:t>ζ </a:t>
            </a:r>
            <a:r>
              <a:rPr lang="vi-VN" sz="4350" b="1">
                <a:solidFill>
                  <a:srgbClr val="0000CC"/>
                </a:solidFill>
                <a:latin typeface="HP001 4 hàng" pitchFamily="34" charset="0"/>
                <a:cs typeface="Times New Roman" pitchFamily="18" charset="0"/>
              </a:rPr>
              <a:t>cá Ǉį</a:t>
            </a:r>
            <a:endParaRPr lang="en-US" sz="4350" b="1" dirty="0">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813090189"/>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0 ngọn hải đăng cao nhất thế giới.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5919" y="228600"/>
            <a:ext cx="15544800" cy="8680891"/>
          </a:xfrm>
          <a:prstGeom prst="rect">
            <a:avLst/>
          </a:prstGeom>
        </p:spPr>
      </p:pic>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084510" y="149573"/>
            <a:ext cx="5579076" cy="1493205"/>
            <a:chOff x="5084510" y="149573"/>
            <a:chExt cx="5579076" cy="1493205"/>
          </a:xfrm>
        </p:grpSpPr>
        <p:grpSp>
          <p:nvGrpSpPr>
            <p:cNvPr id="15" name="Group 14"/>
            <p:cNvGrpSpPr/>
            <p:nvPr/>
          </p:nvGrpSpPr>
          <p:grpSpPr>
            <a:xfrm>
              <a:off x="5084510" y="149573"/>
              <a:ext cx="5492209" cy="994235"/>
              <a:chOff x="4998717" y="210532"/>
              <a:chExt cx="5399539" cy="994235"/>
            </a:xfrm>
          </p:grpSpPr>
          <p:sp>
            <p:nvSpPr>
              <p:cNvPr id="17" name="TextBox 16"/>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19"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sp>
        <p:nvSpPr>
          <p:cNvPr id="2" name="Rectangle 1"/>
          <p:cNvSpPr/>
          <p:nvPr/>
        </p:nvSpPr>
        <p:spPr>
          <a:xfrm>
            <a:off x="1563435" y="2828092"/>
            <a:ext cx="13966284" cy="1323439"/>
          </a:xfrm>
          <a:prstGeom prst="rect">
            <a:avLst/>
          </a:prstGeom>
        </p:spPr>
        <p:txBody>
          <a:bodyPr wrap="square">
            <a:spAutoFit/>
          </a:bodyPr>
          <a:lstStyle/>
          <a:p>
            <a:pPr algn="just"/>
            <a:r>
              <a:rPr lang="en-US" sz="3800" b="1" dirty="0" err="1" smtClean="0">
                <a:solidFill>
                  <a:srgbClr val="0000CC"/>
                </a:solidFill>
                <a:latin typeface="Times New Roman" pitchFamily="18" charset="0"/>
                <a:cs typeface="Times New Roman" pitchFamily="18" charset="0"/>
              </a:rPr>
              <a:t>Đọc</a:t>
            </a:r>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trôi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chảy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toàn</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bài</a:t>
            </a:r>
            <a:r>
              <a:rPr lang="en-US" sz="3800" b="1" dirty="0" smtClean="0">
                <a:solidFill>
                  <a:srgbClr val="0000CC"/>
                </a:solidFill>
                <a:latin typeface="Times New Roman" pitchFamily="18" charset="0"/>
                <a:cs typeface="Times New Roman" pitchFamily="18" charset="0"/>
              </a:rPr>
              <a:t>.</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nhấn</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giọng</a:t>
            </a:r>
            <a:r>
              <a:rPr lang="en-US" sz="4000" b="1" dirty="0">
                <a:solidFill>
                  <a:srgbClr val="0000CC"/>
                </a:solidFill>
                <a:latin typeface="Times New Roman" pitchFamily="18" charset="0"/>
                <a:cs typeface="Times New Roman" pitchFamily="18" charset="0"/>
              </a:rPr>
              <a:t> ở </a:t>
            </a:r>
            <a:r>
              <a:rPr lang="en-US" sz="4000" b="1" dirty="0" err="1">
                <a:solidFill>
                  <a:srgbClr val="0000CC"/>
                </a:solidFill>
                <a:latin typeface="Times New Roman" pitchFamily="18" charset="0"/>
                <a:cs typeface="Times New Roman" pitchFamily="18" charset="0"/>
              </a:rPr>
              <a:t>những</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từ</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ngữ</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giàu</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sức</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tả</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gợi</a:t>
            </a:r>
            <a:r>
              <a:rPr lang="en-US" sz="4000" b="1" dirty="0">
                <a:solidFill>
                  <a:srgbClr val="0000CC"/>
                </a:solidFill>
                <a:latin typeface="Times New Roman" pitchFamily="18" charset="0"/>
                <a:cs typeface="Times New Roman" pitchFamily="18" charset="0"/>
              </a:rPr>
              <a:t> </a:t>
            </a:r>
            <a:r>
              <a:rPr lang="en-US" sz="4000" b="1" dirty="0" err="1">
                <a:solidFill>
                  <a:srgbClr val="0000CC"/>
                </a:solidFill>
                <a:latin typeface="Times New Roman" pitchFamily="18" charset="0"/>
                <a:cs typeface="Times New Roman" pitchFamily="18" charset="0"/>
              </a:rPr>
              <a:t>cảm</a:t>
            </a:r>
            <a:r>
              <a:rPr lang="en-US" sz="4000" b="1" dirty="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a:t>
            </a:r>
            <a:r>
              <a:rPr lang="en-US" sz="3800" b="1" dirty="0" err="1" smtClean="0">
                <a:solidFill>
                  <a:srgbClr val="0000CC"/>
                </a:solidFill>
                <a:latin typeface="Times New Roman" pitchFamily="18" charset="0"/>
                <a:cs typeface="Times New Roman" pitchFamily="18" charset="0"/>
              </a:rPr>
              <a:t>ghỉ</a:t>
            </a:r>
            <a:r>
              <a:rPr lang="en-US" sz="3800" b="1" dirty="0" smtClean="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hơi</a:t>
            </a:r>
            <a:r>
              <a:rPr lang="en-US" sz="3800" b="1" dirty="0">
                <a:solidFill>
                  <a:srgbClr val="0000CC"/>
                </a:solidFill>
                <a:latin typeface="Times New Roman" pitchFamily="18" charset="0"/>
                <a:cs typeface="Times New Roman" pitchFamily="18" charset="0"/>
              </a:rPr>
              <a:t> ở </a:t>
            </a:r>
            <a:r>
              <a:rPr lang="en-US" sz="3800" b="1" dirty="0" err="1">
                <a:solidFill>
                  <a:srgbClr val="0000CC"/>
                </a:solidFill>
                <a:latin typeface="Times New Roman" pitchFamily="18" charset="0"/>
                <a:cs typeface="Times New Roman" pitchFamily="18" charset="0"/>
              </a:rPr>
              <a:t>chỗ</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ngắt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nhịp</a:t>
            </a: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câu</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văn</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sp>
        <p:nvSpPr>
          <p:cNvPr id="3" name="Rectangle 2"/>
          <p:cNvSpPr/>
          <p:nvPr/>
        </p:nvSpPr>
        <p:spPr>
          <a:xfrm>
            <a:off x="1280419" y="5334000"/>
            <a:ext cx="13578681" cy="2197525"/>
          </a:xfrm>
          <a:prstGeom prst="rect">
            <a:avLst/>
          </a:prstGeom>
        </p:spPr>
        <p:txBody>
          <a:bodyPr wrap="square">
            <a:spAutoFit/>
          </a:bodyPr>
          <a:lstStyle/>
          <a:p>
            <a:pPr>
              <a:lnSpc>
                <a:spcPct val="120000"/>
              </a:lnSpc>
            </a:pP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Đoạn</a:t>
            </a:r>
            <a:r>
              <a:rPr lang="en-US" sz="3800" b="1" dirty="0" smtClean="0">
                <a:solidFill>
                  <a:srgbClr val="0000CC"/>
                </a:solidFill>
                <a:latin typeface="Times New Roman" pitchFamily="18" charset="0"/>
                <a:cs typeface="Times New Roman" pitchFamily="18" charset="0"/>
              </a:rPr>
              <a:t> 1: </a:t>
            </a:r>
            <a:r>
              <a:rPr lang="en-US" sz="3800" b="1" dirty="0" err="1">
                <a:solidFill>
                  <a:srgbClr val="0000CC"/>
                </a:solidFill>
                <a:latin typeface="Times New Roman" pitchFamily="18" charset="0"/>
                <a:cs typeface="Times New Roman" pitchFamily="18" charset="0"/>
              </a:rPr>
              <a:t>Từ</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đầu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không</a:t>
            </a:r>
            <a:r>
              <a:rPr lang="en-US" sz="3800" b="1" i="1" dirty="0" smtClean="0">
                <a:solidFill>
                  <a:srgbClr val="0000CC"/>
                </a:solidFill>
                <a:latin typeface="Times New Roman" pitchFamily="18" charset="0"/>
                <a:cs typeface="Times New Roman" pitchFamily="18" charset="0"/>
              </a:rPr>
              <a:t> lo </a:t>
            </a:r>
            <a:r>
              <a:rPr lang="en-US" sz="3800" b="1" i="1" dirty="0" err="1" smtClean="0">
                <a:solidFill>
                  <a:srgbClr val="0000CC"/>
                </a:solidFill>
                <a:latin typeface="Times New Roman" pitchFamily="18" charset="0"/>
                <a:cs typeface="Times New Roman" pitchFamily="18" charset="0"/>
              </a:rPr>
              <a:t>lạc</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đường</a:t>
            </a:r>
            <a:r>
              <a:rPr lang="en-US" sz="3800" b="1" dirty="0"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Đoạn</a:t>
            </a:r>
            <a:r>
              <a:rPr lang="en-US" sz="3800" b="1" dirty="0" smtClean="0">
                <a:solidFill>
                  <a:srgbClr val="0000CC"/>
                </a:solidFill>
                <a:latin typeface="Times New Roman" pitchFamily="18" charset="0"/>
                <a:cs typeface="Times New Roman" pitchFamily="18" charset="0"/>
              </a:rPr>
              <a:t> 2: </a:t>
            </a:r>
            <a:r>
              <a:rPr lang="en-US" sz="3800" b="1" dirty="0" err="1">
                <a:solidFill>
                  <a:srgbClr val="0000CC"/>
                </a:solidFill>
                <a:latin typeface="Times New Roman" pitchFamily="18" charset="0"/>
                <a:cs typeface="Times New Roman" pitchFamily="18" charset="0"/>
              </a:rPr>
              <a:t>Tiếp</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theo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cho</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đến</a:t>
            </a:r>
            <a:r>
              <a:rPr lang="en-US" sz="3800" b="1" dirty="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khắc</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phục</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sự</a:t>
            </a:r>
            <a:r>
              <a:rPr lang="en-US" sz="3800" b="1" i="1" dirty="0" smtClean="0">
                <a:solidFill>
                  <a:srgbClr val="0000CC"/>
                </a:solidFill>
                <a:latin typeface="Times New Roman" pitchFamily="18" charset="0"/>
                <a:cs typeface="Times New Roman" pitchFamily="18" charset="0"/>
              </a:rPr>
              <a:t> </a:t>
            </a:r>
            <a:r>
              <a:rPr lang="en-US" sz="3800" b="1" i="1" dirty="0" err="1" smtClean="0">
                <a:solidFill>
                  <a:srgbClr val="0000CC"/>
                </a:solidFill>
                <a:latin typeface="Times New Roman" pitchFamily="18" charset="0"/>
                <a:cs typeface="Times New Roman" pitchFamily="18" charset="0"/>
              </a:rPr>
              <a:t>cố</a:t>
            </a:r>
            <a:endParaRPr lang="en-US" sz="3800" b="1" dirty="0">
              <a:solidFill>
                <a:srgbClr val="0000CC"/>
              </a:solidFill>
              <a:latin typeface="Times New Roman" pitchFamily="18" charset="0"/>
              <a:cs typeface="Times New Roman" pitchFamily="18" charset="0"/>
            </a:endParaRPr>
          </a:p>
          <a:p>
            <a:pPr>
              <a:lnSpc>
                <a:spcPct val="120000"/>
              </a:lnSpc>
            </a:pP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a:t>
            </a:r>
            <a:r>
              <a:rPr lang="en-US" sz="3800" b="1" dirty="0" err="1" smtClean="0">
                <a:solidFill>
                  <a:srgbClr val="0000CC"/>
                </a:solidFill>
                <a:latin typeface="Times New Roman" pitchFamily="18" charset="0"/>
                <a:cs typeface="Times New Roman" pitchFamily="18" charset="0"/>
              </a:rPr>
              <a:t>oạn</a:t>
            </a:r>
            <a:r>
              <a:rPr lang="en-US" sz="3800" b="1" dirty="0" smtClean="0">
                <a:solidFill>
                  <a:srgbClr val="0000CC"/>
                </a:solidFill>
                <a:latin typeface="Times New Roman" pitchFamily="18" charset="0"/>
                <a:cs typeface="Times New Roman" pitchFamily="18" charset="0"/>
              </a:rPr>
              <a:t> 3: </a:t>
            </a:r>
            <a:r>
              <a:rPr lang="en-US" sz="3800" b="1" dirty="0" err="1" smtClean="0">
                <a:solidFill>
                  <a:srgbClr val="0000CC"/>
                </a:solidFill>
                <a:latin typeface="Times New Roman" pitchFamily="18" charset="0"/>
                <a:cs typeface="Times New Roman" pitchFamily="18" charset="0"/>
              </a:rPr>
              <a:t>Phần</a:t>
            </a:r>
            <a:r>
              <a:rPr lang="en-US" sz="3800" b="1" dirty="0" smtClean="0">
                <a:solidFill>
                  <a:srgbClr val="0000CC"/>
                </a:solidFill>
                <a:latin typeface="Times New Roman" pitchFamily="18" charset="0"/>
                <a:cs typeface="Times New Roman" pitchFamily="18" charset="0"/>
              </a:rPr>
              <a:t> </a:t>
            </a:r>
            <a:r>
              <a:rPr lang="en-US" sz="3800" b="1" dirty="0" err="1" smtClean="0">
                <a:solidFill>
                  <a:srgbClr val="0000CC"/>
                </a:solidFill>
                <a:latin typeface="Times New Roman" pitchFamily="18" charset="0"/>
                <a:cs typeface="Times New Roman" pitchFamily="18" charset="0"/>
              </a:rPr>
              <a:t>còn</a:t>
            </a:r>
            <a:r>
              <a:rPr lang="en-US" sz="3800" b="1" dirty="0" smtClean="0">
                <a:solidFill>
                  <a:srgbClr val="0000CC"/>
                </a:solidFill>
                <a:latin typeface="Times New Roman" pitchFamily="18" charset="0"/>
                <a:cs typeface="Times New Roman" pitchFamily="18" charset="0"/>
              </a:rPr>
              <a:t> </a:t>
            </a:r>
            <a:r>
              <a:rPr lang="en-US" sz="3800" b="1" err="1" smtClean="0">
                <a:solidFill>
                  <a:srgbClr val="0000CC"/>
                </a:solidFill>
                <a:latin typeface="Times New Roman" pitchFamily="18" charset="0"/>
                <a:cs typeface="Times New Roman" pitchFamily="18" charset="0"/>
              </a:rPr>
              <a:t>lại</a:t>
            </a:r>
            <a:r>
              <a:rPr lang="en-US" sz="3800" b="1" smtClean="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462140" y="4352092"/>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dirty="0" smtClean="0">
                  <a:solidFill>
                    <a:srgbClr val="FF0066"/>
                  </a:solidFill>
                  <a:latin typeface="Times New Roman" pitchFamily="18" charset="0"/>
                  <a:cs typeface="Times New Roman" pitchFamily="18" charset="0"/>
                </a:rPr>
                <a:t>2. Chia </a:t>
              </a:r>
              <a:r>
                <a:rPr lang="en-US" sz="3800" b="1" dirty="0" err="1" smtClean="0">
                  <a:solidFill>
                    <a:srgbClr val="FF0066"/>
                  </a:solidFill>
                  <a:latin typeface="Times New Roman" pitchFamily="18" charset="0"/>
                  <a:cs typeface="Times New Roman" pitchFamily="18" charset="0"/>
                </a:rPr>
                <a:t>đoạn</a:t>
              </a:r>
              <a:r>
                <a:rPr lang="en-US" sz="3800" b="1" dirty="0" smtClean="0">
                  <a:solidFill>
                    <a:srgbClr val="FF0066"/>
                  </a:solidFill>
                  <a:latin typeface="Times New Roman" pitchFamily="18" charset="0"/>
                  <a:cs typeface="Times New Roman" pitchFamily="18" charset="0"/>
                </a:rPr>
                <a:t>.</a:t>
              </a:r>
              <a:endParaRPr lang="en-US" sz="3800" b="1" dirty="0">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85119" y="3047750"/>
            <a:ext cx="3212694" cy="707886"/>
          </a:xfrm>
          <a:prstGeom prst="rect">
            <a:avLst/>
          </a:prstGeom>
        </p:spPr>
        <p:txBody>
          <a:bodyPr wrap="square">
            <a:spAutoFit/>
          </a:bodyPr>
          <a:lstStyle/>
          <a:p>
            <a:pPr algn="just"/>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ạc</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0000CC"/>
                </a:solidFill>
                <a:latin typeface="Times New Roman" pitchFamily="18" charset="0"/>
                <a:cs typeface="Times New Roman" pitchFamily="18" charset="0"/>
              </a:rPr>
              <a:t>đường</a:t>
            </a:r>
            <a:r>
              <a:rPr lang="en-US" sz="4000" dirty="0" smtClean="0">
                <a:solidFill>
                  <a:srgbClr val="0000CC"/>
                </a:solidFill>
                <a:latin typeface="Times New Roman" pitchFamily="18" charset="0"/>
                <a:cs typeface="Times New Roman" pitchFamily="18" charset="0"/>
              </a:rPr>
              <a:t>,</a:t>
            </a:r>
            <a:endParaRPr lang="en-US" sz="4000" dirty="0">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1" name="Rectangle 20"/>
          <p:cNvSpPr/>
          <p:nvPr/>
        </p:nvSpPr>
        <p:spPr>
          <a:xfrm>
            <a:off x="4220644" y="3048054"/>
            <a:ext cx="3962400"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đ</a:t>
            </a:r>
            <a:r>
              <a:rPr lang="en-US" sz="4000" b="1" i="1" dirty="0" err="1" smtClean="0">
                <a:solidFill>
                  <a:srgbClr val="0000CC"/>
                </a:solidFill>
                <a:latin typeface="Times New Roman" pitchFamily="18" charset="0"/>
                <a:cs typeface="Times New Roman" pitchFamily="18" charset="0"/>
              </a:rPr>
              <a:t>iện</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ăng</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ượng</a:t>
            </a:r>
            <a:r>
              <a:rPr lang="en-US" sz="4000" b="1" i="1" dirty="0" smtClean="0">
                <a:solidFill>
                  <a:srgbClr val="0000CC"/>
                </a:solidFill>
                <a:latin typeface="Times New Roman" pitchFamily="18" charset="0"/>
                <a:cs typeface="Times New Roman" pitchFamily="18" charset="0"/>
              </a:rPr>
              <a:t>,</a:t>
            </a:r>
            <a:endParaRPr lang="en-US" sz="4000" b="1" dirty="0">
              <a:solidFill>
                <a:srgbClr val="0000CC"/>
              </a:solidFill>
              <a:latin typeface="Times New Roman" pitchFamily="18" charset="0"/>
              <a:cs typeface="Times New Roman" pitchFamily="18" charset="0"/>
            </a:endParaRPr>
          </a:p>
        </p:txBody>
      </p:sp>
      <p:sp>
        <p:nvSpPr>
          <p:cNvPr id="23" name="Rectangle 22"/>
          <p:cNvSpPr/>
          <p:nvPr/>
        </p:nvSpPr>
        <p:spPr>
          <a:xfrm>
            <a:off x="8211980" y="3027922"/>
            <a:ext cx="2739186" cy="707886"/>
          </a:xfrm>
          <a:prstGeom prst="rect">
            <a:avLst/>
          </a:prstGeom>
        </p:spPr>
        <p:txBody>
          <a:bodyPr wrap="square">
            <a:spAutoFit/>
          </a:bodyPr>
          <a:lstStyle/>
          <a:p>
            <a:pPr algn="just"/>
            <a:r>
              <a:rPr lang="en-US" sz="4000" b="1" i="1" dirty="0" err="1">
                <a:solidFill>
                  <a:srgbClr val="0000CC"/>
                </a:solidFill>
                <a:latin typeface="Times New Roman" pitchFamily="18" charset="0"/>
                <a:cs typeface="Times New Roman" pitchFamily="18" charset="0"/>
              </a:rPr>
              <a:t>m</a:t>
            </a:r>
            <a:r>
              <a:rPr lang="en-US" sz="4000" b="1" i="1" dirty="0" err="1" smtClean="0">
                <a:solidFill>
                  <a:srgbClr val="0000CC"/>
                </a:solidFill>
                <a:latin typeface="Times New Roman" pitchFamily="18" charset="0"/>
                <a:cs typeface="Times New Roman" pitchFamily="18" charset="0"/>
              </a:rPr>
              <a:t>ưa</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n</a:t>
            </a:r>
            <a:r>
              <a:rPr lang="en-US" sz="4000" b="1" i="1" dirty="0" err="1" smtClean="0">
                <a:solidFill>
                  <a:srgbClr val="0000CC"/>
                </a:solidFill>
                <a:latin typeface="Times New Roman" pitchFamily="18" charset="0"/>
                <a:cs typeface="Times New Roman" pitchFamily="18" charset="0"/>
              </a:rPr>
              <a:t>ắng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sp>
        <p:nvSpPr>
          <p:cNvPr id="25" name="Rectangle 24"/>
          <p:cNvSpPr/>
          <p:nvPr/>
        </p:nvSpPr>
        <p:spPr>
          <a:xfrm>
            <a:off x="1585119" y="4419600"/>
            <a:ext cx="13437005" cy="1938992"/>
          </a:xfrm>
          <a:prstGeom prst="rect">
            <a:avLst/>
          </a:prstGeom>
        </p:spPr>
        <p:txBody>
          <a:bodyPr wrap="square">
            <a:spAutoFit/>
          </a:bodyPr>
          <a:lstStyle/>
          <a:p>
            <a:pPr algn="just"/>
            <a:r>
              <a:rPr lang="en-US" sz="4000" b="1" smtClean="0">
                <a:solidFill>
                  <a:srgbClr val="0000CC"/>
                </a:solidFill>
                <a:latin typeface="Times New Roman" pitchFamily="18" charset="0"/>
                <a:cs typeface="Times New Roman" pitchFamily="18" charset="0"/>
              </a:rPr>
              <a:t>     Những </a:t>
            </a:r>
            <a:r>
              <a:rPr lang="en-US" sz="4000" b="1" dirty="0" err="1" smtClean="0">
                <a:solidFill>
                  <a:srgbClr val="0000CC"/>
                </a:solidFill>
                <a:latin typeface="Times New Roman" pitchFamily="18" charset="0"/>
                <a:cs typeface="Times New Roman" pitchFamily="18" charset="0"/>
              </a:rPr>
              <a:t>ngọn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hải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đăng</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được</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thắp</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sáng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bằng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điện</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năng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lượng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mặt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trời</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nhưng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khi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năng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lượng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yếu</a:t>
            </a:r>
            <a:r>
              <a:rPr lang="en-US" sz="4000" b="1" dirty="0" smtClean="0">
                <a:solidFill>
                  <a:srgbClr val="FF0000"/>
                </a:solidFill>
                <a:latin typeface="Times New Roman" pitchFamily="18" charset="0"/>
                <a:cs typeface="Times New Roman" pitchFamily="18" charset="0"/>
              </a:rPr>
              <a: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thì</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phải</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lập</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tức</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thay</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thế</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bằng</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máy</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phát</a:t>
            </a:r>
            <a:r>
              <a:rPr lang="en-US" sz="4000" b="1" dirty="0" smtClean="0">
                <a:solidFill>
                  <a:srgbClr val="0000CC"/>
                </a:solidFill>
                <a:latin typeface="Times New Roman" pitchFamily="18" charset="0"/>
                <a:cs typeface="Times New Roman" pitchFamily="18" charset="0"/>
              </a:rPr>
              <a:t> </a:t>
            </a:r>
            <a:r>
              <a:rPr lang="en-US" sz="4000" b="1" dirty="0" err="1" smtClean="0">
                <a:solidFill>
                  <a:srgbClr val="0000CC"/>
                </a:solidFill>
                <a:latin typeface="Times New Roman" pitchFamily="18" charset="0"/>
                <a:cs typeface="Times New Roman" pitchFamily="18" charset="0"/>
              </a:rPr>
              <a:t>điện</a:t>
            </a:r>
            <a:r>
              <a:rPr lang="en-US" sz="4000" b="1" dirty="0" smtClean="0">
                <a:solidFill>
                  <a:srgbClr val="FF0000"/>
                </a:solidFill>
                <a:latin typeface="Times New Roman" pitchFamily="18" charset="0"/>
                <a:cs typeface="Times New Roman" pitchFamily="18" charset="0"/>
              </a:rPr>
              <a:t>.//</a:t>
            </a:r>
            <a:endParaRPr lang="en-US" sz="4000" b="1" dirty="0">
              <a:solidFill>
                <a:srgbClr val="FF0000"/>
              </a:solidFill>
              <a:latin typeface="Times New Roman" pitchFamily="18" charset="0"/>
              <a:cs typeface="Times New Roman" pitchFamily="18" charset="0"/>
            </a:endParaRPr>
          </a:p>
        </p:txBody>
      </p:sp>
      <p:sp>
        <p:nvSpPr>
          <p:cNvPr id="26" name="Rectangle 25"/>
          <p:cNvSpPr/>
          <p:nvPr/>
        </p:nvSpPr>
        <p:spPr>
          <a:xfrm>
            <a:off x="10831197" y="3042880"/>
            <a:ext cx="2739186" cy="707886"/>
          </a:xfrm>
          <a:prstGeom prst="rect">
            <a:avLst/>
          </a:prstGeom>
        </p:spPr>
        <p:txBody>
          <a:bodyPr wrap="square">
            <a:spAutoFit/>
          </a:bodyPr>
          <a:lstStyle/>
          <a:p>
            <a:pPr algn="just"/>
            <a:r>
              <a:rPr lang="en-US" sz="4000" b="1" i="1" dirty="0" err="1" smtClean="0">
                <a:solidFill>
                  <a:srgbClr val="0000CC"/>
                </a:solidFill>
                <a:latin typeface="Times New Roman" pitchFamily="18" charset="0"/>
                <a:cs typeface="Times New Roman" pitchFamily="18" charset="0"/>
              </a:rPr>
              <a:t>biển</a:t>
            </a:r>
            <a:r>
              <a:rPr lang="en-US" sz="4000" b="1" i="1" dirty="0" smtClean="0">
                <a:solidFill>
                  <a:srgbClr val="0000CC"/>
                </a:solidFill>
                <a:latin typeface="Times New Roman" pitchFamily="18" charset="0"/>
                <a:cs typeface="Times New Roman" pitchFamily="18" charset="0"/>
              </a:rPr>
              <a:t> </a:t>
            </a:r>
            <a:r>
              <a:rPr lang="en-US" sz="4000" b="1" i="1" dirty="0" err="1" smtClean="0">
                <a:solidFill>
                  <a:srgbClr val="FF0000"/>
                </a:solidFill>
                <a:latin typeface="Times New Roman" pitchFamily="18" charset="0"/>
                <a:cs typeface="Times New Roman" pitchFamily="18" charset="0"/>
              </a:rPr>
              <a:t>l</a:t>
            </a:r>
            <a:r>
              <a:rPr lang="en-US" sz="4000" b="1" i="1" dirty="0" err="1" smtClean="0">
                <a:solidFill>
                  <a:srgbClr val="0000CC"/>
                </a:solidFill>
                <a:latin typeface="Times New Roman" pitchFamily="18" charset="0"/>
                <a:cs typeface="Times New Roman" pitchFamily="18" charset="0"/>
              </a:rPr>
              <a:t>ặng</a:t>
            </a:r>
            <a:r>
              <a:rPr lang="en-US" sz="4000" b="1" i="1" dirty="0" smtClean="0">
                <a:solidFill>
                  <a:srgbClr val="0000CC"/>
                </a:solidFill>
                <a:latin typeface="Times New Roman" pitchFamily="18" charset="0"/>
                <a:cs typeface="Times New Roman" pitchFamily="18" charset="0"/>
              </a:rPr>
              <a:t>, </a:t>
            </a:r>
            <a:endParaRPr lang="en-US" sz="4000" b="1" dirty="0">
              <a:solidFill>
                <a:srgbClr val="0000CC"/>
              </a:solidFill>
              <a:latin typeface="Times New Roman" pitchFamily="18" charset="0"/>
              <a:cs typeface="Times New Roman" pitchFamily="18" charset="0"/>
            </a:endParaRPr>
          </a:p>
        </p:txBody>
      </p:sp>
      <p:grpSp>
        <p:nvGrpSpPr>
          <p:cNvPr id="20" name="Group 19"/>
          <p:cNvGrpSpPr/>
          <p:nvPr/>
        </p:nvGrpSpPr>
        <p:grpSpPr>
          <a:xfrm>
            <a:off x="5084510" y="149573"/>
            <a:ext cx="5579076" cy="1493205"/>
            <a:chOff x="5084510" y="149573"/>
            <a:chExt cx="5579076" cy="1493205"/>
          </a:xfrm>
        </p:grpSpPr>
        <p:grpSp>
          <p:nvGrpSpPr>
            <p:cNvPr id="22" name="Group 21"/>
            <p:cNvGrpSpPr/>
            <p:nvPr/>
          </p:nvGrpSpPr>
          <p:grpSpPr>
            <a:xfrm>
              <a:off x="5084510" y="149573"/>
              <a:ext cx="5492209" cy="994235"/>
              <a:chOff x="4998717" y="210532"/>
              <a:chExt cx="5399539" cy="994235"/>
            </a:xfrm>
          </p:grpSpPr>
          <p:sp>
            <p:nvSpPr>
              <p:cNvPr id="27" name="TextBox 26"/>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28" name="TextBox 27"/>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24"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sp>
        <p:nvSpPr>
          <p:cNvPr id="29" name="Rectangle 28"/>
          <p:cNvSpPr/>
          <p:nvPr/>
        </p:nvSpPr>
        <p:spPr>
          <a:xfrm>
            <a:off x="2182425" y="6553200"/>
            <a:ext cx="3212694" cy="707886"/>
          </a:xfrm>
          <a:prstGeom prst="rect">
            <a:avLst/>
          </a:prstGeom>
        </p:spPr>
        <p:txBody>
          <a:bodyPr wrap="square">
            <a:spAutoFit/>
          </a:bodyPr>
          <a:lstStyle/>
          <a:p>
            <a:pPr algn="just"/>
            <a:r>
              <a:rPr lang="en-US" sz="4000" b="1" u="sng" smtClean="0">
                <a:solidFill>
                  <a:srgbClr val="FF0000"/>
                </a:solidFill>
                <a:latin typeface="Times New Roman" pitchFamily="18" charset="0"/>
                <a:cs typeface="Times New Roman" pitchFamily="18" charset="0"/>
              </a:rPr>
              <a:t>Giải nghĩa từ</a:t>
            </a:r>
            <a:endParaRPr lang="en-US" sz="4000" u="sng" dirty="0">
              <a:solidFill>
                <a:srgbClr val="0000CC"/>
              </a:solidFill>
              <a:latin typeface="Times New Roman" pitchFamily="18" charset="0"/>
              <a:cs typeface="Times New Roman" pitchFamily="18" charset="0"/>
            </a:endParaRPr>
          </a:p>
        </p:txBody>
      </p:sp>
      <p:sp>
        <p:nvSpPr>
          <p:cNvPr id="3" name="Rectangle 2">
            <a:hlinkClick r:id="rId2" action="ppaction://hlinkpres?slideindex=1&amp;slidetitle="/>
          </p:cNvPr>
          <p:cNvSpPr/>
          <p:nvPr/>
        </p:nvSpPr>
        <p:spPr>
          <a:xfrm>
            <a:off x="2269316" y="7620000"/>
            <a:ext cx="2815194" cy="707886"/>
          </a:xfrm>
          <a:prstGeom prst="rect">
            <a:avLst/>
          </a:prstGeom>
        </p:spPr>
        <p:txBody>
          <a:bodyPr wrap="none">
            <a:spAutoFit/>
          </a:bodyPr>
          <a:lstStyle/>
          <a:p>
            <a:pPr algn="just"/>
            <a:r>
              <a:rPr lang="en-US" sz="4000" b="1">
                <a:solidFill>
                  <a:srgbClr val="0000FF"/>
                </a:solidFill>
                <a:latin typeface="Times New Roman" pitchFamily="18" charset="0"/>
                <a:cs typeface="Times New Roman" pitchFamily="18" charset="0"/>
              </a:rPr>
              <a:t>Định hướng</a:t>
            </a:r>
            <a:endParaRPr lang="en-US" sz="4000" dirty="0">
              <a:solidFill>
                <a:srgbClr val="0000FF"/>
              </a:solidFill>
              <a:latin typeface="Times New Roman" pitchFamily="18" charset="0"/>
              <a:cs typeface="Times New Roman" pitchFamily="18" charset="0"/>
            </a:endParaRPr>
          </a:p>
        </p:txBody>
      </p:sp>
      <p:sp>
        <p:nvSpPr>
          <p:cNvPr id="31" name="Rectangle 30">
            <a:hlinkClick r:id="rId3" action="ppaction://hlinkpres?slideindex=1&amp;slidetitle="/>
          </p:cNvPr>
          <p:cNvSpPr/>
          <p:nvPr/>
        </p:nvSpPr>
        <p:spPr>
          <a:xfrm>
            <a:off x="5650199" y="7620000"/>
            <a:ext cx="5764720" cy="707886"/>
          </a:xfrm>
          <a:prstGeom prst="rect">
            <a:avLst/>
          </a:prstGeom>
        </p:spPr>
        <p:txBody>
          <a:bodyPr wrap="none">
            <a:spAutoFit/>
          </a:bodyPr>
          <a:lstStyle/>
          <a:p>
            <a:pPr algn="just"/>
            <a:r>
              <a:rPr lang="en-US" sz="4000" b="1" smtClean="0">
                <a:solidFill>
                  <a:srgbClr val="0000FF"/>
                </a:solidFill>
                <a:latin typeface="Times New Roman" pitchFamily="18" charset="0"/>
                <a:cs typeface="Times New Roman" pitchFamily="18" charset="0"/>
              </a:rPr>
              <a:t>Điện năng lượng mặt trời</a:t>
            </a:r>
            <a:endParaRPr lang="en-US" sz="4000" dirty="0">
              <a:solidFill>
                <a:srgbClr val="0000FF"/>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xEl>
                                              <p:pRg st="0" end="0"/>
                                            </p:txEl>
                                          </p:spTgt>
                                        </p:tgtEl>
                                        <p:attrNameLst>
                                          <p:attrName>style.visibility</p:attrName>
                                        </p:attrNameLst>
                                      </p:cBhvr>
                                      <p:to>
                                        <p:strVal val="visible"/>
                                      </p:to>
                                    </p:set>
                                    <p:animEffect transition="in" filter="fade">
                                      <p:cBhvr>
                                        <p:cTn id="17" dur="500"/>
                                        <p:tgtEl>
                                          <p:spTgt spid="2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xEl>
                                              <p:pRg st="0" end="0"/>
                                            </p:txEl>
                                          </p:spTgt>
                                        </p:tgtEl>
                                        <p:attrNameLst>
                                          <p:attrName>style.visibility</p:attrName>
                                        </p:attrNameLst>
                                      </p:cBhvr>
                                      <p:to>
                                        <p:strVal val="visible"/>
                                      </p:to>
                                    </p:set>
                                    <p:animEffect transition="in" filter="fade">
                                      <p:cBhvr>
                                        <p:cTn id="22" dur="500"/>
                                        <p:tgtEl>
                                          <p:spTgt spid="2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6">
                                            <p:txEl>
                                              <p:pRg st="0" end="0"/>
                                            </p:txEl>
                                          </p:spTgt>
                                        </p:tgtEl>
                                        <p:attrNameLst>
                                          <p:attrName>style.visibility</p:attrName>
                                        </p:attrNameLst>
                                      </p:cBhvr>
                                      <p:to>
                                        <p:strVal val="visible"/>
                                      </p:to>
                                    </p:set>
                                    <p:animEffect transition="in" filter="fade">
                                      <p:cBhvr>
                                        <p:cTn id="27" dur="500"/>
                                        <p:tgtEl>
                                          <p:spTgt spid="2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xEl>
                                              <p:pRg st="0" end="0"/>
                                            </p:txEl>
                                          </p:spTgt>
                                        </p:tgtEl>
                                        <p:attrNameLst>
                                          <p:attrName>style.visibility</p:attrName>
                                        </p:attrNameLst>
                                      </p:cBhvr>
                                      <p:to>
                                        <p:strVal val="visible"/>
                                      </p:to>
                                    </p:set>
                                    <p:animEffect transition="in" filter="fade">
                                      <p:cBhvr>
                                        <p:cTn id="32" dur="500"/>
                                        <p:tgtEl>
                                          <p:spTgt spid="29">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fade">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Connector 25"/>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646331"/>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a:t>
            </a:r>
            <a:r>
              <a:rPr lang="en-US" sz="3600" b="1" dirty="0">
                <a:solidFill>
                  <a:srgbClr val="FF0000"/>
                </a:solidFill>
                <a:latin typeface="Times New Roman" pitchFamily="18" charset="0"/>
                <a:cs typeface="Times New Roman" pitchFamily="18" charset="0"/>
              </a:rPr>
              <a:t>1: </a:t>
            </a:r>
            <a:r>
              <a:rPr lang="en-US" sz="3600" b="1" dirty="0" err="1" smtClean="0">
                <a:solidFill>
                  <a:srgbClr val="FF0000"/>
                </a:solidFill>
                <a:latin typeface="Times New Roman" pitchFamily="18" charset="0"/>
                <a:cs typeface="Times New Roman" pitchFamily="18" charset="0"/>
              </a:rPr>
              <a:t>Nêu</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ích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ngọn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đăng</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5" name="Rectangle 44"/>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6" name="Rectangle 45"/>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7" name="Rectangle 46"/>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12" name="Rectangle 11"/>
          <p:cNvSpPr/>
          <p:nvPr/>
        </p:nvSpPr>
        <p:spPr>
          <a:xfrm>
            <a:off x="5916725" y="3617800"/>
            <a:ext cx="9841594"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Hải đăng phát sáng trong đêm để tàu thuyền định hướng đi lại giữa đại dương</a:t>
            </a:r>
            <a:r>
              <a:rPr lang="nl-NL"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sp>
        <p:nvSpPr>
          <p:cNvPr id="25" name="Rectangle 24"/>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33" name="Rectangle 32"/>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
        <p:nvSpPr>
          <p:cNvPr id="24" name="Rectangle 23"/>
          <p:cNvSpPr/>
          <p:nvPr/>
        </p:nvSpPr>
        <p:spPr>
          <a:xfrm>
            <a:off x="5600701" y="4974428"/>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2: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ngọn</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được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thắp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sáng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bằng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34" name="Rectangle 33"/>
          <p:cNvSpPr/>
          <p:nvPr/>
        </p:nvSpPr>
        <p:spPr>
          <a:xfrm>
            <a:off x="5917852" y="6365966"/>
            <a:ext cx="9688067" cy="1200329"/>
          </a:xfrm>
          <a:prstGeom prst="rect">
            <a:avLst/>
          </a:prstGeom>
        </p:spPr>
        <p:txBody>
          <a:bodyPr wrap="square">
            <a:spAutoFit/>
          </a:bodyPr>
          <a:lstStyle/>
          <a:p>
            <a:pPr algn="just"/>
            <a:r>
              <a:rPr lang="nl-NL" sz="3600" b="1" dirty="0">
                <a:solidFill>
                  <a:srgbClr val="0000FF"/>
                </a:solidFill>
                <a:latin typeface="Times New Roman" panose="02020603050405020304" pitchFamily="18" charset="0"/>
                <a:cs typeface="Times New Roman" panose="02020603050405020304" pitchFamily="18" charset="0"/>
              </a:rPr>
              <a:t>+ Những ngọn hải đăng được thắp sáng bằng điện năng lượng mặt trời</a:t>
            </a:r>
            <a:r>
              <a:rPr lang="nl-NL"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5" name="Group 34"/>
          <p:cNvGrpSpPr/>
          <p:nvPr/>
        </p:nvGrpSpPr>
        <p:grpSpPr>
          <a:xfrm>
            <a:off x="5084510" y="149573"/>
            <a:ext cx="5579076" cy="1493205"/>
            <a:chOff x="5084510" y="149573"/>
            <a:chExt cx="5579076" cy="1493205"/>
          </a:xfrm>
        </p:grpSpPr>
        <p:grpSp>
          <p:nvGrpSpPr>
            <p:cNvPr id="36" name="Group 35"/>
            <p:cNvGrpSpPr/>
            <p:nvPr/>
          </p:nvGrpSpPr>
          <p:grpSpPr>
            <a:xfrm>
              <a:off x="5084510" y="149573"/>
              <a:ext cx="5492209" cy="994235"/>
              <a:chOff x="4998717" y="210532"/>
              <a:chExt cx="5399539" cy="994235"/>
            </a:xfrm>
          </p:grpSpPr>
          <p:sp>
            <p:nvSpPr>
              <p:cNvPr id="38" name="TextBox 37"/>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9" name="TextBox 38"/>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7"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fade">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24"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15347" y="2891943"/>
            <a:ext cx="10233818" cy="1754326"/>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3: </a:t>
            </a:r>
            <a:r>
              <a:rPr lang="en-US" sz="3600" b="1" dirty="0" err="1" smtClean="0">
                <a:solidFill>
                  <a:srgbClr val="FF0000"/>
                </a:solidFill>
                <a:latin typeface="Times New Roman" pitchFamily="18" charset="0"/>
                <a:cs typeface="Times New Roman" pitchFamily="18" charset="0"/>
              </a:rPr>
              <a:t>Những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người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canh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giữ</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đăng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phải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làm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vất</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vả</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ra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sao?Em</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có</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suy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nghĩ</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gì</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về</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công</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việc</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của</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họ</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12" name="Rectangle 11"/>
          <p:cNvSpPr/>
          <p:nvPr/>
        </p:nvSpPr>
        <p:spPr>
          <a:xfrm>
            <a:off x="5917852" y="4648200"/>
            <a:ext cx="9688067" cy="3416320"/>
          </a:xfrm>
          <a:prstGeom prst="rect">
            <a:avLst/>
          </a:prstGeom>
        </p:spPr>
        <p:txBody>
          <a:bodyPr wrap="square">
            <a:spAutoFit/>
          </a:bodyPr>
          <a:lstStyle/>
          <a:p>
            <a:pPr indent="457200" algn="just"/>
            <a:r>
              <a:rPr lang="nl-NL" sz="3600" b="1" dirty="0">
                <a:solidFill>
                  <a:srgbClr val="0000FF"/>
                </a:solidFill>
                <a:latin typeface="Times New Roman" panose="02020603050405020304" pitchFamily="18" charset="0"/>
                <a:cs typeface="Times New Roman" panose="02020603050405020304" pitchFamily="18" charset="0"/>
              </a:rPr>
              <a:t>+ </a:t>
            </a:r>
            <a:r>
              <a:rPr lang="nl-NL" sz="3600" b="1" dirty="0" smtClean="0">
                <a:solidFill>
                  <a:srgbClr val="0000FF"/>
                </a:solidFill>
                <a:latin typeface="Times New Roman" panose="02020603050405020304" pitchFamily="18" charset="0"/>
                <a:cs typeface="Times New Roman" panose="02020603050405020304" pitchFamily="18" charset="0"/>
              </a:rPr>
              <a:t>( </a:t>
            </a:r>
            <a:r>
              <a:rPr lang="nl-NL" sz="3600" b="1" dirty="0">
                <a:solidFill>
                  <a:srgbClr val="0000FF"/>
                </a:solidFill>
                <a:latin typeface="Times New Roman" panose="02020603050405020304" pitchFamily="18" charset="0"/>
                <a:cs typeface="Times New Roman" panose="02020603050405020304" pitchFamily="18" charset="0"/>
              </a:rPr>
              <a:t>Để tàu thuyền đi lại trên biển không bị mất phương hướng, những ngọn hải đăng không bao giờ được tắt. Những người làm nhiệm vụ phải làm việc suốt ngày đêm...)</a:t>
            </a:r>
            <a:endParaRPr lang="en-US" sz="3600" b="1" dirty="0">
              <a:solidFill>
                <a:srgbClr val="0000FF"/>
              </a:solidFill>
              <a:latin typeface="Times New Roman" panose="02020603050405020304" pitchFamily="18" charset="0"/>
              <a:cs typeface="Times New Roman" panose="02020603050405020304" pitchFamily="18" charset="0"/>
            </a:endParaRPr>
          </a:p>
          <a:p>
            <a:pPr indent="457200" algn="just"/>
            <a:r>
              <a:rPr lang="nl-NL" sz="3600" b="1" dirty="0">
                <a:solidFill>
                  <a:srgbClr val="0000FF"/>
                </a:solidFill>
                <a:latin typeface="Times New Roman" panose="02020603050405020304" pitchFamily="18" charset="0"/>
                <a:cs typeface="Times New Roman" panose="02020603050405020304" pitchFamily="18" charset="0"/>
              </a:rPr>
              <a:t>+Công việc của những người canh giữ hải đăng vô cùng vất vả, hiểm nguy </a:t>
            </a:r>
            <a:r>
              <a:rPr lang="nl-NL" sz="3600" b="1" dirty="0" smtClean="0">
                <a:solidFill>
                  <a:srgbClr val="0000FF"/>
                </a:solidFill>
                <a:latin typeface="Times New Roman" panose="02020603050405020304" pitchFamily="18" charset="0"/>
                <a:cs typeface="Times New Roman" panose="02020603050405020304" pitchFamily="18" charset="0"/>
              </a:rPr>
              <a:t>...</a:t>
            </a:r>
            <a:endParaRPr lang="en-US" sz="3600" b="1" dirty="0">
              <a:solidFill>
                <a:srgbClr val="0000FF"/>
              </a:solidFill>
              <a:latin typeface="Times New Roman" panose="02020603050405020304" pitchFamily="18" charset="0"/>
              <a:cs typeface="Times New Roman" panose="02020603050405020304" pitchFamily="18" charset="0"/>
            </a:endParaRPr>
          </a:p>
        </p:txBody>
      </p:sp>
      <p:grpSp>
        <p:nvGrpSpPr>
          <p:cNvPr id="36" name="Group 35"/>
          <p:cNvGrpSpPr/>
          <p:nvPr/>
        </p:nvGrpSpPr>
        <p:grpSpPr>
          <a:xfrm>
            <a:off x="5084510" y="149573"/>
            <a:ext cx="5579076" cy="1493205"/>
            <a:chOff x="5084510" y="149573"/>
            <a:chExt cx="5579076" cy="1493205"/>
          </a:xfrm>
        </p:grpSpPr>
        <p:grpSp>
          <p:nvGrpSpPr>
            <p:cNvPr id="37" name="Group 36"/>
            <p:cNvGrpSpPr/>
            <p:nvPr/>
          </p:nvGrpSpPr>
          <p:grpSpPr>
            <a:xfrm>
              <a:off x="5084510" y="149573"/>
              <a:ext cx="5492209" cy="994235"/>
              <a:chOff x="4998717" y="210532"/>
              <a:chExt cx="5399539" cy="994235"/>
            </a:xfrm>
          </p:grpSpPr>
          <p:sp>
            <p:nvSpPr>
              <p:cNvPr id="39" name="TextBox 38"/>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40" name="TextBox 39"/>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8"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cxnSp>
        <p:nvCxnSpPr>
          <p:cNvPr id="41" name="Straight Connector 40"/>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3" name="Rectangle 42"/>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4" name="Rectangle 43"/>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8" name="Rectangle 47"/>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9" name="Rectangle 48"/>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50" name="Rectangle 49"/>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63151493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62747" y="2691544"/>
            <a:ext cx="10233818" cy="1200329"/>
          </a:xfrm>
          <a:prstGeom prst="rect">
            <a:avLst/>
          </a:prstGeom>
        </p:spPr>
        <p:txBody>
          <a:bodyPr wrap="square">
            <a:spAutoFit/>
          </a:bodyPr>
          <a:lstStyle/>
          <a:p>
            <a:pPr algn="just"/>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Câu</a:t>
            </a:r>
            <a:r>
              <a:rPr lang="en-US" sz="3600" b="1" dirty="0" smtClean="0">
                <a:solidFill>
                  <a:srgbClr val="FF0000"/>
                </a:solidFill>
                <a:latin typeface="Times New Roman" pitchFamily="18" charset="0"/>
                <a:cs typeface="Times New Roman" pitchFamily="18" charset="0"/>
              </a:rPr>
              <a:t> 4: </a:t>
            </a:r>
            <a:r>
              <a:rPr lang="en-US" sz="3600" b="1" dirty="0" err="1" smtClean="0">
                <a:solidFill>
                  <a:srgbClr val="FF0000"/>
                </a:solidFill>
                <a:latin typeface="Times New Roman" pitchFamily="18" charset="0"/>
                <a:cs typeface="Times New Roman" pitchFamily="18" charset="0"/>
              </a:rPr>
              <a:t>Sắp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xếp</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các</a:t>
            </a:r>
            <a:r>
              <a:rPr lang="en-US" sz="3600" b="1" dirty="0" smtClean="0">
                <a:solidFill>
                  <a:srgbClr val="FF0000"/>
                </a:solidFill>
                <a:latin typeface="Times New Roman" pitchFamily="18" charset="0"/>
                <a:cs typeface="Times New Roman" pitchFamily="18" charset="0"/>
              </a:rPr>
              <a:t> ý </a:t>
            </a:r>
            <a:r>
              <a:rPr lang="en-US" sz="3600" b="1" dirty="0" err="1" smtClean="0">
                <a:solidFill>
                  <a:srgbClr val="FF0000"/>
                </a:solidFill>
                <a:latin typeface="Times New Roman" pitchFamily="18" charset="0"/>
                <a:cs typeface="Times New Roman" pitchFamily="18" charset="0"/>
              </a:rPr>
              <a:t>dưới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đây</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theo</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trình</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tự</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bài</a:t>
            </a:r>
            <a:r>
              <a:rPr lang="en-US" sz="3600" b="1" dirty="0" smtClean="0">
                <a:solidFill>
                  <a:srgbClr val="FF0000"/>
                </a:solidFill>
                <a:latin typeface="Times New Roman" pitchFamily="18" charset="0"/>
                <a:cs typeface="Times New Roman" pitchFamily="18" charset="0"/>
              </a:rPr>
              <a:t> </a:t>
            </a:r>
            <a:r>
              <a:rPr lang="en-US" sz="3600" b="1" dirty="0" err="1" smtClean="0">
                <a:solidFill>
                  <a:srgbClr val="FF0000"/>
                </a:solidFill>
                <a:latin typeface="Times New Roman" pitchFamily="18" charset="0"/>
                <a:cs typeface="Times New Roman" pitchFamily="18" charset="0"/>
              </a:rPr>
              <a:t>học</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pic>
        <p:nvPicPr>
          <p:cNvPr id="2050" name="Picture 2" descr="Đọc: Những ngọn hải đăng trang 136, 137 Tiếng Việt lớp 3 Tập 1 | Kết nối tri thứ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38119" y="3891873"/>
            <a:ext cx="8991600" cy="2409798"/>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p:cNvSpPr/>
          <p:nvPr/>
        </p:nvSpPr>
        <p:spPr>
          <a:xfrm>
            <a:off x="5786381" y="6401381"/>
            <a:ext cx="10233818" cy="2308324"/>
          </a:xfrm>
          <a:prstGeom prst="rect">
            <a:avLst/>
          </a:prstGeom>
        </p:spPr>
        <p:txBody>
          <a:bodyPr wrap="square">
            <a:spAutoFit/>
          </a:bodyPr>
          <a:lstStyle/>
          <a:p>
            <a:pPr algn="just"/>
            <a:r>
              <a:rPr lang="en-US" sz="3600" b="1" dirty="0" smtClean="0">
                <a:solidFill>
                  <a:srgbClr val="0000FF"/>
                </a:solidFill>
                <a:latin typeface="Times New Roman" pitchFamily="18" charset="0"/>
                <a:cs typeface="Times New Roman" pitchFamily="18" charset="0"/>
              </a:rPr>
              <a:t>    </a:t>
            </a:r>
            <a:r>
              <a:rPr lang="vi-VN" sz="3600" b="1" dirty="0">
                <a:solidFill>
                  <a:srgbClr val="0000FF"/>
                </a:solidFill>
                <a:latin typeface="Times New Roman" panose="02020603050405020304" pitchFamily="18" charset="0"/>
                <a:cs typeface="Times New Roman" panose="02020603050405020304" pitchFamily="18" charset="0"/>
              </a:rPr>
              <a:t>Sắp xếp các ý theo trình tự bài đọc là:</a:t>
            </a:r>
          </a:p>
          <a:p>
            <a:pPr algn="just"/>
            <a:r>
              <a:rPr lang="vi-VN" sz="3600" b="1" dirty="0">
                <a:solidFill>
                  <a:srgbClr val="0000FF"/>
                </a:solidFill>
                <a:latin typeface="Times New Roman" panose="02020603050405020304" pitchFamily="18" charset="0"/>
                <a:cs typeface="Times New Roman" panose="02020603050405020304" pitchFamily="18" charset="0"/>
              </a:rPr>
              <a:t>1. Vai trò của những ngọn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2. Công việc của những người canh giữ hải đăng.</a:t>
            </a:r>
          </a:p>
          <a:p>
            <a:pPr algn="just"/>
            <a:r>
              <a:rPr lang="vi-VN" sz="3600" b="1" dirty="0">
                <a:solidFill>
                  <a:srgbClr val="0000FF"/>
                </a:solidFill>
                <a:latin typeface="Times New Roman" panose="02020603050405020304" pitchFamily="18" charset="0"/>
                <a:cs typeface="Times New Roman" panose="02020603050405020304" pitchFamily="18" charset="0"/>
              </a:rPr>
              <a:t>3. Ca ngợi những người canh giữ hải đăng</a:t>
            </a:r>
            <a:r>
              <a:rPr lang="vi-VN" sz="3600" b="1" dirty="0" smtClean="0">
                <a:solidFill>
                  <a:srgbClr val="0000FF"/>
                </a:solidFill>
                <a:latin typeface="Times New Roman" panose="02020603050405020304" pitchFamily="18" charset="0"/>
                <a:cs typeface="Times New Roman" panose="02020603050405020304" pitchFamily="18" charset="0"/>
              </a:rPr>
              <a:t>.</a:t>
            </a:r>
            <a:endParaRPr lang="vi-VN" sz="3600" b="1" dirty="0">
              <a:solidFill>
                <a:srgbClr val="0000FF"/>
              </a:solidFill>
              <a:latin typeface="Times New Roman" panose="02020603050405020304" pitchFamily="18" charset="0"/>
              <a:cs typeface="Times New Roman" panose="02020603050405020304" pitchFamily="18" charset="0"/>
            </a:endParaRPr>
          </a:p>
        </p:txBody>
      </p:sp>
      <p:grpSp>
        <p:nvGrpSpPr>
          <p:cNvPr id="23" name="Group 22"/>
          <p:cNvGrpSpPr/>
          <p:nvPr/>
        </p:nvGrpSpPr>
        <p:grpSpPr>
          <a:xfrm>
            <a:off x="5084510" y="149573"/>
            <a:ext cx="5579076" cy="1493205"/>
            <a:chOff x="5084510" y="149573"/>
            <a:chExt cx="5579076" cy="1493205"/>
          </a:xfrm>
        </p:grpSpPr>
        <p:grpSp>
          <p:nvGrpSpPr>
            <p:cNvPr id="34" name="Group 33"/>
            <p:cNvGrpSpPr/>
            <p:nvPr/>
          </p:nvGrpSpPr>
          <p:grpSpPr>
            <a:xfrm>
              <a:off x="5084510" y="149573"/>
              <a:ext cx="5492209" cy="994235"/>
              <a:chOff x="4998717" y="210532"/>
              <a:chExt cx="5399539" cy="994235"/>
            </a:xfrm>
          </p:grpSpPr>
          <p:sp>
            <p:nvSpPr>
              <p:cNvPr id="36" name="TextBox 35"/>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7" name="TextBox 36"/>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cxnSp>
        <p:nvCxnSpPr>
          <p:cNvPr id="38" name="Straight Connector 37"/>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39" name="Rectangle 38"/>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0" name="Rectangle 39"/>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1" name="Rectangle 40"/>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18736917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oup 26"/>
          <p:cNvGrpSpPr/>
          <p:nvPr/>
        </p:nvGrpSpPr>
        <p:grpSpPr>
          <a:xfrm>
            <a:off x="1796975" y="1907107"/>
            <a:ext cx="2332316" cy="684212"/>
            <a:chOff x="1338517" y="1458360"/>
            <a:chExt cx="2332316" cy="684212"/>
          </a:xfrm>
        </p:grpSpPr>
        <p:sp>
          <p:nvSpPr>
            <p:cNvPr id="28" name="Rectangle 27"/>
            <p:cNvSpPr/>
            <p:nvPr/>
          </p:nvSpPr>
          <p:spPr>
            <a:xfrm>
              <a:off x="1351086" y="1458360"/>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smtClean="0">
                  <a:ln w="11430"/>
                  <a:solidFill>
                    <a:srgbClr val="0000FF"/>
                  </a:solidFill>
                  <a:latin typeface="Times New Roman" pitchFamily="18" charset="0"/>
                  <a:cs typeface="Times New Roman" pitchFamily="18" charset="0"/>
                </a:rPr>
                <a:t>Luyện</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đọc</a:t>
              </a:r>
              <a:endParaRPr lang="en-US" sz="3800" b="1" dirty="0">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err="1" smtClean="0">
                  <a:ln w="11430"/>
                  <a:solidFill>
                    <a:srgbClr val="0000FF"/>
                  </a:solidFill>
                  <a:latin typeface="Times New Roman" pitchFamily="18" charset="0"/>
                  <a:cs typeface="Times New Roman" pitchFamily="18" charset="0"/>
                </a:rPr>
                <a:t>Tìm</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hiểu</a:t>
              </a:r>
              <a:r>
                <a:rPr lang="en-US" sz="3800" b="1" dirty="0" smtClean="0">
                  <a:ln w="11430"/>
                  <a:solidFill>
                    <a:srgbClr val="0000FF"/>
                  </a:solidFill>
                  <a:latin typeface="Times New Roman" pitchFamily="18" charset="0"/>
                  <a:cs typeface="Times New Roman" pitchFamily="18" charset="0"/>
                </a:rPr>
                <a:t> </a:t>
              </a:r>
              <a:r>
                <a:rPr lang="en-US" sz="3800" b="1" dirty="0" err="1" smtClean="0">
                  <a:ln w="11430"/>
                  <a:solidFill>
                    <a:srgbClr val="0000FF"/>
                  </a:solidFill>
                  <a:latin typeface="Times New Roman" pitchFamily="18" charset="0"/>
                  <a:cs typeface="Times New Roman" pitchFamily="18" charset="0"/>
                </a:rPr>
                <a:t>bài</a:t>
              </a:r>
              <a:endParaRPr lang="en-US" sz="3800" b="1" dirty="0">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2" name="Group 1"/>
          <p:cNvGrpSpPr/>
          <p:nvPr/>
        </p:nvGrpSpPr>
        <p:grpSpPr>
          <a:xfrm>
            <a:off x="6004720" y="3563423"/>
            <a:ext cx="9525001" cy="4503736"/>
            <a:chOff x="6004720" y="3563423"/>
            <a:chExt cx="9525001" cy="4503736"/>
          </a:xfrm>
        </p:grpSpPr>
        <p:pic>
          <p:nvPicPr>
            <p:cNvPr id="3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764042" y="4336424"/>
              <a:ext cx="8137525" cy="2862322"/>
            </a:xfrm>
            <a:prstGeom prst="rect">
              <a:avLst/>
            </a:prstGeom>
          </p:spPr>
          <p:txBody>
            <a:bodyPr>
              <a:spAutoFit/>
            </a:bodyPr>
            <a:lstStyle/>
            <a:p>
              <a:pPr algn="just"/>
              <a:r>
                <a:rPr lang="nl-NL" sz="3600" b="1" dirty="0">
                  <a:solidFill>
                    <a:srgbClr val="FF0000"/>
                  </a:solidFill>
                  <a:latin typeface="Times New Roman" panose="02020603050405020304" pitchFamily="18" charset="0"/>
                  <a:cs typeface="Times New Roman" panose="02020603050405020304" pitchFamily="18" charset="0"/>
                </a:rPr>
                <a:t>Công việc của những người canh giữ hải đăng vô cùng vất vả, hiểm </a:t>
              </a:r>
              <a:r>
                <a:rPr lang="nl-NL" sz="3600" b="1">
                  <a:solidFill>
                    <a:srgbClr val="FF0000"/>
                  </a:solidFill>
                  <a:latin typeface="Times New Roman" panose="02020603050405020304" pitchFamily="18" charset="0"/>
                  <a:cs typeface="Times New Roman" panose="02020603050405020304" pitchFamily="18" charset="0"/>
                </a:rPr>
                <a:t>nguy</a:t>
              </a:r>
              <a:r>
                <a:rPr lang="nl-NL" sz="3600" b="1" smtClean="0">
                  <a:solidFill>
                    <a:srgbClr val="FF0000"/>
                  </a:solidFill>
                  <a:latin typeface="Times New Roman" panose="02020603050405020304" pitchFamily="18" charset="0"/>
                  <a:cs typeface="Times New Roman" panose="02020603050405020304" pitchFamily="18" charset="0"/>
                </a:rPr>
                <a:t>. Làm </a:t>
              </a:r>
              <a:r>
                <a:rPr lang="nl-NL" sz="3600" b="1" dirty="0">
                  <a:solidFill>
                    <a:srgbClr val="FF0000"/>
                  </a:solidFill>
                  <a:latin typeface="Times New Roman" panose="02020603050405020304" pitchFamily="18" charset="0"/>
                  <a:cs typeface="Times New Roman" panose="02020603050405020304" pitchFamily="18" charset="0"/>
                </a:rPr>
                <a:t>tốt công việc đó, những người canh giữ hải đăng đã chứng tỏ tình yêu với biển đảo, với đất nước</a:t>
              </a:r>
              <a:r>
                <a:rPr lang="nl-NL" sz="3600" b="1" dirty="0" smtClean="0">
                  <a:solidFill>
                    <a:srgbClr val="FF0000"/>
                  </a:solidFill>
                  <a:latin typeface="Times New Roman" panose="02020603050405020304" pitchFamily="18" charset="0"/>
                  <a:cs typeface="Times New Roman" panose="02020603050405020304" pitchFamily="18" charset="0"/>
                </a:rPr>
                <a:t>.</a:t>
              </a:r>
              <a:endParaRPr lang="en-US" sz="3600" b="1" dirty="0">
                <a:solidFill>
                  <a:srgbClr val="FF0000"/>
                </a:solidFill>
                <a:latin typeface="Times New Roman" panose="02020603050405020304" pitchFamily="18" charset="0"/>
                <a:cs typeface="Times New Roman" panose="02020603050405020304" pitchFamily="18" charset="0"/>
              </a:endParaRPr>
            </a:p>
          </p:txBody>
        </p:sp>
      </p:grpSp>
      <p:sp>
        <p:nvSpPr>
          <p:cNvPr id="36" name="Rectangle 35"/>
          <p:cNvSpPr/>
          <p:nvPr/>
        </p:nvSpPr>
        <p:spPr>
          <a:xfrm>
            <a:off x="8821659" y="2782627"/>
            <a:ext cx="3004351"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dirty="0" smtClean="0">
                <a:ln w="11430"/>
                <a:solidFill>
                  <a:srgbClr val="FF0000"/>
                </a:solidFill>
                <a:latin typeface="Times New Roman" pitchFamily="18" charset="0"/>
                <a:cs typeface="Times New Roman" pitchFamily="18" charset="0"/>
              </a:rPr>
              <a:t>NỘI DUNG</a:t>
            </a:r>
            <a:endParaRPr lang="en-US" sz="3800" b="1" dirty="0">
              <a:ln w="11430"/>
              <a:solidFill>
                <a:srgbClr val="FF0000"/>
              </a:solidFill>
              <a:latin typeface="Times New Roman" pitchFamily="18" charset="0"/>
              <a:cs typeface="Times New Roman" pitchFamily="18" charset="0"/>
            </a:endParaRPr>
          </a:p>
        </p:txBody>
      </p:sp>
      <p:grpSp>
        <p:nvGrpSpPr>
          <p:cNvPr id="23" name="Group 22"/>
          <p:cNvGrpSpPr/>
          <p:nvPr/>
        </p:nvGrpSpPr>
        <p:grpSpPr>
          <a:xfrm>
            <a:off x="5084510" y="149573"/>
            <a:ext cx="5579076" cy="1493205"/>
            <a:chOff x="5084510" y="149573"/>
            <a:chExt cx="5579076" cy="1493205"/>
          </a:xfrm>
        </p:grpSpPr>
        <p:grpSp>
          <p:nvGrpSpPr>
            <p:cNvPr id="24" name="Group 23"/>
            <p:cNvGrpSpPr/>
            <p:nvPr/>
          </p:nvGrpSpPr>
          <p:grpSpPr>
            <a:xfrm>
              <a:off x="5084510" y="149573"/>
              <a:ext cx="5492209" cy="994235"/>
              <a:chOff x="4998717" y="210532"/>
              <a:chExt cx="5399539" cy="994235"/>
            </a:xfrm>
          </p:grpSpPr>
          <p:sp>
            <p:nvSpPr>
              <p:cNvPr id="37" name="TextBox 36"/>
              <p:cNvSpPr txBox="1"/>
              <p:nvPr/>
            </p:nvSpPr>
            <p:spPr>
              <a:xfrm>
                <a:off x="4998717" y="210532"/>
                <a:ext cx="5399539" cy="523220"/>
              </a:xfrm>
              <a:prstGeom prst="rect">
                <a:avLst/>
              </a:prstGeom>
              <a:noFill/>
            </p:spPr>
            <p:txBody>
              <a:bodyPr wrap="none" rtlCol="0">
                <a:spAutoFit/>
              </a:bodyPr>
              <a:lstStyle/>
              <a:p>
                <a:r>
                  <a:rPr lang="en-US" sz="2800" smtClean="0">
                    <a:solidFill>
                      <a:srgbClr val="0000CC"/>
                    </a:solidFill>
                    <a:latin typeface="Times New Roman" pitchFamily="18" charset="0"/>
                    <a:cs typeface="Times New Roman" pitchFamily="18" charset="0"/>
                  </a:rPr>
                  <a:t>Thứ……ngày…..tháng…..năm…….</a:t>
                </a:r>
                <a:endParaRPr lang="en-US" sz="2800">
                  <a:solidFill>
                    <a:srgbClr val="0000CC"/>
                  </a:solidFill>
                  <a:latin typeface="Times New Roman" pitchFamily="18" charset="0"/>
                  <a:cs typeface="Times New Roman" pitchFamily="18" charset="0"/>
                </a:endParaRPr>
              </a:p>
            </p:txBody>
          </p:sp>
          <p:sp>
            <p:nvSpPr>
              <p:cNvPr id="38" name="TextBox 37"/>
              <p:cNvSpPr txBox="1"/>
              <p:nvPr/>
            </p:nvSpPr>
            <p:spPr>
              <a:xfrm>
                <a:off x="6651116" y="743102"/>
                <a:ext cx="1967927" cy="461665"/>
              </a:xfrm>
              <a:prstGeom prst="rect">
                <a:avLst/>
              </a:prstGeom>
              <a:noFill/>
            </p:spPr>
            <p:txBody>
              <a:bodyPr wrap="none" rtlCol="0">
                <a:spAutoFit/>
              </a:bodyPr>
              <a:lstStyle/>
              <a:p>
                <a:r>
                  <a:rPr lang="en-US" sz="2400" b="1" u="sng" smtClean="0">
                    <a:solidFill>
                      <a:srgbClr val="FF0066"/>
                    </a:solidFill>
                    <a:latin typeface="Times New Roman" pitchFamily="18" charset="0"/>
                    <a:cs typeface="Times New Roman" pitchFamily="18" charset="0"/>
                  </a:rPr>
                  <a:t>TIẾNG VIỆT</a:t>
                </a:r>
                <a:endParaRPr lang="en-US" sz="2400" b="1" u="sng">
                  <a:solidFill>
                    <a:srgbClr val="FF0066"/>
                  </a:solidFill>
                  <a:latin typeface="Times New Roman" pitchFamily="18" charset="0"/>
                  <a:cs typeface="Times New Roman" pitchFamily="18" charset="0"/>
                </a:endParaRPr>
              </a:p>
            </p:txBody>
          </p:sp>
        </p:grpSp>
        <p:sp>
          <p:nvSpPr>
            <p:cNvPr id="35" name="Text Box 14"/>
            <p:cNvSpPr txBox="1">
              <a:spLocks noChangeArrowheads="1"/>
            </p:cNvSpPr>
            <p:nvPr/>
          </p:nvSpPr>
          <p:spPr bwMode="auto">
            <a:xfrm>
              <a:off x="5090319" y="1066800"/>
              <a:ext cx="5573267" cy="5759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2800" b="1" dirty="0" smtClean="0">
                  <a:solidFill>
                    <a:srgbClr val="0000CC"/>
                  </a:solidFill>
                  <a:latin typeface="Times New Roman" pitchFamily="18" charset="0"/>
                </a:rPr>
                <a:t>NHỮNG NGỌN HẢI ĐĂNG</a:t>
              </a:r>
            </a:p>
          </p:txBody>
        </p:sp>
      </p:grpSp>
      <p:cxnSp>
        <p:nvCxnSpPr>
          <p:cNvPr id="39" name="Straight Connector 38"/>
          <p:cNvCxnSpPr/>
          <p:nvPr/>
        </p:nvCxnSpPr>
        <p:spPr>
          <a:xfrm>
            <a:off x="5600701" y="27432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sp>
        <p:nvSpPr>
          <p:cNvPr id="40" name="Rectangle 39"/>
          <p:cNvSpPr/>
          <p:nvPr/>
        </p:nvSpPr>
        <p:spPr>
          <a:xfrm>
            <a:off x="395845" y="4409004"/>
            <a:ext cx="5145881" cy="3970318"/>
          </a:xfrm>
          <a:prstGeom prst="rect">
            <a:avLst/>
          </a:prstGeom>
        </p:spPr>
        <p:txBody>
          <a:bodyPr wrap="square">
            <a:spAutoFit/>
          </a:bodyPr>
          <a:lstStyle/>
          <a:p>
            <a:pPr algn="just"/>
            <a:r>
              <a:rPr lang="en-US" sz="3600" b="1" dirty="0" err="1">
                <a:solidFill>
                  <a:srgbClr val="0000CC"/>
                </a:solidFill>
                <a:latin typeface="Times New Roman" pitchFamily="18" charset="0"/>
                <a:cs typeface="Times New Roman" pitchFamily="18" charset="0"/>
              </a:rPr>
              <a:t>Những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ngọn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đăng</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được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thắp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mặt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trời</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năng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lượng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yếu</a:t>
            </a:r>
            <a:r>
              <a:rPr lang="en-US" sz="3600" b="1" dirty="0">
                <a:solidFill>
                  <a:srgbClr val="FF0000"/>
                </a:solidFill>
                <a:latin typeface="Times New Roman" pitchFamily="18" charset="0"/>
                <a:cs typeface="Times New Roman" pitchFamily="18" charset="0"/>
              </a:rPr>
              <a: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thì</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lập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thay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thế</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bằng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máy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phát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điện</a:t>
            </a:r>
            <a:r>
              <a:rPr lang="en-US" sz="3600" b="1" dirty="0" smtClean="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1" name="Rectangle 40"/>
          <p:cNvSpPr/>
          <p:nvPr/>
        </p:nvSpPr>
        <p:spPr>
          <a:xfrm>
            <a:off x="840091" y="2725837"/>
            <a:ext cx="2949251" cy="646331"/>
          </a:xfrm>
          <a:prstGeom prst="rect">
            <a:avLst/>
          </a:prstGeom>
        </p:spPr>
        <p:txBody>
          <a:bodyPr wrap="square">
            <a:spAutoFit/>
          </a:bodyPr>
          <a:lstStyle/>
          <a:p>
            <a:pPr algn="just"/>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ạc</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đường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2" name="Rectangle 41"/>
          <p:cNvSpPr/>
          <p:nvPr/>
        </p:nvSpPr>
        <p:spPr>
          <a:xfrm>
            <a:off x="280411" y="3350240"/>
            <a:ext cx="3949700" cy="646331"/>
          </a:xfrm>
          <a:prstGeom prst="rect">
            <a:avLst/>
          </a:prstGeom>
        </p:spPr>
        <p:txBody>
          <a:bodyPr wrap="square">
            <a:spAutoFit/>
          </a:bodyPr>
          <a:lstStyle/>
          <a:p>
            <a:pPr algn="just"/>
            <a:r>
              <a:rPr lang="en-US" sz="3600" b="1" i="1" dirty="0" err="1">
                <a:solidFill>
                  <a:srgbClr val="0000CC"/>
                </a:solidFill>
                <a:latin typeface="Times New Roman" pitchFamily="18" charset="0"/>
                <a:cs typeface="Times New Roman" pitchFamily="18" charset="0"/>
              </a:rPr>
              <a:t>đ</a:t>
            </a:r>
            <a:r>
              <a:rPr lang="en-US" sz="3600" b="1" i="1" dirty="0" err="1" smtClean="0">
                <a:solidFill>
                  <a:srgbClr val="0000CC"/>
                </a:solidFill>
                <a:latin typeface="Times New Roman" pitchFamily="18" charset="0"/>
                <a:cs typeface="Times New Roman" pitchFamily="18" charset="0"/>
              </a:rPr>
              <a:t>iện</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ăng</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l</a:t>
            </a:r>
            <a:r>
              <a:rPr lang="en-US" sz="3600" b="1" i="1" dirty="0" err="1" smtClean="0">
                <a:solidFill>
                  <a:srgbClr val="0000CC"/>
                </a:solidFill>
                <a:latin typeface="Times New Roman" pitchFamily="18" charset="0"/>
                <a:cs typeface="Times New Roman" pitchFamily="18" charset="0"/>
              </a:rPr>
              <a:t>ượng</a:t>
            </a:r>
            <a:r>
              <a:rPr lang="en-US" sz="3600" b="1" i="1" dirty="0" smtClean="0">
                <a:solidFill>
                  <a:srgbClr val="0000CC"/>
                </a:solidFill>
                <a:latin typeface="Times New Roman" pitchFamily="18" charset="0"/>
                <a:cs typeface="Times New Roman" pitchFamily="18" charset="0"/>
              </a:rPr>
              <a:t>, </a:t>
            </a:r>
            <a:endParaRPr lang="en-US" sz="3600" b="1" dirty="0">
              <a:solidFill>
                <a:srgbClr val="0000CC"/>
              </a:solidFill>
              <a:latin typeface="Times New Roman" pitchFamily="18" charset="0"/>
              <a:cs typeface="Times New Roman" pitchFamily="18" charset="0"/>
            </a:endParaRPr>
          </a:p>
        </p:txBody>
      </p:sp>
      <p:sp>
        <p:nvSpPr>
          <p:cNvPr id="43" name="Rectangle 42"/>
          <p:cNvSpPr/>
          <p:nvPr/>
        </p:nvSpPr>
        <p:spPr>
          <a:xfrm>
            <a:off x="3644550" y="3337699"/>
            <a:ext cx="2071350" cy="646331"/>
          </a:xfrm>
          <a:prstGeom prst="rect">
            <a:avLst/>
          </a:prstGeom>
        </p:spPr>
        <p:txBody>
          <a:bodyPr wrap="square">
            <a:spAutoFit/>
          </a:bodyPr>
          <a:lstStyle/>
          <a:p>
            <a:pPr algn="just"/>
            <a:r>
              <a:rPr lang="en-US" sz="3600" b="1" i="1" err="1" smtClean="0">
                <a:solidFill>
                  <a:srgbClr val="0000CC"/>
                </a:solidFill>
                <a:latin typeface="Times New Roman" pitchFamily="18" charset="0"/>
                <a:cs typeface="Times New Roman" pitchFamily="18" charset="0"/>
              </a:rPr>
              <a:t>biển</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ặng</a:t>
            </a:r>
            <a:endParaRPr lang="en-US" sz="3600" b="1" dirty="0">
              <a:solidFill>
                <a:srgbClr val="0000CC"/>
              </a:solidFill>
              <a:latin typeface="Times New Roman" pitchFamily="18" charset="0"/>
              <a:cs typeface="Times New Roman" pitchFamily="18" charset="0"/>
            </a:endParaRPr>
          </a:p>
        </p:txBody>
      </p:sp>
      <p:sp>
        <p:nvSpPr>
          <p:cNvPr id="44" name="Rectangle 43"/>
          <p:cNvSpPr/>
          <p:nvPr/>
        </p:nvSpPr>
        <p:spPr>
          <a:xfrm>
            <a:off x="3226824" y="2753613"/>
            <a:ext cx="2559557" cy="646331"/>
          </a:xfrm>
          <a:prstGeom prst="rect">
            <a:avLst/>
          </a:prstGeom>
        </p:spPr>
        <p:txBody>
          <a:bodyPr wrap="square">
            <a:spAutoFit/>
          </a:bodyPr>
          <a:lstStyle/>
          <a:p>
            <a:pPr algn="just"/>
            <a:r>
              <a:rPr lang="en-US" sz="3600" b="1" i="1" dirty="0" err="1" smtClean="0">
                <a:solidFill>
                  <a:srgbClr val="0000CC"/>
                </a:solidFill>
                <a:latin typeface="Times New Roman" pitchFamily="18" charset="0"/>
                <a:cs typeface="Times New Roman" pitchFamily="18" charset="0"/>
              </a:rPr>
              <a:t>mưa</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FF0000"/>
                </a:solidFill>
                <a:latin typeface="Times New Roman" pitchFamily="18" charset="0"/>
                <a:cs typeface="Times New Roman" pitchFamily="18" charset="0"/>
              </a:rPr>
              <a:t>n</a:t>
            </a:r>
            <a:r>
              <a:rPr lang="en-US" sz="3600" b="1" i="1" dirty="0" err="1" smtClean="0">
                <a:solidFill>
                  <a:srgbClr val="0000CC"/>
                </a:solidFill>
                <a:latin typeface="Times New Roman" pitchFamily="18" charset="0"/>
                <a:cs typeface="Times New Roman" pitchFamily="18" charset="0"/>
              </a:rPr>
              <a:t>ắng</a:t>
            </a:r>
            <a:endParaRPr lang="en-US" sz="3600" b="1" dirty="0">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24157722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4617134" y="1266918"/>
            <a:ext cx="6709289"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dirty="0" smtClean="0">
                <a:solidFill>
                  <a:srgbClr val="0000CC"/>
                </a:solidFill>
                <a:effectLst>
                  <a:outerShdw blurRad="38100" dist="38100" dir="2700000" algn="tl">
                    <a:srgbClr val="000000">
                      <a:alpha val="43137"/>
                    </a:srgbClr>
                  </a:outerShdw>
                </a:effectLst>
                <a:latin typeface="Times New Roman" pitchFamily="18" charset="0"/>
              </a:rPr>
              <a:t>NHỮNG NGỌN HẢI ĐĂNG</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2" name="Rectangle 21"/>
          <p:cNvSpPr/>
          <p:nvPr/>
        </p:nvSpPr>
        <p:spPr>
          <a:xfrm>
            <a:off x="5436185" y="2706057"/>
            <a:ext cx="4759534" cy="646331"/>
          </a:xfrm>
          <a:prstGeom prst="rect">
            <a:avLst/>
          </a:prstGeom>
        </p:spPr>
        <p:txBody>
          <a:bodyPr wrap="square">
            <a:spAutoFit/>
          </a:bodyPr>
          <a:lstStyle/>
          <a:p>
            <a:pPr algn="ctr"/>
            <a:r>
              <a:rPr lang="en-US" sz="3600" b="1" i="1" dirty="0" err="1" smtClean="0">
                <a:solidFill>
                  <a:srgbClr val="0000CC"/>
                </a:solidFill>
                <a:latin typeface="Times New Roman" pitchFamily="18" charset="0"/>
                <a:cs typeface="Times New Roman" pitchFamily="18" charset="0"/>
              </a:rPr>
              <a:t>Viết</a:t>
            </a:r>
            <a:r>
              <a:rPr lang="en-US" sz="3600" b="1" i="1" dirty="0" smtClean="0">
                <a:solidFill>
                  <a:srgbClr val="0000CC"/>
                </a:solidFill>
                <a:latin typeface="Times New Roman" pitchFamily="18" charset="0"/>
                <a:cs typeface="Times New Roman" pitchFamily="18" charset="0"/>
              </a:rPr>
              <a:t> </a:t>
            </a:r>
            <a:r>
              <a:rPr lang="en-US" sz="3600" b="1" i="1" dirty="0" err="1" smtClean="0">
                <a:solidFill>
                  <a:srgbClr val="0000CC"/>
                </a:solidFill>
                <a:latin typeface="Times New Roman" pitchFamily="18" charset="0"/>
                <a:cs typeface="Times New Roman" pitchFamily="18" charset="0"/>
              </a:rPr>
              <a:t>chữ</a:t>
            </a:r>
            <a:r>
              <a:rPr lang="en-US" sz="3600" b="1" i="1" dirty="0" smtClean="0">
                <a:solidFill>
                  <a:srgbClr val="0000CC"/>
                </a:solidFill>
                <a:latin typeface="Times New Roman" pitchFamily="18" charset="0"/>
                <a:cs typeface="Times New Roman" pitchFamily="18" charset="0"/>
              </a:rPr>
              <a:t> </a:t>
            </a:r>
            <a:r>
              <a:rPr lang="en-US" sz="3600" b="1" i="1" err="1" smtClean="0">
                <a:solidFill>
                  <a:srgbClr val="0000CC"/>
                </a:solidFill>
                <a:latin typeface="Times New Roman" pitchFamily="18" charset="0"/>
                <a:cs typeface="Times New Roman" pitchFamily="18" charset="0"/>
              </a:rPr>
              <a:t>hoa</a:t>
            </a:r>
            <a:r>
              <a:rPr lang="en-US" sz="3600" b="1" i="1" smtClean="0">
                <a:solidFill>
                  <a:srgbClr val="0000CC"/>
                </a:solidFill>
                <a:latin typeface="Times New Roman" pitchFamily="18" charset="0"/>
                <a:cs typeface="Times New Roman" pitchFamily="18" charset="0"/>
              </a:rPr>
              <a:t> </a:t>
            </a:r>
            <a:r>
              <a:rPr lang="en-US" sz="3600" b="1" i="1">
                <a:solidFill>
                  <a:srgbClr val="0000CC"/>
                </a:solidFill>
                <a:latin typeface="Times New Roman" pitchFamily="18" charset="0"/>
                <a:cs typeface="Times New Roman" pitchFamily="18" charset="0"/>
              </a:rPr>
              <a:t>M</a:t>
            </a:r>
            <a:endParaRPr lang="en-US" sz="3600" b="1" dirty="0">
              <a:solidFill>
                <a:srgbClr val="0000CC"/>
              </a:solidFill>
              <a:latin typeface="Times New Roman" pitchFamily="18" charset="0"/>
              <a:cs typeface="Times New Roman" pitchFamily="18" charset="0"/>
            </a:endParaRPr>
          </a:p>
        </p:txBody>
      </p:sp>
      <p:pic>
        <p:nvPicPr>
          <p:cNvPr id="2" name="Hướng dẫn viết chữ M ho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87504" y="3352388"/>
            <a:ext cx="9144000" cy="5359408"/>
          </a:xfrm>
          <a:prstGeom prst="rect">
            <a:avLst/>
          </a:prstGeom>
        </p:spPr>
      </p:pic>
    </p:spTree>
    <p:extLst>
      <p:ext uri="{BB962C8B-B14F-4D97-AF65-F5344CB8AC3E}">
        <p14:creationId xmlns:p14="http://schemas.microsoft.com/office/powerpoint/2010/main" val="2955277362"/>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9865</TotalTime>
  <Words>832</Words>
  <Application>Microsoft Office PowerPoint</Application>
  <PresentationFormat>Custom</PresentationFormat>
  <Paragraphs>108</Paragraphs>
  <Slides>13</Slides>
  <Notes>1</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13</vt:i4>
      </vt:variant>
    </vt:vector>
  </HeadingPairs>
  <TitlesOfParts>
    <vt:vector size="17" baseType="lpstr">
      <vt:lpstr>Arial</vt:lpstr>
      <vt:lpstr>HP001 4 hàng</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ACER</cp:lastModifiedBy>
  <cp:revision>1067</cp:revision>
  <dcterms:created xsi:type="dcterms:W3CDTF">2008-09-09T22:52:10Z</dcterms:created>
  <dcterms:modified xsi:type="dcterms:W3CDTF">2025-05-13T01:42:17Z</dcterms:modified>
</cp:coreProperties>
</file>