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  <p:sldMasterId id="2147483722" r:id="rId3"/>
    <p:sldMasterId id="2147483736" r:id="rId4"/>
  </p:sldMasterIdLst>
  <p:notesMasterIdLst>
    <p:notesMasterId r:id="rId16"/>
  </p:notesMasterIdLst>
  <p:sldIdLst>
    <p:sldId id="285" r:id="rId5"/>
    <p:sldId id="286" r:id="rId6"/>
    <p:sldId id="288" r:id="rId7"/>
    <p:sldId id="322" r:id="rId8"/>
    <p:sldId id="292" r:id="rId9"/>
    <p:sldId id="294" r:id="rId10"/>
    <p:sldId id="293" r:id="rId11"/>
    <p:sldId id="296" r:id="rId12"/>
    <p:sldId id="297" r:id="rId13"/>
    <p:sldId id="299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00"/>
    <a:srgbClr val="00FF00"/>
    <a:srgbClr val="FF3399"/>
    <a:srgbClr val="FF99CC"/>
    <a:srgbClr val="FF99FF"/>
    <a:srgbClr val="FFCCCC"/>
    <a:srgbClr val="FFCCFF"/>
    <a:srgbClr val="99FF6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86527" autoAdjust="0"/>
  </p:normalViewPr>
  <p:slideViewPr>
    <p:cSldViewPr snapToGrid="0">
      <p:cViewPr varScale="1">
        <p:scale>
          <a:sx n="82" d="100"/>
          <a:sy n="82" d="100"/>
        </p:scale>
        <p:origin x="58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81B6B-0350-4FA1-8CA6-B5FF2C3E203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E098A-BD1B-48EB-AB17-9876744E3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3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8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3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5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21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12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0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23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9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62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00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7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0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16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52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6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93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2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09539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275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67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8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54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3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991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25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40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06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6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7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78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66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14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80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905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5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95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91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95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24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6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28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15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9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8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5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0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6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29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7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9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2025/5/8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3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" Target="slide6.xml"/><Relationship Id="rId7" Type="http://schemas.openxmlformats.org/officeDocument/2006/relationships/slide" Target="slide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11" Type="http://schemas.openxmlformats.org/officeDocument/2006/relationships/image" Target="../media/image39.gif"/><Relationship Id="rId5" Type="http://schemas.openxmlformats.org/officeDocument/2006/relationships/slide" Target="slide8.xml"/><Relationship Id="rId10" Type="http://schemas.openxmlformats.org/officeDocument/2006/relationships/image" Target="../media/image38.gif"/><Relationship Id="rId4" Type="http://schemas.openxmlformats.org/officeDocument/2006/relationships/image" Target="../media/image34.gif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464" y="-153909"/>
            <a:ext cx="7524750" cy="6181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" b="100000" l="0" r="83125">
                        <a14:foregroundMark x1="74219" y1="14063" x2="75469" y2="14063"/>
                        <a14:foregroundMark x1="72656" y1="27500" x2="72656" y2="27500"/>
                        <a14:foregroundMark x1="69531" y1="34063" x2="70000" y2="34219"/>
                        <a14:foregroundMark x1="73281" y1="14063" x2="73281" y2="14063"/>
                        <a14:foregroundMark x1="75781" y1="9688" x2="75781" y2="9688"/>
                        <a14:foregroundMark x1="71875" y1="12500" x2="71875" y2="12500"/>
                        <a14:foregroundMark x1="71875" y1="12500" x2="71875" y2="12500"/>
                        <a14:foregroundMark x1="73594" y1="25469" x2="73594" y2="25469"/>
                        <a14:foregroundMark x1="72188" y1="30938" x2="72188" y2="30938"/>
                        <a14:foregroundMark x1="72656" y1="12031" x2="72656" y2="12031"/>
                        <a14:foregroundMark x1="72813" y1="12031" x2="72813" y2="12031"/>
                        <a14:foregroundMark x1="56719" y1="58125" x2="56719" y2="58125"/>
                        <a14:foregroundMark x1="53906" y1="62500" x2="53906" y2="62500"/>
                        <a14:foregroundMark x1="52969" y1="63906" x2="53438" y2="63906"/>
                        <a14:foregroundMark x1="52812" y1="68281" x2="52812" y2="68281"/>
                        <a14:foregroundMark x1="58750" y1="10781" x2="58750" y2="10781"/>
                        <a14:foregroundMark x1="57188" y1="10000" x2="57188" y2="10000"/>
                        <a14:foregroundMark x1="57188" y1="10000" x2="57188" y2="10000"/>
                        <a14:foregroundMark x1="32031" y1="22188" x2="32031" y2="22188"/>
                        <a14:foregroundMark x1="29219" y1="18125" x2="29219" y2="18125"/>
                        <a14:foregroundMark x1="29219" y1="18125" x2="29219" y2="18125"/>
                        <a14:foregroundMark x1="27031" y1="10781" x2="27031" y2="10781"/>
                        <a14:foregroundMark x1="27031" y1="10781" x2="27031" y2="10781"/>
                        <a14:foregroundMark x1="27031" y1="10781" x2="27031" y2="10781"/>
                        <a14:foregroundMark x1="74844" y1="6250" x2="74844" y2="6250"/>
                        <a14:foregroundMark x1="72813" y1="6406" x2="69219" y2="13125"/>
                        <a14:foregroundMark x1="77031" y1="6094" x2="80469" y2="8750"/>
                        <a14:foregroundMark x1="72188" y1="7500" x2="69844" y2="11250"/>
                        <a14:foregroundMark x1="69844" y1="14688" x2="72656" y2="18125"/>
                        <a14:foregroundMark x1="70313" y1="16875" x2="71563" y2="19375"/>
                        <a14:foregroundMark x1="77188" y1="6406" x2="79375" y2="7187"/>
                        <a14:foregroundMark x1="71719" y1="7656" x2="69531" y2="11094"/>
                        <a14:foregroundMark x1="69844" y1="15000" x2="70469" y2="16875"/>
                        <a14:foregroundMark x1="79375" y1="8281" x2="81250" y2="10313"/>
                        <a14:foregroundMark x1="79844" y1="6719" x2="80156" y2="8906"/>
                        <a14:foregroundMark x1="77188" y1="5938" x2="77188" y2="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5826" y="209551"/>
            <a:ext cx="6581775" cy="6457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2907" y="2399765"/>
            <a:ext cx="33602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92D050"/>
                </a:solidFill>
                <a:latin typeface="Sigmar One" panose="00000500000000000000" pitchFamily="2" charset="0"/>
              </a:rPr>
              <a:t>VIẾT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3122" y="3846315"/>
            <a:ext cx="3139712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823" y="-929375"/>
            <a:ext cx="7809952" cy="48132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2785" y="1167275"/>
            <a:ext cx="67600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rgbClr val="FF6600"/>
                </a:solidFill>
                <a:latin typeface="Sigmar One" panose="00000500000000000000" pitchFamily="2" charset="0"/>
                <a:ea typeface="Microsoft YaHei" panose="020B0503020204020204" pitchFamily="34" charset="-122"/>
              </a:rPr>
              <a:t>CỦNG CỐ, DẶN DÒ</a:t>
            </a:r>
          </a:p>
          <a:p>
            <a:pPr algn="ctr"/>
            <a:endParaRPr lang="en-US" sz="7200" dirty="0">
              <a:solidFill>
                <a:srgbClr val="0070C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213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23902895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76929" y="372555"/>
            <a:ext cx="5986785" cy="910224"/>
            <a:chOff x="228600" y="261352"/>
            <a:chExt cx="8905876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93898" y="261352"/>
              <a:ext cx="6467612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600" y="454854"/>
              <a:ext cx="89058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39">
                <a:defRPr/>
              </a:pPr>
              <a:r>
                <a:rPr lang="en-US" sz="2800" kern="0" dirty="0">
                  <a:latin typeface="Nunito Black" panose="00000A00000000000000" pitchFamily="2" charset="0"/>
                </a:rPr>
                <a:t>1 .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Nghe</a:t>
              </a:r>
              <a:r>
                <a:rPr lang="en-US" sz="2800" kern="0" dirty="0">
                  <a:latin typeface="Nunito Black" panose="00000A00000000000000" pitchFamily="2" charset="0"/>
                </a:rPr>
                <a:t> -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viết</a:t>
              </a:r>
              <a:r>
                <a:rPr lang="en-US" sz="2800" kern="0" dirty="0">
                  <a:latin typeface="Nunito Black" panose="00000A00000000000000" pitchFamily="2" charset="0"/>
                </a:rPr>
                <a:t>: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54733" y="1681531"/>
            <a:ext cx="3923463" cy="30413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03771" y="1744444"/>
            <a:ext cx="3488225" cy="2978467"/>
          </a:xfrm>
          <a:prstGeom prst="roundRect">
            <a:avLst/>
          </a:prstGeom>
          <a:solidFill>
            <a:srgbClr val="99FF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17571" y="1744444"/>
            <a:ext cx="3396532" cy="17718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 qua khó nhọc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học thành công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 vào cây thông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reo vi vút.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3122" y="3666694"/>
            <a:ext cx="3139712" cy="30116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948032" y="821114"/>
            <a:ext cx="6078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Great Vibes" pitchFamily="2" charset="0"/>
                <a:cs typeface="Arial"/>
                <a:sym typeface="Arial"/>
              </a:rPr>
              <a:t>Gió</a:t>
            </a:r>
            <a:endParaRPr lang="en-US" sz="5200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Great Vibe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85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01462" y="616870"/>
            <a:ext cx="3703277" cy="695148"/>
            <a:chOff x="3827009" y="718937"/>
            <a:chExt cx="3703277" cy="6951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827009" y="718937"/>
              <a:ext cx="3329786" cy="69514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>
                <a:solidFill>
                  <a:prstClr val="white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4111435" y="804901"/>
              <a:ext cx="3418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i="1" dirty="0" err="1">
                  <a:solidFill>
                    <a:prstClr val="white"/>
                  </a:solidFill>
                  <a:latin typeface="Nunito Black" panose="00000A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Cách</a:t>
              </a:r>
              <a:r>
                <a:rPr lang="en-US" sz="2800" b="1" i="1" dirty="0">
                  <a:solidFill>
                    <a:prstClr val="white"/>
                  </a:solidFill>
                  <a:latin typeface="Nunito Black" panose="00000A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i="1" dirty="0" err="1">
                  <a:solidFill>
                    <a:prstClr val="white"/>
                  </a:solidFill>
                  <a:latin typeface="Nunito Black" panose="00000A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trình</a:t>
              </a:r>
              <a:r>
                <a:rPr lang="en-US" sz="2800" b="1" i="1" dirty="0">
                  <a:solidFill>
                    <a:prstClr val="white"/>
                  </a:solidFill>
                  <a:latin typeface="Nunito Black" panose="00000A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i="1" dirty="0" err="1">
                  <a:solidFill>
                    <a:prstClr val="white"/>
                  </a:solidFill>
                  <a:latin typeface="Nunito Black" panose="00000A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bày</a:t>
              </a:r>
              <a:endParaRPr lang="en-US" sz="2800" b="1" i="1" dirty="0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F5DE69-3E49-23C9-64D5-38174C5465FD}"/>
              </a:ext>
            </a:extLst>
          </p:cNvPr>
          <p:cNvSpPr/>
          <p:nvPr/>
        </p:nvSpPr>
        <p:spPr>
          <a:xfrm flipH="1">
            <a:off x="2461454" y="1829359"/>
            <a:ext cx="7667718" cy="4022292"/>
          </a:xfrm>
          <a:prstGeom prst="wedgeRoundRectCallout">
            <a:avLst>
              <a:gd name="adj1" fmla="val -21647"/>
              <a:gd name="adj2" fmla="val 49662"/>
              <a:gd name="adj3" fmla="val 16667"/>
            </a:avLst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082A-5ED0-7523-9180-DF6E94CD9345}"/>
              </a:ext>
            </a:extLst>
          </p:cNvPr>
          <p:cNvSpPr txBox="1"/>
          <p:nvPr/>
        </p:nvSpPr>
        <p:spPr>
          <a:xfrm>
            <a:off x="2626717" y="1829358"/>
            <a:ext cx="75698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chấm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GV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Right Triangle 2"/>
          <p:cNvSpPr/>
          <p:nvPr/>
        </p:nvSpPr>
        <p:spPr>
          <a:xfrm rot="16200000">
            <a:off x="9410961" y="3958808"/>
            <a:ext cx="2716841" cy="2611573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C959B51E-B266-3FDB-C3E5-0B00B6EFC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9627876" y="3854200"/>
            <a:ext cx="2881185" cy="2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0697">
            <a:off x="-1259646" y="633830"/>
            <a:ext cx="5144387" cy="58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13616"/>
            <a:ext cx="5319334" cy="910224"/>
            <a:chOff x="228600" y="261352"/>
            <a:chExt cx="8905876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85119" y="261352"/>
              <a:ext cx="6328407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600" y="454854"/>
              <a:ext cx="89058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1 . </a:t>
              </a:r>
              <a:r>
                <a:rPr lang="en-US" sz="2800" kern="0" dirty="0" err="1">
                  <a:solidFill>
                    <a:prstClr val="black"/>
                  </a:solidFill>
                  <a:latin typeface="Nunito Black" panose="00000A00000000000000" pitchFamily="2" charset="0"/>
                </a:rPr>
                <a:t>Nghe</a:t>
              </a: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 - </a:t>
              </a:r>
              <a:r>
                <a:rPr lang="en-US" sz="2800" kern="0" dirty="0" err="1">
                  <a:solidFill>
                    <a:prstClr val="black"/>
                  </a:solidFill>
                  <a:latin typeface="Nunito Black" panose="00000A00000000000000" pitchFamily="2" charset="0"/>
                </a:rPr>
                <a:t>viết</a:t>
              </a: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: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54733" y="1681531"/>
            <a:ext cx="3923463" cy="30413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03771" y="1744444"/>
            <a:ext cx="3488225" cy="2978467"/>
          </a:xfrm>
          <a:prstGeom prst="roundRect">
            <a:avLst/>
          </a:prstGeom>
          <a:solidFill>
            <a:srgbClr val="99FF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17571" y="1744444"/>
            <a:ext cx="3396532" cy="17718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 qua khó nhọc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học thành công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 vào cây thông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reo vi vút.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3122" y="3666694"/>
            <a:ext cx="3139712" cy="30116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3735708" y="4722911"/>
            <a:ext cx="3531867" cy="1829609"/>
            <a:chOff x="2173709" y="3000073"/>
            <a:chExt cx="4214926" cy="1678288"/>
          </a:xfrm>
        </p:grpSpPr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2692351" y="3000073"/>
              <a:ext cx="3329055" cy="1654921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5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2500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2173709" y="3494054"/>
              <a:ext cx="4214926" cy="1184307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Viết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vở</a:t>
              </a:r>
              <a:endParaRPr lang="vi-VN" sz="44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948032" y="821114"/>
            <a:ext cx="6078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Great Vibes" pitchFamily="2" charset="0"/>
                <a:cs typeface="Arial"/>
                <a:sym typeface="Arial"/>
              </a:rPr>
              <a:t>Gió</a:t>
            </a:r>
            <a:endParaRPr lang="en-US" sz="5200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Great Vibes" pitchFamily="2" charset="0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647" y="4242589"/>
            <a:ext cx="2475191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2206" y="237725"/>
            <a:ext cx="4779627" cy="1121393"/>
            <a:chOff x="635541" y="253878"/>
            <a:chExt cx="9802749" cy="11700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541" y="253878"/>
              <a:ext cx="9802749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934190" y="428424"/>
              <a:ext cx="8905876" cy="995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39">
                <a:defRPr/>
              </a:pPr>
              <a:r>
                <a:rPr lang="en-US" sz="2800" kern="0" dirty="0">
                  <a:latin typeface="Nunito Black" panose="00000A00000000000000" pitchFamily="2" charset="0"/>
                </a:rPr>
                <a:t>2. </a:t>
              </a:r>
              <a:r>
                <a:rPr lang="en-US" sz="2800" b="1" dirty="0" err="1">
                  <a:latin typeface="Nunito Black" pitchFamily="2" charset="0"/>
                </a:rPr>
                <a:t>Làm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bài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tập</a:t>
              </a:r>
              <a:r>
                <a:rPr lang="en-US" sz="2800" b="1" dirty="0">
                  <a:latin typeface="Nunito Black" pitchFamily="2" charset="0"/>
                </a:rPr>
                <a:t> a </a:t>
              </a:r>
              <a:r>
                <a:rPr lang="en-US" sz="2800" b="1" dirty="0" err="1">
                  <a:latin typeface="Nunito Black" pitchFamily="2" charset="0"/>
                </a:rPr>
                <a:t>hoặc</a:t>
              </a:r>
              <a:r>
                <a:rPr lang="en-US" sz="2800" b="1" dirty="0">
                  <a:latin typeface="Nunito Black" pitchFamily="2" charset="0"/>
                </a:rPr>
                <a:t> b.</a:t>
              </a:r>
              <a:endParaRPr lang="en-US" sz="2800" b="1" kern="0" dirty="0">
                <a:latin typeface="Nunito Black" panose="00000A00000000000000" pitchFamily="2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546" y="4376987"/>
            <a:ext cx="2455296" cy="235299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51491" y="1159995"/>
            <a:ext cx="9000683" cy="613742"/>
            <a:chOff x="3693348" y="647932"/>
            <a:chExt cx="3418851" cy="605149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605149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Nunito Black" pitchFamily="2" charset="0"/>
                </a:rPr>
                <a:t>a. Chọn </a:t>
              </a:r>
              <a:r>
                <a:rPr lang="en-US" sz="2800" dirty="0">
                  <a:solidFill>
                    <a:srgbClr val="FF0000"/>
                  </a:solidFill>
                  <a:latin typeface="Nunito Black" pitchFamily="2" charset="0"/>
                </a:rPr>
                <a:t>s </a:t>
              </a:r>
              <a:r>
                <a:rPr lang="en-US" sz="2800" dirty="0" err="1">
                  <a:solidFill>
                    <a:srgbClr val="FF0000"/>
                  </a:solidFill>
                  <a:latin typeface="Nunito Black" pitchFamily="2" charset="0"/>
                </a:rPr>
                <a:t>hoặc</a:t>
              </a:r>
              <a:r>
                <a:rPr lang="en-US" sz="2800" dirty="0">
                  <a:solidFill>
                    <a:srgbClr val="FF0000"/>
                  </a:solidFill>
                  <a:latin typeface="Nunito Black" pitchFamily="2" charset="0"/>
                </a:rPr>
                <a:t> x </a:t>
              </a:r>
              <a:r>
                <a:rPr lang="vi-VN" sz="2800" dirty="0">
                  <a:solidFill>
                    <a:srgbClr val="FF0000"/>
                  </a:solidFill>
                  <a:latin typeface="Nunito Black" pitchFamily="2" charset="0"/>
                </a:rPr>
                <a:t>thay cho ô vuông.</a:t>
              </a:r>
              <a:endParaRPr lang="en-US" sz="2800" dirty="0">
                <a:solidFill>
                  <a:srgbClr val="FF000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12459" y="2501291"/>
            <a:ext cx="3904975" cy="2485787"/>
            <a:chOff x="1212459" y="2501291"/>
            <a:chExt cx="3904975" cy="24857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Flowchart: Alternate Process 4"/>
            <p:cNvSpPr/>
            <p:nvPr/>
          </p:nvSpPr>
          <p:spPr>
            <a:xfrm>
              <a:off x="1212459" y="2501291"/>
              <a:ext cx="3904975" cy="2485787"/>
            </a:xfrm>
            <a:prstGeom prst="flowChartAlternateProcess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 rơi tí tách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Hạt trước hạt 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au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 đẩy nhau</a:t>
              </a:r>
            </a:p>
            <a:p>
              <a:pPr algn="just"/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ếp hàng lần lượt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endPara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399195" y="3111379"/>
              <a:ext cx="2525648" cy="1265609"/>
              <a:chOff x="1615031" y="3116522"/>
              <a:chExt cx="2525648" cy="1265609"/>
            </a:xfrm>
            <a:grpFill/>
          </p:grpSpPr>
          <p:sp>
            <p:nvSpPr>
              <p:cNvPr id="31" name="Rectangle 30"/>
              <p:cNvSpPr/>
              <p:nvPr/>
            </p:nvSpPr>
            <p:spPr>
              <a:xfrm>
                <a:off x="3757258" y="3116522"/>
                <a:ext cx="383421" cy="3892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686144" y="3554677"/>
                <a:ext cx="383421" cy="3892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615031" y="3992832"/>
                <a:ext cx="383421" cy="3892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383563" y="2501291"/>
            <a:ext cx="4286648" cy="2485787"/>
            <a:chOff x="5383563" y="2501291"/>
            <a:chExt cx="4286648" cy="24857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0" name="Flowchart: Alternate Process 29"/>
            <p:cNvSpPr/>
            <p:nvPr/>
          </p:nvSpPr>
          <p:spPr>
            <a:xfrm>
              <a:off x="5383563" y="2501291"/>
              <a:ext cx="4286648" cy="2485787"/>
            </a:xfrm>
            <a:prstGeom prst="flowChartAlternateProcess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 vẽ trên 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 dàn trên lá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 rơi trắng 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óa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Bong bóng phập phồng.</a:t>
              </a:r>
              <a:endPara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(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Diệu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480795" y="2626972"/>
              <a:ext cx="383421" cy="389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771012" y="3531252"/>
              <a:ext cx="383421" cy="389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7501932" y="2651798"/>
            <a:ext cx="383421" cy="389299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70308" y="3531249"/>
            <a:ext cx="383421" cy="389299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41422" y="3111379"/>
            <a:ext cx="383421" cy="389299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424573" y="3987688"/>
            <a:ext cx="383421" cy="389299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771012" y="3531250"/>
            <a:ext cx="383421" cy="389299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1266" y="4376987"/>
            <a:ext cx="2475191" cy="22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  <p:bldP spid="46" grpId="0" animBg="1"/>
      <p:bldP spid="49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088396" y="960043"/>
            <a:ext cx="9452588" cy="1037198"/>
            <a:chOff x="3693348" y="647932"/>
            <a:chExt cx="3418851" cy="1022676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597823"/>
            </a:xfrm>
            <a:prstGeom prst="roundRect">
              <a:avLst/>
            </a:prstGeom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940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Nunito Black" pitchFamily="2" charset="0"/>
                </a:rPr>
                <a:t>b. </a:t>
              </a:r>
              <a:r>
                <a:rPr lang="en-US" sz="2800" b="1" dirty="0" err="1">
                  <a:solidFill>
                    <a:srgbClr val="FF0000"/>
                  </a:solidFill>
                  <a:latin typeface="Nunito Black" pitchFamily="2" charset="0"/>
                </a:rPr>
                <a:t>Chọn</a:t>
              </a:r>
              <a:r>
                <a:rPr lang="en-US" sz="28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Nunito Black" pitchFamily="2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Nunito Black" pitchFamily="2" charset="0"/>
                </a:rPr>
                <a:t>chứa</a:t>
              </a:r>
              <a:r>
                <a:rPr lang="en-US" sz="28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Nunito Black" pitchFamily="2" charset="0"/>
                </a:rPr>
                <a:t>ao</a:t>
              </a:r>
              <a:r>
                <a:rPr lang="en-US" sz="28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Nunito Black" pitchFamily="2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Nunito Black" pitchFamily="2" charset="0"/>
                </a:rPr>
                <a:t> au </a:t>
              </a:r>
              <a:r>
                <a:rPr lang="en-US" sz="2800" b="1" dirty="0" err="1">
                  <a:solidFill>
                    <a:srgbClr val="FF0000"/>
                  </a:solidFill>
                  <a:latin typeface="Nunito Black" pitchFamily="2" charset="0"/>
                </a:rPr>
                <a:t>thay</a:t>
              </a:r>
              <a:r>
                <a:rPr lang="en-US" sz="28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Nunito Black" pitchFamily="2" charset="0"/>
                </a:rPr>
                <a:t>cho</a:t>
              </a:r>
              <a:r>
                <a:rPr lang="en-US" sz="2800" b="1" dirty="0">
                  <a:solidFill>
                    <a:srgbClr val="FF0000"/>
                  </a:solidFill>
                  <a:latin typeface="Nunito Black" pitchFamily="2" charset="0"/>
                </a:rPr>
                <a:t> ô </a:t>
              </a:r>
              <a:r>
                <a:rPr lang="en-US" sz="2800" b="1" dirty="0" err="1">
                  <a:solidFill>
                    <a:srgbClr val="FF0000"/>
                  </a:solidFill>
                  <a:latin typeface="Nunito Black" pitchFamily="2" charset="0"/>
                </a:rPr>
                <a:t>vuông</a:t>
              </a:r>
              <a:r>
                <a:rPr lang="en-US" sz="2800" b="1" dirty="0">
                  <a:solidFill>
                    <a:srgbClr val="FF0000"/>
                  </a:solidFill>
                  <a:latin typeface="Nunito Black" pitchFamily="2" charset="0"/>
                </a:rPr>
                <a:t>.</a:t>
              </a:r>
              <a:br>
                <a:rPr lang="en-US" sz="2800" b="1" dirty="0">
                  <a:solidFill>
                    <a:srgbClr val="FF0000"/>
                  </a:solidFill>
                  <a:latin typeface="Nunito Black" pitchFamily="2" charset="0"/>
                </a:rPr>
              </a:br>
              <a:endParaRPr lang="en-US" sz="2800" b="1" dirty="0">
                <a:solidFill>
                  <a:srgbClr val="FF0000"/>
                </a:solidFill>
                <a:latin typeface="Nunito Black" pitchFamily="2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361" y="4799107"/>
            <a:ext cx="2044996" cy="1959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74532" y="4872964"/>
            <a:ext cx="2277448" cy="19850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3839" y="1915648"/>
            <a:ext cx="8484859" cy="3539430"/>
            <a:chOff x="1726244" y="1881812"/>
            <a:chExt cx="8484859" cy="3539430"/>
          </a:xfrm>
        </p:grpSpPr>
        <p:sp>
          <p:nvSpPr>
            <p:cNvPr id="9" name="Rectangle 8"/>
            <p:cNvSpPr/>
            <p:nvPr/>
          </p:nvSpPr>
          <p:spPr>
            <a:xfrm>
              <a:off x="1726244" y="1881812"/>
              <a:ext cx="8484859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ây dừa xanh tỏa nhiều </a:t>
              </a:r>
              <a:endPara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Dang tay đón gió, gật đầu gọi trăng</a:t>
              </a:r>
            </a:p>
            <a:p>
              <a:pPr algn="ctr"/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 dừa bạc phếch tháng năm</a:t>
              </a:r>
            </a:p>
            <a:p>
              <a:pPr algn="ctr"/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 dừa – đàn lợn con nằm trên </a:t>
              </a:r>
              <a:endPara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Đêm hè hoa nở cùng </a:t>
              </a:r>
            </a:p>
            <a:p>
              <a:pPr algn="ctr"/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dừa – chiếc lược chải 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mây xanh.</a:t>
              </a:r>
            </a:p>
            <a:p>
              <a:pPr algn="ctr"/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           </a:t>
              </a:r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vi-V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Trần Đăng Khoa)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41065" y="1896901"/>
              <a:ext cx="969754" cy="461727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780574" y="3348172"/>
              <a:ext cx="969754" cy="461727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44190" y="4350160"/>
              <a:ext cx="969754" cy="461727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817323" y="3894492"/>
              <a:ext cx="969754" cy="461727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26244" y="4424017"/>
              <a:ext cx="969754" cy="461727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803876" y="1847113"/>
            <a:ext cx="1152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52571" y="1836056"/>
            <a:ext cx="1044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803876" y="3235867"/>
            <a:ext cx="9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23309" y="3218170"/>
            <a:ext cx="109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cau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45989" y="3831699"/>
            <a:ext cx="9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91138" y="3821356"/>
            <a:ext cx="109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61865" y="4288189"/>
            <a:ext cx="11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37140" y="4286859"/>
            <a:ext cx="118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21553" y="4269162"/>
            <a:ext cx="9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31740" y="4258105"/>
            <a:ext cx="109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53839" y="99709"/>
            <a:ext cx="4779627" cy="1121393"/>
            <a:chOff x="635541" y="253878"/>
            <a:chExt cx="9802749" cy="117005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541" y="253878"/>
              <a:ext cx="9802749" cy="91022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934190" y="428424"/>
              <a:ext cx="8905876" cy="995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39">
                <a:defRPr/>
              </a:pPr>
              <a:r>
                <a:rPr lang="en-US" sz="2800" kern="0" dirty="0">
                  <a:latin typeface="Nunito Black" panose="00000A00000000000000" pitchFamily="2" charset="0"/>
                </a:rPr>
                <a:t>2. </a:t>
              </a:r>
              <a:r>
                <a:rPr lang="en-US" sz="2800" b="1" dirty="0" err="1">
                  <a:latin typeface="Nunito Black" pitchFamily="2" charset="0"/>
                </a:rPr>
                <a:t>Làm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bài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tập</a:t>
              </a:r>
              <a:r>
                <a:rPr lang="en-US" sz="2800" b="1" dirty="0">
                  <a:latin typeface="Nunito Black" pitchFamily="2" charset="0"/>
                </a:rPr>
                <a:t> a </a:t>
              </a:r>
              <a:r>
                <a:rPr lang="en-US" sz="2800" b="1" dirty="0" err="1">
                  <a:latin typeface="Nunito Black" pitchFamily="2" charset="0"/>
                </a:rPr>
                <a:t>hoặc</a:t>
              </a:r>
              <a:r>
                <a:rPr lang="en-US" sz="2800" b="1" dirty="0">
                  <a:latin typeface="Nunito Black" pitchFamily="2" charset="0"/>
                </a:rPr>
                <a:t> b.</a:t>
              </a:r>
              <a:endParaRPr lang="en-US" sz="2800" b="1" kern="0" dirty="0">
                <a:latin typeface="Nunito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2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1145 0.009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18476 0.015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0.26784 0.006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72357 0.006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8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41524 0.0092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28" grpId="0"/>
      <p:bldP spid="29" grpId="0"/>
      <p:bldP spid="31" grpId="0"/>
      <p:bldP spid="33" grpId="0"/>
      <p:bldP spid="34" grpId="0"/>
      <p:bldP spid="35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5895" y="-1404462"/>
            <a:ext cx="10836315" cy="39100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3120" y="283733"/>
            <a:ext cx="8085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539">
              <a:defRPr/>
            </a:pPr>
            <a:r>
              <a:rPr lang="en-US" sz="2800" kern="0" dirty="0">
                <a:latin typeface="Nunito Black" panose="00000A00000000000000" pitchFamily="2" charset="0"/>
              </a:rPr>
              <a:t>3</a:t>
            </a:r>
            <a:r>
              <a:rPr lang="en-US" sz="2800" b="1" kern="0" dirty="0">
                <a:latin typeface="Nunito Black" panose="00000A00000000000000" pitchFamily="2" charset="0"/>
              </a:rPr>
              <a:t>. </a:t>
            </a:r>
            <a:r>
              <a:rPr lang="vi-VN" sz="2800" b="1" dirty="0">
                <a:latin typeface="Nunito Black" pitchFamily="2" charset="0"/>
              </a:rPr>
              <a:t>Tìm </a:t>
            </a:r>
            <a:r>
              <a:rPr lang="en-US" sz="2800" b="1" dirty="0" err="1">
                <a:latin typeface="Nunito Black" pitchFamily="2" charset="0"/>
              </a:rPr>
              <a:t>từ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ngữ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được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tạo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bởi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vi-VN" sz="2800" b="1" dirty="0">
                <a:latin typeface="Nunito Black" pitchFamily="2" charset="0"/>
              </a:rPr>
              <a:t>mỗi tiếng </a:t>
            </a:r>
            <a:r>
              <a:rPr lang="en-US" sz="2800" b="1" dirty="0" err="1">
                <a:latin typeface="Nunito Black" pitchFamily="2" charset="0"/>
              </a:rPr>
              <a:t>dưới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đây</a:t>
            </a:r>
            <a:br>
              <a:rPr lang="vi-VN" sz="2800" b="1" dirty="0">
                <a:latin typeface="Nunito Black" pitchFamily="2" charset="0"/>
              </a:rPr>
            </a:br>
            <a:endParaRPr lang="en-US" sz="2800" b="1" kern="0" dirty="0">
              <a:latin typeface="Nunito Black" panose="00000A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459" y="5042755"/>
            <a:ext cx="1894168" cy="181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6701" y="1237838"/>
            <a:ext cx="1799660" cy="58477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Sao /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50862" y="1237838"/>
            <a:ext cx="1799467" cy="58477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/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3991243" y="760786"/>
            <a:ext cx="4404948" cy="1609777"/>
            <a:chOff x="2249415" y="2886130"/>
            <a:chExt cx="4214926" cy="1768864"/>
          </a:xfrm>
        </p:grpSpPr>
        <p:sp>
          <p:nvSpPr>
            <p:cNvPr id="29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2507453" y="2886130"/>
              <a:ext cx="3513953" cy="1768864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000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2500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2249415" y="3286886"/>
              <a:ext cx="4214926" cy="1188907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Làm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việc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nhóm</a:t>
              </a:r>
              <a:endParaRPr lang="vi-VN" sz="44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33" name="Callout: Up Arrow 11">
            <a:extLst>
              <a:ext uri="{FF2B5EF4-FFF2-40B4-BE49-F238E27FC236}">
                <a16:creationId xmlns:a16="http://schemas.microsoft.com/office/drawing/2014/main" id="{A7745F1C-769E-556D-B545-5636C090B2F0}"/>
              </a:ext>
            </a:extLst>
          </p:cNvPr>
          <p:cNvSpPr/>
          <p:nvPr/>
        </p:nvSpPr>
        <p:spPr>
          <a:xfrm>
            <a:off x="307463" y="3188523"/>
            <a:ext cx="2368550" cy="3023944"/>
          </a:xfrm>
          <a:prstGeom prst="upArrowCallout">
            <a:avLst/>
          </a:prstGeom>
          <a:solidFill>
            <a:sysClr val="window" lastClr="FFFFFF"/>
          </a:solidFill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b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9543" y="2472011"/>
            <a:ext cx="156645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552770" y="1695461"/>
            <a:ext cx="899507" cy="705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460112" y="2482902"/>
            <a:ext cx="1566454" cy="584775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cxnSp>
        <p:nvCxnSpPr>
          <p:cNvPr id="40" name="Straight Arrow Connector 39"/>
          <p:cNvCxnSpPr>
            <a:endCxn id="39" idx="0"/>
          </p:cNvCxnSpPr>
          <p:nvPr/>
        </p:nvCxnSpPr>
        <p:spPr>
          <a:xfrm>
            <a:off x="3933436" y="1804579"/>
            <a:ext cx="309903" cy="678323"/>
          </a:xfrm>
          <a:prstGeom prst="straightConnector1">
            <a:avLst/>
          </a:prstGeom>
          <a:ln>
            <a:solidFill>
              <a:srgbClr val="FF99CC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1" name="Callout: Up Arrow 11">
            <a:extLst>
              <a:ext uri="{FF2B5EF4-FFF2-40B4-BE49-F238E27FC236}">
                <a16:creationId xmlns:a16="http://schemas.microsoft.com/office/drawing/2014/main" id="{A7745F1C-769E-556D-B545-5636C090B2F0}"/>
              </a:ext>
            </a:extLst>
          </p:cNvPr>
          <p:cNvSpPr/>
          <p:nvPr/>
        </p:nvSpPr>
        <p:spPr>
          <a:xfrm>
            <a:off x="3059064" y="3180016"/>
            <a:ext cx="2368550" cy="3023944"/>
          </a:xfrm>
          <a:prstGeom prst="upArrowCallout">
            <a:avLst/>
          </a:prstGeom>
          <a:solidFill>
            <a:sysClr val="window" lastClr="FFFFFF"/>
          </a:solidFill>
          <a:ln w="38100" cap="flat" cmpd="sng" algn="ctr">
            <a:solidFill>
              <a:srgbClr val="FF99CC"/>
            </a:solidFill>
            <a:prstDash val="sysDash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2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sz="2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sz="2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xuyến</a:t>
            </a:r>
            <a:r>
              <a:rPr lang="en-US" sz="2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sz="2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nhãng</a:t>
            </a:r>
            <a:r>
              <a:rPr lang="en-US" sz="2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sz="2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Callout: Up Arrow 11">
            <a:extLst>
              <a:ext uri="{FF2B5EF4-FFF2-40B4-BE49-F238E27FC236}">
                <a16:creationId xmlns:a16="http://schemas.microsoft.com/office/drawing/2014/main" id="{A7745F1C-769E-556D-B545-5636C090B2F0}"/>
              </a:ext>
            </a:extLst>
          </p:cNvPr>
          <p:cNvSpPr/>
          <p:nvPr/>
        </p:nvSpPr>
        <p:spPr>
          <a:xfrm>
            <a:off x="6264037" y="3188523"/>
            <a:ext cx="2368550" cy="3023944"/>
          </a:xfrm>
          <a:prstGeom prst="upArrowCallout">
            <a:avLst/>
          </a:prstGeom>
          <a:solidFill>
            <a:sysClr val="window" lastClr="FFFFFF"/>
          </a:solidFill>
          <a:ln w="38100" cap="flat" cmpd="sng" algn="ctr">
            <a:solidFill>
              <a:srgbClr val="00FF00"/>
            </a:solidFill>
            <a:prstDash val="sysDash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400" b="1" dirty="0" err="1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huyệt</a:t>
            </a: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br>
              <a:rPr lang="en-US" sz="24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Callout: Up Arrow 11">
            <a:extLst>
              <a:ext uri="{FF2B5EF4-FFF2-40B4-BE49-F238E27FC236}">
                <a16:creationId xmlns:a16="http://schemas.microsoft.com/office/drawing/2014/main" id="{A7745F1C-769E-556D-B545-5636C090B2F0}"/>
              </a:ext>
            </a:extLst>
          </p:cNvPr>
          <p:cNvSpPr/>
          <p:nvPr/>
        </p:nvSpPr>
        <p:spPr>
          <a:xfrm>
            <a:off x="9132264" y="3188523"/>
            <a:ext cx="2368550" cy="3023944"/>
          </a:xfrm>
          <a:prstGeom prst="upArrowCallout">
            <a:avLst/>
          </a:prstGeom>
          <a:solidFill>
            <a:sysClr val="window" lastClr="FFFFFF"/>
          </a:solidFill>
          <a:ln w="38100" cap="flat" cmpd="sng" algn="ctr">
            <a:solidFill>
              <a:srgbClr val="FF9900"/>
            </a:solidFill>
            <a:prstDash val="sysDash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xạc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xáo</a:t>
            </a:r>
            <a: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br>
              <a:rPr lang="en-US" sz="2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32962" y="2505567"/>
            <a:ext cx="1566454" cy="584775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533312" y="2477781"/>
            <a:ext cx="1566454" cy="584775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9378360" y="1794826"/>
            <a:ext cx="751690" cy="677185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7200915" y="1823800"/>
            <a:ext cx="1202729" cy="6402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8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33" grpId="0" animBg="1"/>
      <p:bldP spid="34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059" y="-215465"/>
            <a:ext cx="7854164" cy="6500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1388" y="1819012"/>
            <a:ext cx="411224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600" dirty="0">
                <a:solidFill>
                  <a:srgbClr val="FF9933"/>
                </a:solidFill>
                <a:latin typeface="Sigmar One" panose="00000500000000000000" pitchFamily="2" charset="0"/>
              </a:rPr>
              <a:t>VẬN DỤNG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759" y="1267485"/>
            <a:ext cx="4249093" cy="53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3907" y="619790"/>
            <a:ext cx="55407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kè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486</Words>
  <Application>Microsoft Office PowerPoint</Application>
  <PresentationFormat>Widescreen</PresentationFormat>
  <Paragraphs>102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KaiTi</vt:lpstr>
      <vt:lpstr>微软雅黑</vt:lpstr>
      <vt:lpstr>微软雅黑</vt:lpstr>
      <vt:lpstr>Alibaba PuHuiTi</vt:lpstr>
      <vt:lpstr>Arial</vt:lpstr>
      <vt:lpstr>Calibri</vt:lpstr>
      <vt:lpstr>Calibri Light</vt:lpstr>
      <vt:lpstr>Cambria</vt:lpstr>
      <vt:lpstr>Great Vibes</vt:lpstr>
      <vt:lpstr>Nunito Black</vt:lpstr>
      <vt:lpstr>Sigmar One</vt:lpstr>
      <vt:lpstr>Times New Roman</vt:lpstr>
      <vt:lpstr>UTM Avo</vt:lpstr>
      <vt:lpstr>Wingdings</vt:lpstr>
      <vt:lpstr>义启小魏楷</vt:lpstr>
      <vt:lpstr>2_Office Theme</vt:lpstr>
      <vt:lpstr>3_Office Theme</vt:lpstr>
      <vt:lpstr>www.freeppt7.com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109</cp:revision>
  <dcterms:created xsi:type="dcterms:W3CDTF">2022-08-13T14:24:05Z</dcterms:created>
  <dcterms:modified xsi:type="dcterms:W3CDTF">2025-05-08T16:12:05Z</dcterms:modified>
</cp:coreProperties>
</file>