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19"/>
  </p:notesMasterIdLst>
  <p:handoutMasterIdLst>
    <p:handoutMasterId r:id="rId20"/>
  </p:handoutMasterIdLst>
  <p:sldIdLst>
    <p:sldId id="273" r:id="rId3"/>
    <p:sldId id="3267" r:id="rId4"/>
    <p:sldId id="271" r:id="rId5"/>
    <p:sldId id="411" r:id="rId6"/>
    <p:sldId id="412" r:id="rId7"/>
    <p:sldId id="413" r:id="rId8"/>
    <p:sldId id="3284" r:id="rId9"/>
    <p:sldId id="3273" r:id="rId10"/>
    <p:sldId id="2007577309" r:id="rId11"/>
    <p:sldId id="2007577310" r:id="rId12"/>
    <p:sldId id="2007577311" r:id="rId13"/>
    <p:sldId id="2007577316" r:id="rId14"/>
    <p:sldId id="2007577317" r:id="rId15"/>
    <p:sldId id="2007577318" r:id="rId16"/>
    <p:sldId id="2007577301" r:id="rId17"/>
    <p:sldId id="3286" r:id="rId1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634" autoAdjust="0"/>
  </p:normalViewPr>
  <p:slideViewPr>
    <p:cSldViewPr>
      <p:cViewPr varScale="1">
        <p:scale>
          <a:sx n="68" d="100"/>
          <a:sy n="68" d="100"/>
        </p:scale>
        <p:origin x="12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23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t>2025/2/15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31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506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9010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00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21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22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9661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807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084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11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713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8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4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2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06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10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1884751-B9DE-4DF7-8B5A-D66997F5DC88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437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5.jpe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8.png"/><Relationship Id="rId17" Type="http://schemas.openxmlformats.org/officeDocument/2006/relationships/image" Target="../media/image13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699354"/>
            <a:ext cx="7488832" cy="3744793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2346722" y="1200268"/>
            <a:ext cx="445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Thứ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ngày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tháng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 </a:t>
            </a:r>
            <a:r>
              <a:rPr lang="en-US" sz="2400" kern="0" dirty="0" err="1">
                <a:solidFill>
                  <a:srgbClr val="33CC33"/>
                </a:solidFill>
                <a:cs typeface="Arial"/>
                <a:sym typeface="Arial"/>
              </a:rPr>
              <a:t>năm</a:t>
            </a:r>
            <a:r>
              <a:rPr lang="en-US" sz="2400" kern="0" dirty="0">
                <a:solidFill>
                  <a:srgbClr val="33CC33"/>
                </a:solidFill>
                <a:cs typeface="Arial"/>
                <a:sym typeface="Arial"/>
              </a:rPr>
              <a:t>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D7CF3-A501-092E-1DFB-F78475F02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2571750"/>
            <a:ext cx="6620830" cy="1042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6B53D-CE57-BB64-F9B6-9485FAB98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35646"/>
            <a:ext cx="457239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08071" cy="577081"/>
            <a:chOff x="1046203" y="850875"/>
            <a:chExt cx="10677426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7930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hoặc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dấu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“?”.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D9FB528-EBBD-1139-126B-0D7A3C531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480"/>
            <a:ext cx="8244408" cy="205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7AAD14E-28D8-B58F-0EB2-DEF940E8D870}"/>
              </a:ext>
            </a:extLst>
          </p:cNvPr>
          <p:cNvSpPr/>
          <p:nvPr/>
        </p:nvSpPr>
        <p:spPr>
          <a:xfrm>
            <a:off x="190770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B149CE-71E2-78F5-26A9-7DBC593AFAF9}"/>
              </a:ext>
            </a:extLst>
          </p:cNvPr>
          <p:cNvSpPr/>
          <p:nvPr/>
        </p:nvSpPr>
        <p:spPr>
          <a:xfrm>
            <a:off x="2987824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4447DF-6CB3-011B-7D4E-A0CC91D46152}"/>
              </a:ext>
            </a:extLst>
          </p:cNvPr>
          <p:cNvSpPr/>
          <p:nvPr/>
        </p:nvSpPr>
        <p:spPr>
          <a:xfrm>
            <a:off x="1907704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804BBA-F2B3-0C91-B7FA-FC68DF75D114}"/>
              </a:ext>
            </a:extLst>
          </p:cNvPr>
          <p:cNvSpPr/>
          <p:nvPr/>
        </p:nvSpPr>
        <p:spPr>
          <a:xfrm>
            <a:off x="1907704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8DE1D47-B52E-3401-B919-89D3AD6BFC02}"/>
              </a:ext>
            </a:extLst>
          </p:cNvPr>
          <p:cNvSpPr/>
          <p:nvPr/>
        </p:nvSpPr>
        <p:spPr>
          <a:xfrm>
            <a:off x="6300192" y="2067694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A2EEE4F-2B3D-285C-7D99-0A5BB0898EDD}"/>
              </a:ext>
            </a:extLst>
          </p:cNvPr>
          <p:cNvSpPr/>
          <p:nvPr/>
        </p:nvSpPr>
        <p:spPr>
          <a:xfrm>
            <a:off x="7884368" y="2571750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487F3E7-3F98-425F-6537-CF2320CDD918}"/>
              </a:ext>
            </a:extLst>
          </p:cNvPr>
          <p:cNvSpPr/>
          <p:nvPr/>
        </p:nvSpPr>
        <p:spPr>
          <a:xfrm>
            <a:off x="6876256" y="3075806"/>
            <a:ext cx="360040" cy="36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5487791" cy="577081"/>
            <a:chOff x="1046203" y="850875"/>
            <a:chExt cx="7317054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64327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bằng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tiện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b) (3,29 + 4,63) + 5,37</a:t>
                          </a:r>
                        </a:p>
                        <a:p>
                          <a:pPr algn="just"/>
                          <a14:m>
                            <m:oMath xmlns:m="http://schemas.openxmlformats.org/officeDocument/2006/math"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𝐝</m:t>
                              </m:r>
                              <m:r>
                                <a:rPr lang="en-US" sz="2400" b="1" i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 </m:t>
                              </m:r>
                              <m:f>
                                <m:fPr>
                                  <m:ctrlPr>
                                    <a:rPr lang="en-US" sz="2400" b="1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r>
                            <a:rPr lang="vi-VN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:r>
                            <a:rPr lang="en-US" sz="2400" b="1" i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400" b="1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400" b="1" i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endParaRPr lang="en-US" sz="2400" b="1" i="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6DDDD85B-3E15-491E-30A6-13CDBA54B3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0808977"/>
                  </p:ext>
                </p:extLst>
              </p:nvPr>
            </p:nvGraphicFramePr>
            <p:xfrm>
              <a:off x="683568" y="1563638"/>
              <a:ext cx="7886700" cy="990918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2550507818"/>
                        </a:ext>
                      </a:extLst>
                    </a:gridCol>
                    <a:gridCol w="4070276">
                      <a:extLst>
                        <a:ext uri="{9D8B030D-6E8A-4147-A177-3AD203B41FA5}">
                          <a16:colId xmlns:a16="http://schemas.microsoft.com/office/drawing/2014/main" val="508399948"/>
                        </a:ext>
                      </a:extLst>
                    </a:gridCol>
                  </a:tblGrid>
                  <a:tr h="990918">
                    <a:tc>
                      <a:txBody>
                        <a:bodyPr/>
                        <a:lstStyle/>
                        <a:p>
                          <a:pPr marL="457200" indent="-457200" algn="just">
                            <a:buAutoNum type="alphaLcParenR"/>
                          </a:pPr>
                          <a:r>
                            <a:rPr lang="en-US" sz="2400" b="1" i="0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275 + (725 + 486)</a:t>
                          </a:r>
                        </a:p>
                        <a:p>
                          <a:pPr marL="0" indent="0" algn="just">
                            <a:buNone/>
                          </a:pPr>
                          <a:r>
                            <a:rPr lang="en-US" sz="2400" b="1" i="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 63,4 + 597 + 36,6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93713" t="-4268" b="-48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35198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79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F2D6F0-D88D-C467-34F1-35C069A8C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7132"/>
              </p:ext>
            </p:extLst>
          </p:nvPr>
        </p:nvGraphicFramePr>
        <p:xfrm>
          <a:off x="539552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275 + (725 + 486)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(275 + 725)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1 000 + 486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1 486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2FCF7C4-A9AF-3F97-9EAA-A95F63E1F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2575"/>
              </p:ext>
            </p:extLst>
          </p:nvPr>
        </p:nvGraphicFramePr>
        <p:xfrm>
          <a:off x="4788024" y="483518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(3,29 + 4,63) + 5,37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(4,63 + 5,37)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3,29 + 10</a:t>
                      </a:r>
                    </a:p>
                    <a:p>
                      <a:pPr algn="just"/>
                      <a:r>
                        <a:rPr lang="pl-PL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13,29</a:t>
                      </a:r>
                      <a:endParaRPr lang="pt-BR" sz="2800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6D84EF4-2E4A-4BC2-499E-7CE548B38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81933"/>
              </p:ext>
            </p:extLst>
          </p:nvPr>
        </p:nvGraphicFramePr>
        <p:xfrm>
          <a:off x="539552" y="2571750"/>
          <a:ext cx="3816424" cy="1798320"/>
        </p:xfrm>
        <a:graphic>
          <a:graphicData uri="http://schemas.openxmlformats.org/drawingml/2006/table">
            <a:tbl>
              <a:tblPr/>
              <a:tblGrid>
                <a:gridCol w="3816424">
                  <a:extLst>
                    <a:ext uri="{9D8B030D-6E8A-4147-A177-3AD203B41FA5}">
                      <a16:colId xmlns:a16="http://schemas.microsoft.com/office/drawing/2014/main" val="1213264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63,4 + 597 + 36,6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(63,4 + 36,6)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100 + 597</a:t>
                      </a:r>
                    </a:p>
                    <a:p>
                      <a:pPr algn="just"/>
                      <a:r>
                        <a:rPr lang="pt-BR" sz="28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= 697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0588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vi-VN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) + (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b="1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+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vi-VN" sz="2800" b="1" i="1" kern="12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𝟏𝟐</m:t>
                                  </m:r>
                                </m:den>
                              </m:f>
                              <m:r>
                                <a:rPr lang="en-US" sz="2800" b="1" i="1" kern="12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endParaRPr lang="en-US" sz="2800" kern="1200" dirty="0">
                            <a:solidFill>
                              <a:srgbClr val="FF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1 + 1 </a:t>
                          </a:r>
                        </a:p>
                        <a:p>
                          <a:r>
                            <a:rPr lang="en-US" sz="2800" kern="1200" dirty="0">
                              <a:solidFill>
                                <a:srgbClr val="FF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425A39B7-BA7C-A9A5-BA7D-17C9E7A84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01824456"/>
                  </p:ext>
                </p:extLst>
              </p:nvPr>
            </p:nvGraphicFramePr>
            <p:xfrm>
              <a:off x="4788024" y="2427734"/>
              <a:ext cx="3816424" cy="2190115"/>
            </p:xfrm>
            <a:graphic>
              <a:graphicData uri="http://schemas.openxmlformats.org/drawingml/2006/table">
                <a:tbl>
                  <a:tblPr/>
                  <a:tblGrid>
                    <a:gridCol w="3816424">
                      <a:extLst>
                        <a:ext uri="{9D8B030D-6E8A-4147-A177-3AD203B41FA5}">
                          <a16:colId xmlns:a16="http://schemas.microsoft.com/office/drawing/2014/main" val="1213264322"/>
                        </a:ext>
                      </a:extLst>
                    </a:gridCol>
                  </a:tblGrid>
                  <a:tr h="21901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b="-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3058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135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8080079" cy="1200329"/>
            <a:chOff x="1046203" y="850875"/>
            <a:chExt cx="10773437" cy="160043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9889097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Rô-bốt nối hai cây gậy ngắn, mỗi cây gậy dài 0,8 m thành cây gậy dài AB. Cho biết chỗ nối là đoạn MN dài 0,15 m (như hình vẽ). Hỏi cây gậy AB dài bao nhiêu mét?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F19327-6EAD-D50A-4A87-BAB3E3DF0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139702"/>
            <a:ext cx="7452320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509C0-1A89-2A25-672B-1B29043332AA}"/>
              </a:ext>
            </a:extLst>
          </p:cNvPr>
          <p:cNvSpPr txBox="1"/>
          <p:nvPr/>
        </p:nvSpPr>
        <p:spPr>
          <a:xfrm>
            <a:off x="1259632" y="1203598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0,8 + 0,8 = 1,6 (m)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gậy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1,6 – 0,15 = 1,45 (m)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1,45 m.</a:t>
            </a: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4ECCC528-27F3-8632-077A-0EDFA3F90B4C}"/>
              </a:ext>
            </a:extLst>
          </p:cNvPr>
          <p:cNvSpPr/>
          <p:nvPr/>
        </p:nvSpPr>
        <p:spPr>
          <a:xfrm>
            <a:off x="1503862" y="1780903"/>
            <a:ext cx="6709410" cy="309230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432090" y="390675"/>
            <a:ext cx="4400550" cy="957850"/>
            <a:chOff x="846773" y="365935"/>
            <a:chExt cx="5867400" cy="1277133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1767839" y="365935"/>
              <a:ext cx="4236721" cy="1277133"/>
            </a:xfrm>
            <a:custGeom>
              <a:avLst/>
              <a:gdLst>
                <a:gd name="connsiteX0" fmla="*/ 0 w 4236721"/>
                <a:gd name="connsiteY0" fmla="*/ 262553 h 1277133"/>
                <a:gd name="connsiteX1" fmla="*/ 599310 w 4236721"/>
                <a:gd name="connsiteY1" fmla="*/ 19877 h 1277133"/>
                <a:gd name="connsiteX2" fmla="*/ 3637410 w 4236721"/>
                <a:gd name="connsiteY2" fmla="*/ 0 h 1277133"/>
                <a:gd name="connsiteX3" fmla="*/ 4236721 w 4236721"/>
                <a:gd name="connsiteY3" fmla="*/ 262553 h 1277133"/>
                <a:gd name="connsiteX4" fmla="*/ 4236721 w 4236721"/>
                <a:gd name="connsiteY4" fmla="*/ 652149 h 1277133"/>
                <a:gd name="connsiteX5" fmla="*/ 4236721 w 4236721"/>
                <a:gd name="connsiteY5" fmla="*/ 1074212 h 1277133"/>
                <a:gd name="connsiteX6" fmla="*/ 3859260 w 4236721"/>
                <a:gd name="connsiteY6" fmla="*/ 1277133 h 1277133"/>
                <a:gd name="connsiteX7" fmla="*/ 3197718 w 4236721"/>
                <a:gd name="connsiteY7" fmla="*/ 1277133 h 1277133"/>
                <a:gd name="connsiteX8" fmla="*/ 2536176 w 4236721"/>
                <a:gd name="connsiteY8" fmla="*/ 1277133 h 1277133"/>
                <a:gd name="connsiteX9" fmla="*/ 1909452 w 4236721"/>
                <a:gd name="connsiteY9" fmla="*/ 1277133 h 1277133"/>
                <a:gd name="connsiteX10" fmla="*/ 1178274 w 4236721"/>
                <a:gd name="connsiteY10" fmla="*/ 1277133 h 1277133"/>
                <a:gd name="connsiteX11" fmla="*/ 377460 w 4236721"/>
                <a:gd name="connsiteY11" fmla="*/ 1277133 h 1277133"/>
                <a:gd name="connsiteX12" fmla="*/ 0 w 4236721"/>
                <a:gd name="connsiteY12" fmla="*/ 1074212 h 1277133"/>
                <a:gd name="connsiteX13" fmla="*/ 0 w 4236721"/>
                <a:gd name="connsiteY13" fmla="*/ 652149 h 1277133"/>
                <a:gd name="connsiteX14" fmla="*/ 0 w 4236721"/>
                <a:gd name="connsiteY14" fmla="*/ 262553 h 127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36721" h="1277133" fill="none" extrusionOk="0">
                  <a:moveTo>
                    <a:pt x="0" y="262553"/>
                  </a:moveTo>
                  <a:cubicBezTo>
                    <a:pt x="-17248" y="121794"/>
                    <a:pt x="373070" y="10181"/>
                    <a:pt x="599310" y="19877"/>
                  </a:cubicBezTo>
                  <a:cubicBezTo>
                    <a:pt x="1570181" y="20916"/>
                    <a:pt x="2512138" y="138066"/>
                    <a:pt x="3637410" y="0"/>
                  </a:cubicBezTo>
                  <a:cubicBezTo>
                    <a:pt x="3842972" y="-4326"/>
                    <a:pt x="4218569" y="156563"/>
                    <a:pt x="4236721" y="262553"/>
                  </a:cubicBezTo>
                  <a:cubicBezTo>
                    <a:pt x="4247808" y="356760"/>
                    <a:pt x="4221823" y="504019"/>
                    <a:pt x="4236721" y="652149"/>
                  </a:cubicBezTo>
                  <a:cubicBezTo>
                    <a:pt x="4251619" y="800279"/>
                    <a:pt x="4230298" y="941452"/>
                    <a:pt x="4236721" y="1074212"/>
                  </a:cubicBezTo>
                  <a:cubicBezTo>
                    <a:pt x="4249197" y="1169804"/>
                    <a:pt x="4093845" y="1294879"/>
                    <a:pt x="3859260" y="1277133"/>
                  </a:cubicBezTo>
                  <a:cubicBezTo>
                    <a:pt x="3708337" y="1307089"/>
                    <a:pt x="3502688" y="1264313"/>
                    <a:pt x="3197718" y="1277133"/>
                  </a:cubicBezTo>
                  <a:cubicBezTo>
                    <a:pt x="2892748" y="1289953"/>
                    <a:pt x="2800894" y="1271106"/>
                    <a:pt x="2536176" y="1277133"/>
                  </a:cubicBezTo>
                  <a:cubicBezTo>
                    <a:pt x="2271458" y="1283160"/>
                    <a:pt x="2191698" y="1254528"/>
                    <a:pt x="1909452" y="1277133"/>
                  </a:cubicBezTo>
                  <a:cubicBezTo>
                    <a:pt x="1627206" y="1299738"/>
                    <a:pt x="1416060" y="1268963"/>
                    <a:pt x="1178274" y="1277133"/>
                  </a:cubicBezTo>
                  <a:cubicBezTo>
                    <a:pt x="940488" y="1285303"/>
                    <a:pt x="768188" y="1310168"/>
                    <a:pt x="377460" y="1277133"/>
                  </a:cubicBezTo>
                  <a:cubicBezTo>
                    <a:pt x="168087" y="1286470"/>
                    <a:pt x="-9545" y="1167501"/>
                    <a:pt x="0" y="1074212"/>
                  </a:cubicBezTo>
                  <a:cubicBezTo>
                    <a:pt x="11192" y="912744"/>
                    <a:pt x="2165" y="849605"/>
                    <a:pt x="0" y="652149"/>
                  </a:cubicBezTo>
                  <a:cubicBezTo>
                    <a:pt x="-2165" y="454693"/>
                    <a:pt x="7806" y="383622"/>
                    <a:pt x="0" y="262553"/>
                  </a:cubicBezTo>
                  <a:close/>
                </a:path>
                <a:path w="4236721" h="1277133" stroke="0" extrusionOk="0">
                  <a:moveTo>
                    <a:pt x="0" y="262553"/>
                  </a:moveTo>
                  <a:cubicBezTo>
                    <a:pt x="20940" y="170961"/>
                    <a:pt x="350769" y="647"/>
                    <a:pt x="599310" y="19877"/>
                  </a:cubicBezTo>
                  <a:cubicBezTo>
                    <a:pt x="1618509" y="79047"/>
                    <a:pt x="2599348" y="-112053"/>
                    <a:pt x="3637410" y="0"/>
                  </a:cubicBezTo>
                  <a:cubicBezTo>
                    <a:pt x="3831280" y="-6946"/>
                    <a:pt x="4251688" y="173262"/>
                    <a:pt x="4236721" y="262553"/>
                  </a:cubicBezTo>
                  <a:cubicBezTo>
                    <a:pt x="4236382" y="345536"/>
                    <a:pt x="4244989" y="540631"/>
                    <a:pt x="4236721" y="668383"/>
                  </a:cubicBezTo>
                  <a:cubicBezTo>
                    <a:pt x="4228454" y="796135"/>
                    <a:pt x="4227946" y="951315"/>
                    <a:pt x="4236721" y="1074212"/>
                  </a:cubicBezTo>
                  <a:cubicBezTo>
                    <a:pt x="4195559" y="1208285"/>
                    <a:pt x="4089776" y="1318754"/>
                    <a:pt x="3859260" y="1277133"/>
                  </a:cubicBezTo>
                  <a:cubicBezTo>
                    <a:pt x="3497533" y="1267000"/>
                    <a:pt x="3260266" y="1268264"/>
                    <a:pt x="3093264" y="1277133"/>
                  </a:cubicBezTo>
                  <a:cubicBezTo>
                    <a:pt x="2926262" y="1286002"/>
                    <a:pt x="2709814" y="1277941"/>
                    <a:pt x="2466540" y="1277133"/>
                  </a:cubicBezTo>
                  <a:cubicBezTo>
                    <a:pt x="2223266" y="1276325"/>
                    <a:pt x="1896021" y="1288028"/>
                    <a:pt x="1735362" y="1277133"/>
                  </a:cubicBezTo>
                  <a:cubicBezTo>
                    <a:pt x="1574703" y="1266238"/>
                    <a:pt x="1243484" y="1266941"/>
                    <a:pt x="1004184" y="1277133"/>
                  </a:cubicBezTo>
                  <a:cubicBezTo>
                    <a:pt x="764884" y="1287325"/>
                    <a:pt x="648205" y="1277819"/>
                    <a:pt x="377460" y="1277133"/>
                  </a:cubicBezTo>
                  <a:cubicBezTo>
                    <a:pt x="161530" y="1270542"/>
                    <a:pt x="471" y="1200732"/>
                    <a:pt x="0" y="1074212"/>
                  </a:cubicBezTo>
                  <a:cubicBezTo>
                    <a:pt x="-11006" y="901055"/>
                    <a:pt x="-17588" y="790328"/>
                    <a:pt x="0" y="652149"/>
                  </a:cubicBezTo>
                  <a:cubicBezTo>
                    <a:pt x="17588" y="513970"/>
                    <a:pt x="15866" y="411693"/>
                    <a:pt x="0" y="262553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9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4"/>
              <a:ext cx="58674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Dặn</a:t>
              </a:r>
              <a:r>
                <a:rPr lang="en-US" sz="495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495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dò</a:t>
              </a:r>
              <a:endParaRPr lang="en-US" sz="495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5C01CF03-01EF-FB78-2698-B5A2DC899DF3}"/>
              </a:ext>
            </a:extLst>
          </p:cNvPr>
          <p:cNvGrpSpPr/>
          <p:nvPr/>
        </p:nvGrpSpPr>
        <p:grpSpPr>
          <a:xfrm>
            <a:off x="2301461" y="2092026"/>
            <a:ext cx="6201153" cy="860704"/>
            <a:chOff x="2312404" y="2944335"/>
            <a:chExt cx="8268204" cy="1147605"/>
          </a:xfrm>
        </p:grpSpPr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AAFEBAA0-69C6-8ADD-FD81-5F5146D01A6E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4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A28A1FFA-7E72-2686-5236-729E15D3C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E0D38BDE-B2A3-0D99-C411-8EE23014F4EC}"/>
              </a:ext>
            </a:extLst>
          </p:cNvPr>
          <p:cNvGrpSpPr/>
          <p:nvPr/>
        </p:nvGrpSpPr>
        <p:grpSpPr>
          <a:xfrm>
            <a:off x="2301461" y="2952729"/>
            <a:ext cx="6201153" cy="860704"/>
            <a:chOff x="2312404" y="2944335"/>
            <a:chExt cx="8268204" cy="1147605"/>
          </a:xfrm>
        </p:grpSpPr>
        <p:sp>
          <p:nvSpPr>
            <p:cNvPr id="17" name="TextBox 1">
              <a:extLst>
                <a:ext uri="{FF2B5EF4-FFF2-40B4-BE49-F238E27FC236}">
                  <a16:creationId xmlns:a16="http://schemas.microsoft.com/office/drawing/2014/main" id="{EADE3F38-BA39-BFE7-7924-99E7EA902738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18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E3F9A34F-CE00-B0AC-9A94-853C14B9AD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AA1518B-BC93-CEAB-28EF-361F9C168D7D}"/>
              </a:ext>
            </a:extLst>
          </p:cNvPr>
          <p:cNvGrpSpPr/>
          <p:nvPr/>
        </p:nvGrpSpPr>
        <p:grpSpPr>
          <a:xfrm>
            <a:off x="2301461" y="3813433"/>
            <a:ext cx="6201153" cy="860704"/>
            <a:chOff x="2312404" y="2944335"/>
            <a:chExt cx="8268204" cy="1147605"/>
          </a:xfrm>
        </p:grpSpPr>
        <p:sp>
          <p:nvSpPr>
            <p:cNvPr id="20" name="TextBox 1">
              <a:extLst>
                <a:ext uri="{FF2B5EF4-FFF2-40B4-BE49-F238E27FC236}">
                  <a16:creationId xmlns:a16="http://schemas.microsoft.com/office/drawing/2014/main" id="{84B0B4F4-301C-011E-8AFA-BBF001B23EDB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33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1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C2CFCA55-C34C-5DA4-0465-B0267B435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317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D5AF01-3DA2-7C8B-4EA0-F18985F2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139702"/>
            <a:ext cx="420050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9144000" cy="53832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2843808" y="1907381"/>
            <a:ext cx="4367689" cy="1328738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8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Khởi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động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7"/>
            <a:ext cx="9144000" cy="51429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056" y="1843824"/>
            <a:ext cx="813887" cy="183810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5442" y="1820165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211265" y="1166985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97" y="98724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610315" y="98724"/>
            <a:ext cx="4945436" cy="880160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466623" y="2541851"/>
            <a:ext cx="3960904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1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10446" y="2271677"/>
            <a:ext cx="457200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4208900" y="4191915"/>
            <a:ext cx="149528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38" normalizeH="0" baseline="0" noProof="0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+mn-cs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1688841" y="2999161"/>
            <a:ext cx="5766319" cy="1759193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RIGHT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Kích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WRONG –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silde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3056" y="1575198"/>
            <a:ext cx="824873" cy="188542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7628" y="1575198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215278" y="296731"/>
            <a:ext cx="3522668" cy="880160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7 318 + 3191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26108" y="2681729"/>
            <a:ext cx="2515576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10 509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482795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747773" y="4513016"/>
            <a:ext cx="164039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RIGHT/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0558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6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5" y="1569162"/>
            <a:ext cx="802025" cy="186835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906" y="156916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8528" y="189662"/>
            <a:ext cx="3683751" cy="880160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83 500 – 28 150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02867" y="268172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55 350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40398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436095" y="4513016"/>
            <a:ext cx="1952077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18563"/>
            <a:ext cx="791912" cy="17884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175" y="1608412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81" y="143589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" y="1435894"/>
            <a:ext cx="480385" cy="46020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085976" y="1266600"/>
            <a:ext cx="5490551" cy="34653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289964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352709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217" y="37003"/>
            <a:ext cx="1139888" cy="1139888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73828" y="334937"/>
            <a:ext cx="3546443" cy="880160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681 + 14 609 = ?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16484" y="2733798"/>
            <a:ext cx="396090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15 290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481693" y="4513016"/>
            <a:ext cx="160564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508103" y="4513016"/>
            <a:ext cx="1880069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10446" y="41545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41704"/>
            <a:ext cx="9184431" cy="5185205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2527459" y="664714"/>
            <a:ext cx="4799172" cy="1583624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6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Luyện</a:t>
              </a:r>
              <a:r>
                <a:rPr lang="en-US" sz="66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 </a:t>
              </a:r>
              <a:r>
                <a:rPr lang="en-US" sz="66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SVN-Poky's"/>
                </a:rPr>
                <a:t>tập</a:t>
              </a:r>
              <a:endParaRPr lang="en-US" sz="6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SVN-Poky'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532879"/>
            <a:ext cx="8480924" cy="4324871"/>
          </a:xfrm>
          <a:custGeom>
            <a:avLst/>
            <a:gdLst>
              <a:gd name="connsiteX0" fmla="*/ 0 w 8480924"/>
              <a:gd name="connsiteY0" fmla="*/ 431276 h 4324871"/>
              <a:gd name="connsiteX1" fmla="*/ 431276 w 8480924"/>
              <a:gd name="connsiteY1" fmla="*/ 0 h 4324871"/>
              <a:gd name="connsiteX2" fmla="*/ 8049648 w 8480924"/>
              <a:gd name="connsiteY2" fmla="*/ 0 h 4324871"/>
              <a:gd name="connsiteX3" fmla="*/ 8480924 w 8480924"/>
              <a:gd name="connsiteY3" fmla="*/ 431276 h 4324871"/>
              <a:gd name="connsiteX4" fmla="*/ 8480924 w 8480924"/>
              <a:gd name="connsiteY4" fmla="*/ 3893595 h 4324871"/>
              <a:gd name="connsiteX5" fmla="*/ 8049648 w 8480924"/>
              <a:gd name="connsiteY5" fmla="*/ 4324871 h 4324871"/>
              <a:gd name="connsiteX6" fmla="*/ 431276 w 8480924"/>
              <a:gd name="connsiteY6" fmla="*/ 4324871 h 4324871"/>
              <a:gd name="connsiteX7" fmla="*/ 0 w 8480924"/>
              <a:gd name="connsiteY7" fmla="*/ 3893595 h 4324871"/>
              <a:gd name="connsiteX8" fmla="*/ 0 w 8480924"/>
              <a:gd name="connsiteY8" fmla="*/ 431276 h 432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324871" fill="none" extrusionOk="0">
                <a:moveTo>
                  <a:pt x="0" y="431276"/>
                </a:moveTo>
                <a:cubicBezTo>
                  <a:pt x="526" y="207323"/>
                  <a:pt x="214686" y="36247"/>
                  <a:pt x="431276" y="0"/>
                </a:cubicBezTo>
                <a:cubicBezTo>
                  <a:pt x="3631387" y="72427"/>
                  <a:pt x="6760413" y="61419"/>
                  <a:pt x="8049648" y="0"/>
                </a:cubicBezTo>
                <a:cubicBezTo>
                  <a:pt x="8282516" y="-36613"/>
                  <a:pt x="8474632" y="191186"/>
                  <a:pt x="8480924" y="431276"/>
                </a:cubicBezTo>
                <a:cubicBezTo>
                  <a:pt x="8581800" y="1216154"/>
                  <a:pt x="8373611" y="3274425"/>
                  <a:pt x="8480924" y="3893595"/>
                </a:cubicBezTo>
                <a:cubicBezTo>
                  <a:pt x="8488989" y="4090850"/>
                  <a:pt x="8280204" y="4316317"/>
                  <a:pt x="8049648" y="4324871"/>
                </a:cubicBezTo>
                <a:cubicBezTo>
                  <a:pt x="4312852" y="4354698"/>
                  <a:pt x="2743555" y="4245565"/>
                  <a:pt x="431276" y="4324871"/>
                </a:cubicBezTo>
                <a:cubicBezTo>
                  <a:pt x="218069" y="4322047"/>
                  <a:pt x="-14864" y="4134721"/>
                  <a:pt x="0" y="3893595"/>
                </a:cubicBezTo>
                <a:cubicBezTo>
                  <a:pt x="50037" y="2599010"/>
                  <a:pt x="770" y="908125"/>
                  <a:pt x="0" y="431276"/>
                </a:cubicBezTo>
                <a:close/>
              </a:path>
              <a:path w="8480924" h="4324871" stroke="0" extrusionOk="0">
                <a:moveTo>
                  <a:pt x="0" y="431276"/>
                </a:moveTo>
                <a:cubicBezTo>
                  <a:pt x="16578" y="197608"/>
                  <a:pt x="213445" y="42411"/>
                  <a:pt x="431276" y="0"/>
                </a:cubicBezTo>
                <a:cubicBezTo>
                  <a:pt x="3403980" y="123000"/>
                  <a:pt x="6128499" y="-96860"/>
                  <a:pt x="8049648" y="0"/>
                </a:cubicBezTo>
                <a:cubicBezTo>
                  <a:pt x="8262829" y="-19059"/>
                  <a:pt x="8499253" y="156137"/>
                  <a:pt x="8480924" y="431276"/>
                </a:cubicBezTo>
                <a:cubicBezTo>
                  <a:pt x="8484097" y="887660"/>
                  <a:pt x="8575191" y="2751073"/>
                  <a:pt x="8480924" y="3893595"/>
                </a:cubicBezTo>
                <a:cubicBezTo>
                  <a:pt x="8463414" y="4138125"/>
                  <a:pt x="8264686" y="4321082"/>
                  <a:pt x="8049648" y="4324871"/>
                </a:cubicBezTo>
                <a:cubicBezTo>
                  <a:pt x="7005817" y="4164164"/>
                  <a:pt x="1965639" y="4364538"/>
                  <a:pt x="431276" y="4324871"/>
                </a:cubicBezTo>
                <a:cubicBezTo>
                  <a:pt x="163656" y="4318926"/>
                  <a:pt x="-6358" y="4128901"/>
                  <a:pt x="0" y="3893595"/>
                </a:cubicBezTo>
                <a:cubicBezTo>
                  <a:pt x="32216" y="2853061"/>
                  <a:pt x="57206" y="898375"/>
                  <a:pt x="0" y="43127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24369" y="789449"/>
            <a:ext cx="4813734" cy="57708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27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Tính</a:t>
              </a:r>
              <a:endParaRPr lang="en-US" sz="3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b) 64,38 + 93,46</a:t>
                          </a:r>
                        </a:p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c)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+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  86,09 – 54,3</a:t>
                          </a: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         d)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-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num>
                                <m:den>
                                  <m:r>
                                    <a:rPr lang="en-US" sz="3200" b="1" i="1" u="none" strike="noStrike" smtClean="0">
                                      <a:solidFill>
                                        <a:srgbClr val="31313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𝟔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 dirty="0">
                              <a:solidFill>
                                <a:srgbClr val="000000"/>
                              </a:solidFill>
                              <a:effectLst/>
                            </a:rPr>
                            <a:t>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D96724D5-41AB-5ACB-E516-2D49CA021F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1811345"/>
                  </p:ext>
                </p:extLst>
              </p:nvPr>
            </p:nvGraphicFramePr>
            <p:xfrm>
              <a:off x="467544" y="1635646"/>
              <a:ext cx="7886700" cy="1869948"/>
            </p:xfrm>
            <a:graphic>
              <a:graphicData uri="http://schemas.openxmlformats.org/drawingml/2006/table">
                <a:tbl>
                  <a:tblPr/>
                  <a:tblGrid>
                    <a:gridCol w="3600400">
                      <a:extLst>
                        <a:ext uri="{9D8B030D-6E8A-4147-A177-3AD203B41FA5}">
                          <a16:colId xmlns:a16="http://schemas.microsoft.com/office/drawing/2014/main" val="3017574213"/>
                        </a:ext>
                      </a:extLst>
                    </a:gridCol>
                    <a:gridCol w="4286300">
                      <a:extLst>
                        <a:ext uri="{9D8B030D-6E8A-4147-A177-3AD203B41FA5}">
                          <a16:colId xmlns:a16="http://schemas.microsoft.com/office/drawing/2014/main" val="17305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pt-BR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a) 536 817 + 82 579</a:t>
                          </a:r>
                          <a:endParaRPr lang="pt-BR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3200" b="1" u="none" strike="noStrike" dirty="0">
                              <a:solidFill>
                                <a:srgbClr val="313131"/>
                              </a:solidFill>
                              <a:effectLst/>
                            </a:rPr>
                            <a:t>  981 759 – 645 267</a:t>
                          </a:r>
                          <a:endParaRPr lang="en-US" sz="32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94585346"/>
                      </a:ext>
                    </a:extLst>
                  </a:tr>
                  <a:tr h="12908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50704" r="-119120" b="-7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83949" t="-50704" b="-7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17607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9173855" cy="51435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53424" y="267495"/>
            <a:ext cx="8480924" cy="4590256"/>
          </a:xfrm>
          <a:custGeom>
            <a:avLst/>
            <a:gdLst>
              <a:gd name="connsiteX0" fmla="*/ 0 w 8480924"/>
              <a:gd name="connsiteY0" fmla="*/ 457740 h 4590256"/>
              <a:gd name="connsiteX1" fmla="*/ 457740 w 8480924"/>
              <a:gd name="connsiteY1" fmla="*/ 0 h 4590256"/>
              <a:gd name="connsiteX2" fmla="*/ 8023184 w 8480924"/>
              <a:gd name="connsiteY2" fmla="*/ 0 h 4590256"/>
              <a:gd name="connsiteX3" fmla="*/ 8480924 w 8480924"/>
              <a:gd name="connsiteY3" fmla="*/ 457740 h 4590256"/>
              <a:gd name="connsiteX4" fmla="*/ 8480924 w 8480924"/>
              <a:gd name="connsiteY4" fmla="*/ 4132516 h 4590256"/>
              <a:gd name="connsiteX5" fmla="*/ 8023184 w 8480924"/>
              <a:gd name="connsiteY5" fmla="*/ 4590256 h 4590256"/>
              <a:gd name="connsiteX6" fmla="*/ 457740 w 8480924"/>
              <a:gd name="connsiteY6" fmla="*/ 4590256 h 4590256"/>
              <a:gd name="connsiteX7" fmla="*/ 0 w 8480924"/>
              <a:gd name="connsiteY7" fmla="*/ 4132516 h 4590256"/>
              <a:gd name="connsiteX8" fmla="*/ 0 w 8480924"/>
              <a:gd name="connsiteY8" fmla="*/ 457740 h 4590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0924" h="4590256" fill="none" extrusionOk="0">
                <a:moveTo>
                  <a:pt x="0" y="457740"/>
                </a:moveTo>
                <a:cubicBezTo>
                  <a:pt x="151" y="209032"/>
                  <a:pt x="213131" y="13752"/>
                  <a:pt x="457740" y="0"/>
                </a:cubicBezTo>
                <a:cubicBezTo>
                  <a:pt x="3548005" y="72427"/>
                  <a:pt x="5601209" y="61419"/>
                  <a:pt x="8023184" y="0"/>
                </a:cubicBezTo>
                <a:cubicBezTo>
                  <a:pt x="8271212" y="-32868"/>
                  <a:pt x="8453620" y="196678"/>
                  <a:pt x="8480924" y="457740"/>
                </a:cubicBezTo>
                <a:cubicBezTo>
                  <a:pt x="8581800" y="1660314"/>
                  <a:pt x="8373611" y="2835172"/>
                  <a:pt x="8480924" y="4132516"/>
                </a:cubicBezTo>
                <a:cubicBezTo>
                  <a:pt x="8488620" y="4346261"/>
                  <a:pt x="8250447" y="4561625"/>
                  <a:pt x="8023184" y="4590256"/>
                </a:cubicBezTo>
                <a:cubicBezTo>
                  <a:pt x="4703378" y="4620083"/>
                  <a:pt x="2973832" y="4510950"/>
                  <a:pt x="457740" y="4590256"/>
                </a:cubicBezTo>
                <a:cubicBezTo>
                  <a:pt x="244457" y="4585789"/>
                  <a:pt x="-22062" y="4389682"/>
                  <a:pt x="0" y="4132516"/>
                </a:cubicBezTo>
                <a:cubicBezTo>
                  <a:pt x="50037" y="2637057"/>
                  <a:pt x="770" y="2269052"/>
                  <a:pt x="0" y="457740"/>
                </a:cubicBezTo>
                <a:close/>
              </a:path>
              <a:path w="8480924" h="4590256" stroke="0" extrusionOk="0">
                <a:moveTo>
                  <a:pt x="0" y="457740"/>
                </a:moveTo>
                <a:cubicBezTo>
                  <a:pt x="43692" y="216847"/>
                  <a:pt x="217850" y="26904"/>
                  <a:pt x="457740" y="0"/>
                </a:cubicBezTo>
                <a:cubicBezTo>
                  <a:pt x="3658035" y="123000"/>
                  <a:pt x="5567301" y="-96860"/>
                  <a:pt x="8023184" y="0"/>
                </a:cubicBezTo>
                <a:cubicBezTo>
                  <a:pt x="8259408" y="-12635"/>
                  <a:pt x="8495261" y="176033"/>
                  <a:pt x="8480924" y="457740"/>
                </a:cubicBezTo>
                <a:cubicBezTo>
                  <a:pt x="8484097" y="2279553"/>
                  <a:pt x="8575191" y="2387431"/>
                  <a:pt x="8480924" y="4132516"/>
                </a:cubicBezTo>
                <a:cubicBezTo>
                  <a:pt x="8465259" y="4390994"/>
                  <a:pt x="8255058" y="4586831"/>
                  <a:pt x="8023184" y="4590256"/>
                </a:cubicBezTo>
                <a:cubicBezTo>
                  <a:pt x="4778932" y="4429549"/>
                  <a:pt x="1499872" y="4629923"/>
                  <a:pt x="457740" y="4590256"/>
                </a:cubicBezTo>
                <a:cubicBezTo>
                  <a:pt x="184598" y="4586148"/>
                  <a:pt x="-39734" y="4367318"/>
                  <a:pt x="0" y="4132516"/>
                </a:cubicBezTo>
                <a:cubicBezTo>
                  <a:pt x="32216" y="2935346"/>
                  <a:pt x="57206" y="1422396"/>
                  <a:pt x="0" y="457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981D1A-594C-E472-9BC8-B9ABE222DFD6}"/>
              </a:ext>
            </a:extLst>
          </p:cNvPr>
          <p:cNvSpPr txBox="1"/>
          <p:nvPr/>
        </p:nvSpPr>
        <p:spPr>
          <a:xfrm>
            <a:off x="539552" y="69954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C9216-AA6E-B0D2-BF21-F65A89F82E64}"/>
              </a:ext>
            </a:extLst>
          </p:cNvPr>
          <p:cNvSpPr txBox="1"/>
          <p:nvPr/>
        </p:nvSpPr>
        <p:spPr>
          <a:xfrm>
            <a:off x="1187624" y="62753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536 817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 82 579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971600" y="84355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ACF2E2-502D-4667-95D9-170046F1AE80}"/>
              </a:ext>
            </a:extLst>
          </p:cNvPr>
          <p:cNvCxnSpPr>
            <a:cxnSpLocks/>
          </p:cNvCxnSpPr>
          <p:nvPr/>
        </p:nvCxnSpPr>
        <p:spPr>
          <a:xfrm>
            <a:off x="1259632" y="141962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07213A3-B42D-53D2-7824-AC2EDDAD503C}"/>
              </a:ext>
            </a:extLst>
          </p:cNvPr>
          <p:cNvSpPr txBox="1"/>
          <p:nvPr/>
        </p:nvSpPr>
        <p:spPr>
          <a:xfrm>
            <a:off x="1187624" y="141962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619 396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AE776B-025E-842E-22F8-3064597B0099}"/>
              </a:ext>
            </a:extLst>
          </p:cNvPr>
          <p:cNvSpPr txBox="1"/>
          <p:nvPr/>
        </p:nvSpPr>
        <p:spPr>
          <a:xfrm>
            <a:off x="5508104" y="555526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981 759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645 267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5292080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E4E3DD-C588-D800-38DD-CEBF1F576CA3}"/>
              </a:ext>
            </a:extLst>
          </p:cNvPr>
          <p:cNvCxnSpPr>
            <a:cxnSpLocks/>
          </p:cNvCxnSpPr>
          <p:nvPr/>
        </p:nvCxnSpPr>
        <p:spPr>
          <a:xfrm>
            <a:off x="5580112" y="1347614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AC92C8-F4BE-3451-E4C8-E1729E429AD1}"/>
              </a:ext>
            </a:extLst>
          </p:cNvPr>
          <p:cNvSpPr txBox="1"/>
          <p:nvPr/>
        </p:nvSpPr>
        <p:spPr>
          <a:xfrm>
            <a:off x="5508104" y="134761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336 492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F1F3F0-78B6-E6D9-9ABB-DE95745054B3}"/>
              </a:ext>
            </a:extLst>
          </p:cNvPr>
          <p:cNvSpPr txBox="1"/>
          <p:nvPr/>
        </p:nvSpPr>
        <p:spPr>
          <a:xfrm>
            <a:off x="539552" y="221171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38F85A-4660-2A12-DA03-429397F23ACB}"/>
              </a:ext>
            </a:extLst>
          </p:cNvPr>
          <p:cNvSpPr txBox="1"/>
          <p:nvPr/>
        </p:nvSpPr>
        <p:spPr>
          <a:xfrm>
            <a:off x="1187624" y="213970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64,38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93,46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4B34D0-B4FF-48BF-25E1-6187FCFB0378}"/>
              </a:ext>
            </a:extLst>
          </p:cNvPr>
          <p:cNvSpPr txBox="1"/>
          <p:nvPr/>
        </p:nvSpPr>
        <p:spPr>
          <a:xfrm>
            <a:off x="971600" y="235572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24DBE4-DB96-3BFE-9E7F-3799D7B5178B}"/>
              </a:ext>
            </a:extLst>
          </p:cNvPr>
          <p:cNvSpPr txBox="1"/>
          <p:nvPr/>
        </p:nvSpPr>
        <p:spPr>
          <a:xfrm>
            <a:off x="1043608" y="293179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157,84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626F46A-2CEC-9663-89F8-C357EC3AC404}"/>
              </a:ext>
            </a:extLst>
          </p:cNvPr>
          <p:cNvCxnSpPr>
            <a:cxnSpLocks/>
          </p:cNvCxnSpPr>
          <p:nvPr/>
        </p:nvCxnSpPr>
        <p:spPr>
          <a:xfrm>
            <a:off x="1115616" y="2931790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FAFB103-4B8E-A1AC-0D5E-6807D3672E36}"/>
              </a:ext>
            </a:extLst>
          </p:cNvPr>
          <p:cNvSpPr txBox="1"/>
          <p:nvPr/>
        </p:nvSpPr>
        <p:spPr>
          <a:xfrm>
            <a:off x="5724128" y="206769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86,09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54,3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C7D37A-8FF1-55C5-C334-7368DBEA63AA}"/>
              </a:ext>
            </a:extLst>
          </p:cNvPr>
          <p:cNvSpPr txBox="1"/>
          <p:nvPr/>
        </p:nvSpPr>
        <p:spPr>
          <a:xfrm>
            <a:off x="5508104" y="228371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F0D487-7DA4-7733-36EC-5E4C7271A203}"/>
              </a:ext>
            </a:extLst>
          </p:cNvPr>
          <p:cNvSpPr txBox="1"/>
          <p:nvPr/>
        </p:nvSpPr>
        <p:spPr>
          <a:xfrm>
            <a:off x="5652120" y="285978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31,79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28F32D0-E914-0C18-2E9E-B5EB23FA72C7}"/>
              </a:ext>
            </a:extLst>
          </p:cNvPr>
          <p:cNvCxnSpPr>
            <a:cxnSpLocks/>
          </p:cNvCxnSpPr>
          <p:nvPr/>
        </p:nvCxnSpPr>
        <p:spPr>
          <a:xfrm>
            <a:off x="5652120" y="2859782"/>
            <a:ext cx="108012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/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 </m:t>
                    </m:r>
                    <m:f>
                      <m:f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</m:ctrlPr>
                      </m:fPr>
                      <m:num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41</m:t>
                        </m:r>
                      </m:num>
                      <m:den>
                        <m:r>
                          <a:rPr lang="nl-NL" sz="3600" i="0">
                            <a:effectLst/>
                            <a:latin typeface="Cambria Math" panose="02040503050406030204" pitchFamily="18" charset="0"/>
                            <a:ea typeface="MS Mincho" panose="02020609040205080304" pitchFamily="49" charset="-128"/>
                          </a:rPr>
                          <m:t>35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9350E17-F7E5-3F52-CB7A-0BFA4A77A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9862"/>
                <a:ext cx="6264696" cy="879215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/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nl-NL" sz="36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600" dirty="0"/>
                  <a:t> =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600" i="1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US" sz="6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75CADA2-F891-9098-0429-DDC28F661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579862"/>
                <a:ext cx="2880320" cy="900824"/>
              </a:xfrm>
              <a:prstGeom prst="rect">
                <a:avLst/>
              </a:prstGeom>
              <a:blipFill>
                <a:blip r:embed="rId4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9" grpId="0"/>
      <p:bldP spid="40" grpId="0"/>
      <p:bldP spid="41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647</TotalTime>
  <Words>494</Words>
  <Application>Microsoft Office PowerPoint</Application>
  <PresentationFormat>On-screen Show (16:9)</PresentationFormat>
  <Paragraphs>95</Paragraphs>
  <Slides>16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Cambria Math</vt:lpstr>
      <vt:lpstr>SVN-Poky's</vt:lpstr>
      <vt:lpstr>Tahoma</vt:lpstr>
      <vt:lpstr>Times New Roman</vt:lpstr>
      <vt:lpstr>Wingdings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Huong Thao - 0972115126</dc:creator>
  <cp:lastModifiedBy>Thao Tran</cp:lastModifiedBy>
  <cp:revision>11</cp:revision>
  <dcterms:created xsi:type="dcterms:W3CDTF">2015-08-22T03:26:29Z</dcterms:created>
  <dcterms:modified xsi:type="dcterms:W3CDTF">2025-02-15T08:40:32Z</dcterms:modified>
</cp:coreProperties>
</file>