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6"/>
  </p:notesMasterIdLst>
  <p:sldIdLst>
    <p:sldId id="273" r:id="rId3"/>
    <p:sldId id="287" r:id="rId4"/>
    <p:sldId id="546" r:id="rId5"/>
    <p:sldId id="257" r:id="rId6"/>
    <p:sldId id="274" r:id="rId7"/>
    <p:sldId id="271" r:id="rId8"/>
    <p:sldId id="548" r:id="rId9"/>
    <p:sldId id="547" r:id="rId10"/>
    <p:sldId id="549" r:id="rId11"/>
    <p:sldId id="556" r:id="rId12"/>
    <p:sldId id="309" r:id="rId13"/>
    <p:sldId id="557" r:id="rId14"/>
    <p:sldId id="558" r:id="rId15"/>
    <p:sldId id="559" r:id="rId16"/>
    <p:sldId id="560" r:id="rId17"/>
    <p:sldId id="561" r:id="rId18"/>
    <p:sldId id="562" r:id="rId19"/>
    <p:sldId id="563" r:id="rId20"/>
    <p:sldId id="564" r:id="rId21"/>
    <p:sldId id="565" r:id="rId22"/>
    <p:sldId id="566" r:id="rId23"/>
    <p:sldId id="537" r:id="rId24"/>
    <p:sldId id="53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1" autoAdjust="0"/>
  </p:normalViewPr>
  <p:slideViewPr>
    <p:cSldViewPr snapToGrid="0" showGuides="1">
      <p:cViewPr varScale="1">
        <p:scale>
          <a:sx n="50" d="100"/>
          <a:sy n="50" d="100"/>
        </p:scale>
        <p:origin x="-147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2025/5/13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1784ECF-CC5F-3973-7C08-1A2CD9A16164}"/>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5" name="Footer Placeholder 4">
            <a:extLst>
              <a:ext uri="{FF2B5EF4-FFF2-40B4-BE49-F238E27FC236}">
                <a16:creationId xmlns:a16="http://schemas.microsoft.com/office/drawing/2014/main" xmlns=""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A125036-AB51-DC84-2836-3DA124A0E819}"/>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5" name="Footer Placeholder 4">
            <a:extLst>
              <a:ext uri="{FF2B5EF4-FFF2-40B4-BE49-F238E27FC236}">
                <a16:creationId xmlns:a16="http://schemas.microsoft.com/office/drawing/2014/main" xmlns=""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2394E6-A1AD-F110-7B75-AF5C694E30B0}"/>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5" name="Footer Placeholder 4">
            <a:extLst>
              <a:ext uri="{FF2B5EF4-FFF2-40B4-BE49-F238E27FC236}">
                <a16:creationId xmlns:a16="http://schemas.microsoft.com/office/drawing/2014/main" xmlns=""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125F3B-CBF4-5AEB-9EF9-D0B9441BD92E}"/>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5" name="Footer Placeholder 4">
            <a:extLst>
              <a:ext uri="{FF2B5EF4-FFF2-40B4-BE49-F238E27FC236}">
                <a16:creationId xmlns:a16="http://schemas.microsoft.com/office/drawing/2014/main" xmlns=""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2025/5/13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17E5951-F625-EBD9-F796-D378DB3DCA4D}"/>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5" name="Footer Placeholder 4">
            <a:extLst>
              <a:ext uri="{FF2B5EF4-FFF2-40B4-BE49-F238E27FC236}">
                <a16:creationId xmlns:a16="http://schemas.microsoft.com/office/drawing/2014/main" xmlns=""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1739D76-83E7-F4AB-A689-BCEA5552B93D}"/>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6" name="Footer Placeholder 5">
            <a:extLst>
              <a:ext uri="{FF2B5EF4-FFF2-40B4-BE49-F238E27FC236}">
                <a16:creationId xmlns:a16="http://schemas.microsoft.com/office/drawing/2014/main" xmlns=""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C785444-0E56-7987-4FC2-B8A1D15A0504}"/>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8" name="Footer Placeholder 7">
            <a:extLst>
              <a:ext uri="{FF2B5EF4-FFF2-40B4-BE49-F238E27FC236}">
                <a16:creationId xmlns:a16="http://schemas.microsoft.com/office/drawing/2014/main" xmlns=""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EC68869-F5BE-454C-3B70-912E153D50B9}"/>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4" name="Footer Placeholder 3">
            <a:extLst>
              <a:ext uri="{FF2B5EF4-FFF2-40B4-BE49-F238E27FC236}">
                <a16:creationId xmlns:a16="http://schemas.microsoft.com/office/drawing/2014/main" xmlns=""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864F6C6-40FF-B6FD-31F4-47A2339AF177}"/>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3" name="Footer Placeholder 2">
            <a:extLst>
              <a:ext uri="{FF2B5EF4-FFF2-40B4-BE49-F238E27FC236}">
                <a16:creationId xmlns:a16="http://schemas.microsoft.com/office/drawing/2014/main" xmlns=""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9C9AF99-5BCC-C37E-05C9-3D4B6A0D9968}"/>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6" name="Footer Placeholder 5">
            <a:extLst>
              <a:ext uri="{FF2B5EF4-FFF2-40B4-BE49-F238E27FC236}">
                <a16:creationId xmlns:a16="http://schemas.microsoft.com/office/drawing/2014/main" xmlns=""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22ADA01-54FD-A3E3-2663-711E33D41A8F}"/>
              </a:ext>
            </a:extLst>
          </p:cNvPr>
          <p:cNvSpPr>
            <a:spLocks noGrp="1"/>
          </p:cNvSpPr>
          <p:nvPr>
            <p:ph type="dt" sz="half" idx="10"/>
          </p:nvPr>
        </p:nvSpPr>
        <p:spPr/>
        <p:txBody>
          <a:bodyPr/>
          <a:lstStyle/>
          <a:p>
            <a:fld id="{C5CBB71E-DD0D-449F-9555-68C53AE47418}" type="datetimeFigureOut">
              <a:rPr lang="en-US" smtClean="0"/>
              <a:t>5/13/2025</a:t>
            </a:fld>
            <a:endParaRPr lang="en-US"/>
          </a:p>
        </p:txBody>
      </p:sp>
      <p:sp>
        <p:nvSpPr>
          <p:cNvPr id="6" name="Footer Placeholder 5">
            <a:extLst>
              <a:ext uri="{FF2B5EF4-FFF2-40B4-BE49-F238E27FC236}">
                <a16:creationId xmlns:a16="http://schemas.microsoft.com/office/drawing/2014/main" xmlns=""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xmlns=""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5/13/2025</a:t>
            </a:fld>
            <a:endParaRPr lang="en-US"/>
          </a:p>
        </p:txBody>
      </p:sp>
      <p:sp>
        <p:nvSpPr>
          <p:cNvPr id="5" name="Footer Placeholder 4">
            <a:extLst>
              <a:ext uri="{FF2B5EF4-FFF2-40B4-BE49-F238E27FC236}">
                <a16:creationId xmlns:a16="http://schemas.microsoft.com/office/drawing/2014/main" xmlns=""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xmlns=""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xmlns=""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xmlns=""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xmlns=""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xmlns=""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xmlns=""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xmlns=""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xmlns=""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Cambria" panose="02040503050406030204" pitchFamily="18" charset="0"/>
                <a:ea typeface="Cambria" panose="02040503050406030204" pitchFamily="18" charset="0"/>
              </a:rPr>
              <a:t>Cam-pu-chia tiếp giáp các quốc gia: Lào và Thái Lan ở phía bắc, Việt Nam ở phía đông, vịnh Thái Lan ở phía tây nam.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xmlns=""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xmlns=""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xmlns=""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xmlns=""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xmlns=""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xmlns=""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xmlns=""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xmlns=""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xmlns=""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xmlns=""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xmlns=""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xmlns=""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xmlns=""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xmlns=""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xmlns=""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xmlns=""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xmlns=""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xmlns=""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xmlns=""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xmlns=""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mục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Hoàn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dưới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xmlns="" id="{09B87D03-D106-6157-CCD7-E70B270192E2}"/>
              </a:ext>
            </a:extLst>
          </p:cNvPr>
          <p:cNvGraphicFramePr>
            <a:graphicFrameLocks noGrp="1"/>
          </p:cNvGraphicFramePr>
          <p:nvPr>
            <p:extLst>
              <p:ext uri="{D42A27DB-BD31-4B8C-83A1-F6EECF244321}">
                <p14:modId xmlns:p14="http://schemas.microsoft.com/office/powerpoint/2010/main" val="367636996"/>
              </p:ext>
            </p:extLst>
          </p:nvPr>
        </p:nvGraphicFramePr>
        <p:xfrm>
          <a:off x="1531345" y="1696598"/>
          <a:ext cx="9915180" cy="3153864"/>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xmlns="" val="809034277"/>
                    </a:ext>
                  </a:extLst>
                </a:gridCol>
                <a:gridCol w="6834735">
                  <a:extLst>
                    <a:ext uri="{9D8B030D-6E8A-4147-A177-3AD203B41FA5}">
                      <a16:colId xmlns:a16="http://schemas.microsoft.com/office/drawing/2014/main" xmlns="" val="1964504618"/>
                    </a:ext>
                  </a:extLst>
                </a:gridCol>
              </a:tblGrid>
              <a:tr h="440674">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0811728"/>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694700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979912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2037374"/>
                  </a:ext>
                </a:extLst>
              </a:tr>
            </a:tbl>
          </a:graphicData>
        </a:graphic>
      </p:graphicFrame>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xmlns="" id="{09B87D03-D106-6157-CCD7-E70B270192E2}"/>
              </a:ext>
            </a:extLst>
          </p:cNvPr>
          <p:cNvGraphicFramePr>
            <a:graphicFrameLocks noGrp="1"/>
          </p:cNvGraphicFramePr>
          <p:nvPr>
            <p:extLst>
              <p:ext uri="{D42A27DB-BD31-4B8C-83A1-F6EECF244321}">
                <p14:modId xmlns:p14="http://schemas.microsoft.com/office/powerpoint/2010/main" val="2116557766"/>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xmlns="" val="809034277"/>
                    </a:ext>
                  </a:extLst>
                </a:gridCol>
                <a:gridCol w="8454512">
                  <a:extLst>
                    <a:ext uri="{9D8B030D-6E8A-4147-A177-3AD203B41FA5}">
                      <a16:colId xmlns:a16="http://schemas.microsoft.com/office/drawing/2014/main" xmlns="" val="1964504618"/>
                    </a:ext>
                  </a:extLst>
                </a:gridCol>
              </a:tblGrid>
              <a:tr h="1175985">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0811728"/>
                  </a:ext>
                </a:extLst>
              </a:tr>
              <a:tr h="928237">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6947009"/>
                  </a:ext>
                </a:extLst>
              </a:tr>
              <a:tr h="142117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29799129"/>
                  </a:ext>
                </a:extLst>
              </a:tr>
              <a:tr h="2533880">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2037374"/>
                  </a:ext>
                </a:extLst>
              </a:tr>
            </a:tbl>
          </a:graphicData>
        </a:graphic>
      </p:graphicFrame>
      <p:sp>
        <p:nvSpPr>
          <p:cNvPr id="7" name="TextBox 6">
            <a:extLst>
              <a:ext uri="{FF2B5EF4-FFF2-40B4-BE49-F238E27FC236}">
                <a16:creationId xmlns:a16="http://schemas.microsoft.com/office/drawing/2014/main" xmlns=""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xmlns=""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Cận xích đạo, với một mùa mưa và một mùa khô rõ rệt.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xmlns=""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Cambria" panose="02040503050406030204" pitchFamily="18" charset="0"/>
                <a:ea typeface="Cambria" panose="02040503050406030204" pitchFamily="18" charset="0"/>
              </a:rPr>
              <a:t>- Hồ Tôn-lê Sáp của Cam-pu-chia là hồ nước ngọt lớn nhất Đông Nam Á.</a:t>
            </a:r>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xmlns=""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xmlns=""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4" name="Picture 8" descr="Khám phá biển hồ Tonle Sap Campuchia nổi tiếng Đông Nam Á">
            <a:extLst>
              <a:ext uri="{FF2B5EF4-FFF2-40B4-BE49-F238E27FC236}">
                <a16:creationId xmlns:a16="http://schemas.microsoft.com/office/drawing/2014/main" xmlns=""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xmlns=""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xmlns=""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xmlns=""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xmlns=""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t>Dựa vào lược đồ tự nhiên Cam-pu-chia, em hãy kể tên:</a:t>
            </a:r>
          </a:p>
          <a:p>
            <a:r>
              <a:rPr lang="vi-VN" sz="3600" dirty="0"/>
              <a:t>a) Các quốc gia tiếp giáp với Cam-pu-chia.</a:t>
            </a:r>
          </a:p>
          <a:p>
            <a:r>
              <a:rPr lang="vi-VN" sz="3600" dirty="0"/>
              <a:t>b) Một số dãy núi, sông và hồ lớn ở Cam-pu-chia.</a:t>
            </a:r>
            <a:endParaRPr lang="en-US" sz="3600" dirty="0"/>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xmlns=""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xmlns="" id="{9B0C360D-6C0A-B5A0-1A4F-7FAAD91BA48C}"/>
              </a:ext>
            </a:extLst>
          </p:cNvPr>
          <p:cNvGrpSpPr/>
          <p:nvPr/>
        </p:nvGrpSpPr>
        <p:grpSpPr>
          <a:xfrm>
            <a:off x="6885542" y="222795"/>
            <a:ext cx="5078776" cy="1760241"/>
            <a:chOff x="2132467" y="2501311"/>
            <a:chExt cx="4500423" cy="3395286"/>
          </a:xfrm>
        </p:grpSpPr>
        <p:grpSp>
          <p:nvGrpSpPr>
            <p:cNvPr id="6" name="Group 5">
              <a:extLst>
                <a:ext uri="{FF2B5EF4-FFF2-40B4-BE49-F238E27FC236}">
                  <a16:creationId xmlns:a16="http://schemas.microsoft.com/office/drawing/2014/main" xmlns=""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xmlns="" id="{307FE6A3-49A7-C991-4B8E-329386AA4482}"/>
                  </a:ext>
                </a:extLst>
              </p:cNvPr>
              <p:cNvSpPr/>
              <p:nvPr/>
            </p:nvSpPr>
            <p:spPr>
              <a:xfrm>
                <a:off x="419090" y="1969193"/>
                <a:ext cx="4358367" cy="2624366"/>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xmlns=""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xmlns="" id="{0F6F47C7-A323-BB8C-748E-35C8E38A649B}"/>
                </a:ext>
              </a:extLst>
            </p:cNvPr>
            <p:cNvSpPr txBox="1"/>
            <p:nvPr/>
          </p:nvSpPr>
          <p:spPr>
            <a:xfrm>
              <a:off x="2494059" y="3146916"/>
              <a:ext cx="3962560" cy="27496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Cambria" panose="02040503050406030204" pitchFamily="18" charset="0"/>
                  <a:ea typeface="Cambria" panose="02040503050406030204" pitchFamily="18" charset="0"/>
                  <a:cs typeface="Calibri" panose="020F0502020204030204" pitchFamily="34" charset="0"/>
                </a:rPr>
                <a:t>Các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quốc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gia</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tiếp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giáp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với</a:t>
              </a:r>
              <a:r>
                <a:rPr lang="en-US" sz="3600" dirty="0">
                  <a:latin typeface="Cambria" panose="02040503050406030204" pitchFamily="18" charset="0"/>
                  <a:ea typeface="Cambria" panose="02040503050406030204" pitchFamily="18" charset="0"/>
                  <a:cs typeface="Calibri" panose="020F0502020204030204" pitchFamily="34" charset="0"/>
                </a:rPr>
                <a:t> Cam-</a:t>
              </a:r>
              <a:r>
                <a:rPr lang="en-US" sz="3600" dirty="0" err="1">
                  <a:latin typeface="Cambria" panose="02040503050406030204" pitchFamily="18" charset="0"/>
                  <a:ea typeface="Cambria" panose="02040503050406030204" pitchFamily="18" charset="0"/>
                  <a:cs typeface="Calibri" panose="020F0502020204030204" pitchFamily="34" charset="0"/>
                </a:rPr>
                <a:t>pu</a:t>
              </a:r>
              <a:r>
                <a:rPr lang="en-US" sz="3600" dirty="0">
                  <a:latin typeface="Cambria" panose="02040503050406030204" pitchFamily="18" charset="0"/>
                  <a:ea typeface="Cambria" panose="02040503050406030204" pitchFamily="18" charset="0"/>
                  <a:cs typeface="Calibri" panose="020F0502020204030204" pitchFamily="34" charset="0"/>
                </a:rPr>
                <a:t>-chia</a:t>
              </a:r>
            </a:p>
          </p:txBody>
        </p:sp>
      </p:grpSp>
      <p:sp>
        <p:nvSpPr>
          <p:cNvPr id="10" name="Rectangle 9">
            <a:extLst>
              <a:ext uri="{FF2B5EF4-FFF2-40B4-BE49-F238E27FC236}">
                <a16:creationId xmlns:a16="http://schemas.microsoft.com/office/drawing/2014/main" xmlns=""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xmlns=""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xmlns=""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xmlns=""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xmlns=""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xmlns="" id="{0C249B5E-AA08-837C-0DBD-C8A77C92D367}"/>
                  </a:ext>
                </a:extLst>
              </p:cNvPr>
              <p:cNvSpPr/>
              <p:nvPr/>
            </p:nvSpPr>
            <p:spPr>
              <a:xfrm>
                <a:off x="419090" y="1969193"/>
                <a:ext cx="4358367" cy="4384471"/>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xmln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xmlns=""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xmlns=""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Cambria" panose="02040503050406030204" pitchFamily="18" charset="0"/>
                  <a:ea typeface="Cambria" panose="02040503050406030204" pitchFamily="18" charset="0"/>
                </a:rPr>
                <a:t>Một</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số</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dãy</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núi</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sông</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và</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hồ</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lớn</a:t>
              </a:r>
              <a:r>
                <a:rPr lang="en-US" sz="3300" b="0" i="0" dirty="0">
                  <a:solidFill>
                    <a:srgbClr val="000000"/>
                  </a:solidFill>
                  <a:effectLst/>
                  <a:latin typeface="Cambria" panose="02040503050406030204" pitchFamily="18" charset="0"/>
                  <a:ea typeface="Cambria" panose="02040503050406030204" pitchFamily="18" charset="0"/>
                </a:rPr>
                <a:t> ở Cam-</a:t>
              </a:r>
              <a:r>
                <a:rPr lang="en-US" sz="3300" b="0" i="0" dirty="0" err="1">
                  <a:solidFill>
                    <a:srgbClr val="000000"/>
                  </a:solidFill>
                  <a:effectLst/>
                  <a:latin typeface="Cambria" panose="02040503050406030204" pitchFamily="18" charset="0"/>
                  <a:ea typeface="Cambria" panose="02040503050406030204" pitchFamily="18" charset="0"/>
                </a:rPr>
                <a:t>pu</a:t>
              </a:r>
              <a:r>
                <a:rPr lang="en-US" sz="3300" b="0" i="0" dirty="0">
                  <a:solidFill>
                    <a:srgbClr val="000000"/>
                  </a:solidFill>
                  <a:effectLst/>
                  <a:latin typeface="Cambria" panose="02040503050406030204" pitchFamily="18" charset="0"/>
                  <a:ea typeface="Cambria" panose="02040503050406030204" pitchFamily="18" charset="0"/>
                </a:rPr>
                <a:t>-chia: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San,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Các-đa-môn</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Đăng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Rếch</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hồ</a:t>
              </a:r>
              <a:r>
                <a:rPr lang="en-US" sz="3300" b="1" i="0" dirty="0">
                  <a:solidFill>
                    <a:srgbClr val="000000"/>
                  </a:solidFill>
                  <a:effectLst/>
                  <a:latin typeface="Cambria" panose="02040503050406030204" pitchFamily="18" charset="0"/>
                  <a:ea typeface="Cambria" panose="02040503050406030204" pitchFamily="18" charset="0"/>
                </a:rPr>
                <a:t> Tôn-</a:t>
              </a:r>
              <a:r>
                <a:rPr lang="en-US" sz="3300" b="1" i="0" dirty="0" err="1">
                  <a:solidFill>
                    <a:srgbClr val="000000"/>
                  </a:solidFill>
                  <a:effectLst/>
                  <a:latin typeface="Cambria" panose="02040503050406030204" pitchFamily="18" charset="0"/>
                  <a:ea typeface="Cambria" panose="02040503050406030204" pitchFamily="18" charset="0"/>
                </a:rPr>
                <a:t>lê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Sáp</a:t>
              </a:r>
              <a:r>
                <a:rPr lang="en-US" sz="3300" b="1" i="0" dirty="0">
                  <a:solidFill>
                    <a:srgbClr val="000000"/>
                  </a:solidFill>
                  <a:effectLst/>
                  <a:latin typeface="Cambria" panose="02040503050406030204" pitchFamily="18" charset="0"/>
                  <a:ea typeface="Cambria" panose="02040503050406030204" pitchFamily="18" charset="0"/>
                </a:rPr>
                <a:t>.</a:t>
              </a:r>
              <a:endParaRPr lang="en-US" sz="3300" b="1" dirty="0">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xmlns=""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xmlns=""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xmlns=""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xmlns="" id="{30DAC378-36F8-421C-B0DA-BBD8C240D3C3}"/>
                </a:ext>
              </a:extLst>
            </p:cNvPr>
            <p:cNvSpPr/>
            <p:nvPr/>
          </p:nvSpPr>
          <p:spPr>
            <a:xfrm>
              <a:off x="1593499" y="1408297"/>
              <a:ext cx="9411821"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xmlns="" id="{A6F93DF8-8534-4C1E-8644-AFECA697139B}"/>
                </a:ext>
              </a:extLst>
            </p:cNvPr>
            <p:cNvSpPr txBox="1"/>
            <p:nvPr/>
          </p:nvSpPr>
          <p:spPr>
            <a:xfrm>
              <a:off x="1509465" y="1480360"/>
              <a:ext cx="9595202" cy="939596"/>
            </a:xfrm>
            <a:prstGeom prst="rect">
              <a:avLst/>
            </a:prstGeom>
            <a:noFill/>
          </p:spPr>
          <p:txBody>
            <a:bodyPr wrap="square" rtlCol="0">
              <a:spAutoFit/>
            </a:bodyPr>
            <a:lstStyle/>
            <a:p>
              <a:pPr algn="ctr"/>
              <a:r>
                <a:rPr lang="vi-VN" sz="3600" dirty="0">
                  <a:solidFill>
                    <a:schemeClr val="bg1"/>
                  </a:solidFill>
                  <a:latin typeface="Cambria" panose="02040503050406030204" pitchFamily="18" charset="0"/>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xmlns=""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Tree>
    <p:extLst>
      <p:ext uri="{BB962C8B-B14F-4D97-AF65-F5344CB8AC3E}">
        <p14:creationId xmlns:p14="http://schemas.microsoft.com/office/powerpoint/2010/main" val="10589572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xmlns=""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xmlns=""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xmlns=""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xmlns=""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xmlns="" id="{2D4D8CA8-29E6-24DB-EB39-3FA989EAD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6" name="Group 5">
            <a:extLst>
              <a:ext uri="{FF2B5EF4-FFF2-40B4-BE49-F238E27FC236}">
                <a16:creationId xmlns:a16="http://schemas.microsoft.com/office/drawing/2014/main" xmlns="" id="{4CB2A9B1-125C-0085-1714-B590EE493DEE}"/>
              </a:ext>
            </a:extLst>
          </p:cNvPr>
          <p:cNvGrpSpPr/>
          <p:nvPr/>
        </p:nvGrpSpPr>
        <p:grpSpPr>
          <a:xfrm>
            <a:off x="1184280" y="2723624"/>
            <a:ext cx="3850755" cy="1700806"/>
            <a:chOff x="2132467" y="2501311"/>
            <a:chExt cx="3850754" cy="1700807"/>
          </a:xfrm>
        </p:grpSpPr>
        <p:grpSp>
          <p:nvGrpSpPr>
            <p:cNvPr id="7" name="Group 6">
              <a:extLst>
                <a:ext uri="{FF2B5EF4-FFF2-40B4-BE49-F238E27FC236}">
                  <a16:creationId xmlns:a16="http://schemas.microsoft.com/office/drawing/2014/main" xmlns="" id="{A5959A79-3BE7-4711-D9CD-510798A30E92}"/>
                </a:ext>
              </a:extLst>
            </p:cNvPr>
            <p:cNvGrpSpPr/>
            <p:nvPr/>
          </p:nvGrpSpPr>
          <p:grpSpPr>
            <a:xfrm>
              <a:off x="2132467" y="2501311"/>
              <a:ext cx="3726918" cy="1700807"/>
              <a:chOff x="277034" y="1489257"/>
              <a:chExt cx="3726918" cy="1700807"/>
            </a:xfrm>
          </p:grpSpPr>
          <p:sp>
            <p:nvSpPr>
              <p:cNvPr id="9" name="Rectangle: Rounded Corners 8">
                <a:extLst>
                  <a:ext uri="{FF2B5EF4-FFF2-40B4-BE49-F238E27FC236}">
                    <a16:creationId xmlns:a16="http://schemas.microsoft.com/office/drawing/2014/main" xmlns="" id="{CEE1E92B-6358-9098-073C-05F3BB1619C3}"/>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xmlns="" id="{ADB0C49E-A0A6-BD41-26C4-C6D067F43A4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8" name="TextBox 34">
              <a:extLst>
                <a:ext uri="{FF2B5EF4-FFF2-40B4-BE49-F238E27FC236}">
                  <a16:creationId xmlns:a16="http://schemas.microsoft.com/office/drawing/2014/main" xmlns="" id="{54D48A23-F6B6-A049-959E-6A5071E175F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1" name="Group 10">
            <a:extLst>
              <a:ext uri="{FF2B5EF4-FFF2-40B4-BE49-F238E27FC236}">
                <a16:creationId xmlns:a16="http://schemas.microsoft.com/office/drawing/2014/main" xmlns="" id="{18E5E50F-965F-92D0-DA53-DCF1B79D2DEF}"/>
              </a:ext>
            </a:extLst>
          </p:cNvPr>
          <p:cNvGrpSpPr/>
          <p:nvPr/>
        </p:nvGrpSpPr>
        <p:grpSpPr>
          <a:xfrm>
            <a:off x="1161089" y="4457606"/>
            <a:ext cx="3850755" cy="1700806"/>
            <a:chOff x="2132467" y="2501311"/>
            <a:chExt cx="3850754" cy="1700807"/>
          </a:xfrm>
        </p:grpSpPr>
        <p:grpSp>
          <p:nvGrpSpPr>
            <p:cNvPr id="12" name="Group 11">
              <a:extLst>
                <a:ext uri="{FF2B5EF4-FFF2-40B4-BE49-F238E27FC236}">
                  <a16:creationId xmlns:a16="http://schemas.microsoft.com/office/drawing/2014/main" xmlns="" id="{D6BAFDE8-C667-D4C7-56A1-001B31CC25BF}"/>
                </a:ext>
              </a:extLst>
            </p:cNvPr>
            <p:cNvGrpSpPr/>
            <p:nvPr/>
          </p:nvGrpSpPr>
          <p:grpSpPr>
            <a:xfrm>
              <a:off x="2132467" y="2501311"/>
              <a:ext cx="3726918" cy="1700807"/>
              <a:chOff x="277034" y="1489257"/>
              <a:chExt cx="3726918" cy="1700807"/>
            </a:xfrm>
          </p:grpSpPr>
          <p:sp>
            <p:nvSpPr>
              <p:cNvPr id="14" name="Rectangle: Rounded Corners 13">
                <a:extLst>
                  <a:ext uri="{FF2B5EF4-FFF2-40B4-BE49-F238E27FC236}">
                    <a16:creationId xmlns:a16="http://schemas.microsoft.com/office/drawing/2014/main" xmlns="" id="{FE79202E-8B44-1885-BF34-535522BFC77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xmlns="" id="{9CB8F046-BBB7-1F1D-9F0A-23D587A04850}"/>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3" name="TextBox 34">
              <a:extLst>
                <a:ext uri="{FF2B5EF4-FFF2-40B4-BE49-F238E27FC236}">
                  <a16:creationId xmlns:a16="http://schemas.microsoft.com/office/drawing/2014/main" xmlns="" id="{89C15137-E08C-CA36-0A3B-202C2B0E50EC}"/>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6" name="Group 15">
            <a:extLst>
              <a:ext uri="{FF2B5EF4-FFF2-40B4-BE49-F238E27FC236}">
                <a16:creationId xmlns:a16="http://schemas.microsoft.com/office/drawing/2014/main" xmlns="" id="{EF9E67A7-ECAD-1A03-0701-78F8FBD5B560}"/>
              </a:ext>
            </a:extLst>
          </p:cNvPr>
          <p:cNvGrpSpPr/>
          <p:nvPr/>
        </p:nvGrpSpPr>
        <p:grpSpPr>
          <a:xfrm>
            <a:off x="7303992" y="2835809"/>
            <a:ext cx="3850755" cy="1700806"/>
            <a:chOff x="2132467" y="2501311"/>
            <a:chExt cx="3850754" cy="1700807"/>
          </a:xfrm>
        </p:grpSpPr>
        <p:grpSp>
          <p:nvGrpSpPr>
            <p:cNvPr id="17" name="Group 16">
              <a:extLst>
                <a:ext uri="{FF2B5EF4-FFF2-40B4-BE49-F238E27FC236}">
                  <a16:creationId xmlns:a16="http://schemas.microsoft.com/office/drawing/2014/main" xmlns="" id="{EC60920E-0444-DA0C-3147-5990F21F52CF}"/>
                </a:ext>
              </a:extLst>
            </p:cNvPr>
            <p:cNvGrpSpPr/>
            <p:nvPr/>
          </p:nvGrpSpPr>
          <p:grpSpPr>
            <a:xfrm>
              <a:off x="2132467" y="2501311"/>
              <a:ext cx="3726918" cy="1700807"/>
              <a:chOff x="277034" y="1489257"/>
              <a:chExt cx="3726918" cy="1700807"/>
            </a:xfrm>
          </p:grpSpPr>
          <p:sp>
            <p:nvSpPr>
              <p:cNvPr id="19" name="Rectangle: Rounded Corners 18">
                <a:extLst>
                  <a:ext uri="{FF2B5EF4-FFF2-40B4-BE49-F238E27FC236}">
                    <a16:creationId xmlns:a16="http://schemas.microsoft.com/office/drawing/2014/main" xmlns="" id="{8C21CFAD-9EDB-5C4B-AE6E-98E4B3EE13B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xmlns="" id="{2AB80626-BE42-A200-4FAA-9222BDEA1F3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8" name="TextBox 34">
              <a:extLst>
                <a:ext uri="{FF2B5EF4-FFF2-40B4-BE49-F238E27FC236}">
                  <a16:creationId xmlns:a16="http://schemas.microsoft.com/office/drawing/2014/main" xmlns="" id="{816B12D1-DB21-484B-832C-967779519E3F}"/>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21" name="Group 20">
            <a:extLst>
              <a:ext uri="{FF2B5EF4-FFF2-40B4-BE49-F238E27FC236}">
                <a16:creationId xmlns:a16="http://schemas.microsoft.com/office/drawing/2014/main" xmlns="" id="{8EFB8249-5384-1C92-3082-E1EC0F31A3F3}"/>
              </a:ext>
            </a:extLst>
          </p:cNvPr>
          <p:cNvGrpSpPr/>
          <p:nvPr/>
        </p:nvGrpSpPr>
        <p:grpSpPr>
          <a:xfrm>
            <a:off x="7303992" y="4662405"/>
            <a:ext cx="3850755" cy="1700806"/>
            <a:chOff x="2132467" y="2501311"/>
            <a:chExt cx="3850754" cy="1700807"/>
          </a:xfrm>
        </p:grpSpPr>
        <p:grpSp>
          <p:nvGrpSpPr>
            <p:cNvPr id="22" name="Group 21">
              <a:extLst>
                <a:ext uri="{FF2B5EF4-FFF2-40B4-BE49-F238E27FC236}">
                  <a16:creationId xmlns:a16="http://schemas.microsoft.com/office/drawing/2014/main" xmlns="" id="{7763B31A-B664-FE1D-820C-3AB4E5A8A7CE}"/>
                </a:ext>
              </a:extLst>
            </p:cNvPr>
            <p:cNvGrpSpPr/>
            <p:nvPr/>
          </p:nvGrpSpPr>
          <p:grpSpPr>
            <a:xfrm>
              <a:off x="2132467" y="2501311"/>
              <a:ext cx="3726918" cy="1700807"/>
              <a:chOff x="277034" y="1489257"/>
              <a:chExt cx="3726918" cy="1700807"/>
            </a:xfrm>
          </p:grpSpPr>
          <p:sp>
            <p:nvSpPr>
              <p:cNvPr id="24" name="Rectangle: Rounded Corners 23">
                <a:extLst>
                  <a:ext uri="{FF2B5EF4-FFF2-40B4-BE49-F238E27FC236}">
                    <a16:creationId xmlns:a16="http://schemas.microsoft.com/office/drawing/2014/main" xmlns="" id="{B6FB7D14-6151-C3F0-AA4E-BC7026B18107}"/>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xmln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xmlns="" id="{93918F1A-EDB9-41D7-95B7-8D41EAF9B09B}"/>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3" name="TextBox 34">
              <a:extLst>
                <a:ext uri="{FF2B5EF4-FFF2-40B4-BE49-F238E27FC236}">
                  <a16:creationId xmlns:a16="http://schemas.microsoft.com/office/drawing/2014/main" xmlns="" id="{D5DDDCC8-C2A2-0FF5-FCC8-7D219F6AE0C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pic>
        <p:nvPicPr>
          <p:cNvPr id="2" name="Picture 1">
            <a:extLst>
              <a:ext uri="{FF2B5EF4-FFF2-40B4-BE49-F238E27FC236}">
                <a16:creationId xmlns:a16="http://schemas.microsoft.com/office/drawing/2014/main" xmlns="" id="{1A938A3D-729D-DD34-EA17-2FC9A569E3FE}"/>
              </a:ext>
            </a:extLst>
          </p:cNvPr>
          <p:cNvPicPr>
            <a:picLocks noChangeAspect="1"/>
          </p:cNvPicPr>
          <p:nvPr/>
        </p:nvPicPr>
        <p:blipFill>
          <a:blip r:embed="rId4"/>
          <a:stretch>
            <a:fillRect/>
          </a:stretch>
        </p:blipFill>
        <p:spPr>
          <a:xfrm>
            <a:off x="2912651" y="778560"/>
            <a:ext cx="6498899" cy="1731414"/>
          </a:xfrm>
          <a:prstGeom prst="rect">
            <a:avLst/>
          </a:prstGeom>
        </p:spPr>
      </p:pic>
    </p:spTree>
    <p:extLst>
      <p:ext uri="{BB962C8B-B14F-4D97-AF65-F5344CB8AC3E}">
        <p14:creationId xmlns:p14="http://schemas.microsoft.com/office/powerpoint/2010/main" val="1577525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7E7AFF-09A8-E548-644D-549FCC8848DA}"/>
              </a:ext>
            </a:extLst>
          </p:cNvPr>
          <p:cNvPicPr>
            <a:picLocks noChangeAspect="1"/>
          </p:cNvPicPr>
          <p:nvPr/>
        </p:nvPicPr>
        <p:blipFill>
          <a:blip r:embed="rId2"/>
          <a:stretch>
            <a:fillRect/>
          </a:stretch>
        </p:blipFill>
        <p:spPr>
          <a:xfrm>
            <a:off x="620583" y="1575411"/>
            <a:ext cx="11045344" cy="4002634"/>
          </a:xfrm>
          <a:prstGeom prst="rect">
            <a:avLst/>
          </a:prstGeom>
        </p:spPr>
      </p:pic>
    </p:spTree>
    <p:extLst>
      <p:ext uri="{BB962C8B-B14F-4D97-AF65-F5344CB8AC3E}">
        <p14:creationId xmlns:p14="http://schemas.microsoft.com/office/powerpoint/2010/main" val="80660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xmlns=""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xmlns=""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xmlns=""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xmlns=""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xmlns=""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xmlns=""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xmlns=""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xmlns=""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xmlns=""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xmlns=""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Tree>
    <p:extLst>
      <p:ext uri="{BB962C8B-B14F-4D97-AF65-F5344CB8AC3E}">
        <p14:creationId xmlns:p14="http://schemas.microsoft.com/office/powerpoint/2010/main" val="22975931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xmlns="" id="{013604CA-6D14-74FC-07CC-74CFA07A5BF0}"/>
              </a:ext>
            </a:extLst>
          </p:cNvPr>
          <p:cNvSpPr/>
          <p:nvPr/>
        </p:nvSpPr>
        <p:spPr>
          <a:xfrm>
            <a:off x="2231604" y="414330"/>
            <a:ext cx="8273206" cy="4374335"/>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36;p36">
            <a:extLst>
              <a:ext uri="{FF2B5EF4-FFF2-40B4-BE49-F238E27FC236}">
                <a16:creationId xmlns:a16="http://schemas.microsoft.com/office/drawing/2014/main" xmlns="" id="{36AE00F6-2E0E-4590-837B-FE8F8C5EEB1E}"/>
              </a:ext>
            </a:extLst>
          </p:cNvPr>
          <p:cNvSpPr txBox="1">
            <a:spLocks/>
          </p:cNvSpPr>
          <p:nvPr/>
        </p:nvSpPr>
        <p:spPr>
          <a:xfrm>
            <a:off x="2717283" y="348229"/>
            <a:ext cx="7534844" cy="78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1pPr>
            <a:lvl2pPr marR="0" lvl="1"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2pPr>
            <a:lvl3pPr marR="0" lvl="2"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3pPr>
            <a:lvl4pPr marR="0" lvl="3"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4pPr>
            <a:lvl5pPr marR="0" lvl="4"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5pPr>
            <a:lvl6pPr marR="0" lvl="5"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6pPr>
            <a:lvl7pPr marR="0" lvl="6"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7pPr>
            <a:lvl8pPr marR="0" lvl="7"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8pPr>
            <a:lvl9pPr marR="0" lvl="8"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9pPr>
          </a:lstStyle>
          <a:p>
            <a:pPr algn="ctr"/>
            <a:r>
              <a:rPr lang="en-US" sz="4000" dirty="0" err="1">
                <a:solidFill>
                  <a:schemeClr val="tx1"/>
                </a:solidFill>
                <a:latin typeface="Calibri" panose="020F0502020204030204" pitchFamily="34" charset="0"/>
                <a:cs typeface="Calibri" panose="020F0502020204030204" pitchFamily="34" charset="0"/>
              </a:rPr>
              <a:t>Thứ</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ngày</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tháng</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năm</a:t>
            </a:r>
            <a:r>
              <a:rPr lang="en-US" sz="4000" dirty="0">
                <a:solidFill>
                  <a:schemeClr val="tx1"/>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xmlns=""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xmlns="" id="{88F8962C-1554-6B25-BAEC-C4DAEAFAFF17}"/>
              </a:ext>
            </a:extLst>
          </p:cNvPr>
          <p:cNvPicPr>
            <a:picLocks noChangeAspect="1"/>
          </p:cNvPicPr>
          <p:nvPr/>
        </p:nvPicPr>
        <p:blipFill>
          <a:blip r:embed="rId4"/>
          <a:stretch>
            <a:fillRect/>
          </a:stretch>
        </p:blipFill>
        <p:spPr>
          <a:xfrm>
            <a:off x="2150899" y="1752288"/>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xmlns=""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xmlns=""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xmlns=""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Xác định được vị trì địa lí của </a:t>
            </a:r>
            <a:r>
              <a:rPr lang="en-US" sz="3600" b="1" dirty="0">
                <a:latin typeface="Cambria" panose="02040503050406030204" pitchFamily="18" charset="0"/>
              </a:rPr>
              <a:t>C</a:t>
            </a:r>
            <a:r>
              <a:rPr lang="vi-VN" sz="3600" b="1" dirty="0">
                <a:latin typeface="Cambria" panose="02040503050406030204" pitchFamily="18" charset="0"/>
              </a:rPr>
              <a:t>am-pu-chia trên bản đồ hoặc lược đồ.</a:t>
            </a:r>
          </a:p>
          <a:p>
            <a:pPr algn="just"/>
            <a:r>
              <a:rPr lang="vi-VN" sz="3600" b="1" dirty="0">
                <a:latin typeface="Cambria" panose="02040503050406030204" pitchFamily="18" charset="0"/>
              </a:rPr>
              <a:t>- Nêu được một số đặc điểm cơ bản về tự nhiên và dân cư của nước </a:t>
            </a:r>
            <a:r>
              <a:rPr lang="en-US" sz="3600" b="1" dirty="0">
                <a:latin typeface="Cambria" panose="02040503050406030204" pitchFamily="18" charset="0"/>
              </a:rPr>
              <a:t>C</a:t>
            </a:r>
            <a:r>
              <a:rPr lang="vi-VN" sz="3600" b="1" dirty="0">
                <a:latin typeface="Cambria" panose="02040503050406030204" pitchFamily="18" charset="0"/>
              </a:rPr>
              <a:t>am-pu-chia.</a:t>
            </a:r>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xmlns=""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xmlns=""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xmlns=""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xmlns=""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xmlns=""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xmlns=""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xmlns=""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xmlns="" id="{8CE9F08B-034D-1B64-FAFF-AB9856EABC5A}"/>
                </a:ext>
              </a:extLst>
            </p:cNvPr>
            <p:cNvSpPr txBox="1"/>
            <p:nvPr/>
          </p:nvSpPr>
          <p:spPr>
            <a:xfrm>
              <a:off x="1366118" y="1526275"/>
              <a:ext cx="5946507" cy="3416320"/>
            </a:xfrm>
            <a:prstGeom prst="rect">
              <a:avLst/>
            </a:prstGeom>
            <a:noFill/>
          </p:spPr>
          <p:txBody>
            <a:bodyPr wrap="square" rtlCol="0">
              <a:spAutoFit/>
            </a:bodyPr>
            <a:lstStyle/>
            <a:p>
              <a:pPr algn="ctr"/>
              <a:r>
                <a:rPr lang="vi-VN" sz="5400" b="1" dirty="0">
                  <a:solidFill>
                    <a:srgbClr val="FF0000"/>
                  </a:solidFill>
                  <a:latin typeface="Cambria" panose="02040503050406030204" pitchFamily="18" charset="0"/>
                  <a:ea typeface="Cambria" panose="02040503050406030204" pitchFamily="18" charset="0"/>
                </a:rPr>
                <a:t>Hoạt động 1: Tìm hiểu về vị trí địa lí của nước </a:t>
              </a:r>
              <a:endParaRPr lang="en-US" sz="5400" b="1" dirty="0">
                <a:solidFill>
                  <a:srgbClr val="FF0000"/>
                </a:solidFill>
                <a:latin typeface="Cambria" panose="02040503050406030204" pitchFamily="18" charset="0"/>
                <a:ea typeface="Cambria" panose="02040503050406030204" pitchFamily="18" charset="0"/>
              </a:endParaRPr>
            </a:p>
            <a:p>
              <a:pPr algn="ctr"/>
              <a:r>
                <a:rPr lang="vi-VN" sz="5400" b="1" dirty="0">
                  <a:solidFill>
                    <a:srgbClr val="FF0000"/>
                  </a:solidFill>
                  <a:latin typeface="Cambria" panose="02040503050406030204" pitchFamily="18" charset="0"/>
                  <a:ea typeface="Cambria" panose="02040503050406030204" pitchFamily="18" charset="0"/>
                </a:rPr>
                <a:t>Cam-pu-chia.</a:t>
              </a:r>
              <a:endParaRPr lang="en-US" sz="54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xmlns=""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xmlns=""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xmlns="" id="{032618E8-02DD-4A94-A2BE-DFF5895C1F1A}"/>
              </a:ext>
            </a:extLst>
          </p:cNvPr>
          <p:cNvGrpSpPr/>
          <p:nvPr/>
        </p:nvGrpSpPr>
        <p:grpSpPr>
          <a:xfrm>
            <a:off x="304767" y="1916934"/>
            <a:ext cx="5556208" cy="3547432"/>
            <a:chOff x="1472116" y="1248688"/>
            <a:chExt cx="9757282" cy="1542092"/>
          </a:xfrm>
        </p:grpSpPr>
        <p:sp>
          <p:nvSpPr>
            <p:cNvPr id="7" name="Hình chữ nhật: Góc Tròn 5">
              <a:extLst>
                <a:ext uri="{FF2B5EF4-FFF2-40B4-BE49-F238E27FC236}">
                  <a16:creationId xmlns:a16="http://schemas.microsoft.com/office/drawing/2014/main" xmlns=""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xmlns="" id="{30DAC378-36F8-421C-B0DA-BBD8C240D3C3}"/>
                </a:ext>
              </a:extLst>
            </p:cNvPr>
            <p:cNvSpPr/>
            <p:nvPr/>
          </p:nvSpPr>
          <p:spPr>
            <a:xfrm>
              <a:off x="1788651" y="1322060"/>
              <a:ext cx="9299316"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xmlns="" id="{A6F93DF8-8534-4C1E-8644-AFECA697139B}"/>
                </a:ext>
              </a:extLst>
            </p:cNvPr>
            <p:cNvSpPr txBox="1"/>
            <p:nvPr/>
          </p:nvSpPr>
          <p:spPr>
            <a:xfrm>
              <a:off x="2073985" y="1408297"/>
              <a:ext cx="8415070" cy="1382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xmlns=""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xmlns=""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xmlns=""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xmlns=""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xmln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xmlns=""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xmlns=""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xmlns=""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Cambria" panose="02040503050406030204" pitchFamily="18" charset="0"/>
                <a:ea typeface="Cambria" panose="02040503050406030204" pitchFamily="18" charset="0"/>
              </a:rPr>
              <a:t>Cam-pu-chia thuộc khu vực Đông Nam Á của châu Á.</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7074</TotalTime>
  <Words>532</Words>
  <Application>Microsoft Office PowerPoint</Application>
  <PresentationFormat>Custom</PresentationFormat>
  <Paragraphs>47</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Administrator</cp:lastModifiedBy>
  <cp:revision>138</cp:revision>
  <dcterms:created xsi:type="dcterms:W3CDTF">2019-07-14T13:31:00Z</dcterms:created>
  <dcterms:modified xsi:type="dcterms:W3CDTF">2025-05-13T01:55:22Z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